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9" r:id="rId2"/>
    <p:sldId id="261" r:id="rId3"/>
    <p:sldId id="280" r:id="rId4"/>
    <p:sldId id="281" r:id="rId5"/>
    <p:sldId id="269" r:id="rId6"/>
    <p:sldId id="272" r:id="rId7"/>
    <p:sldId id="257" r:id="rId8"/>
    <p:sldId id="258" r:id="rId9"/>
    <p:sldId id="274" r:id="rId10"/>
    <p:sldId id="275" r:id="rId11"/>
    <p:sldId id="270" r:id="rId12"/>
    <p:sldId id="273" r:id="rId13"/>
    <p:sldId id="282" r:id="rId14"/>
    <p:sldId id="283" r:id="rId15"/>
    <p:sldId id="284" r:id="rId16"/>
    <p:sldId id="263" r:id="rId17"/>
    <p:sldId id="264" r:id="rId18"/>
    <p:sldId id="265" r:id="rId19"/>
    <p:sldId id="278" r:id="rId20"/>
    <p:sldId id="279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615" autoAdjust="0"/>
    <p:restoredTop sz="86433" autoAdjust="0"/>
  </p:normalViewPr>
  <p:slideViewPr>
    <p:cSldViewPr>
      <p:cViewPr varScale="1">
        <p:scale>
          <a:sx n="58" d="100"/>
          <a:sy n="58" d="100"/>
        </p:scale>
        <p:origin x="78" y="18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46" y="111432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03.05.2023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03.05.2023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03.05.2023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03.05.2023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01752" y="571480"/>
            <a:ext cx="8503920" cy="5527568"/>
          </a:xfrm>
        </p:spPr>
        <p:txBody>
          <a:bodyPr/>
          <a:lstStyle/>
          <a:p>
            <a:pPr algn="ctr">
              <a:buNone/>
            </a:pPr>
            <a:endParaRPr lang="ru-RU" sz="2800" b="1" dirty="0" smtClean="0"/>
          </a:p>
          <a:p>
            <a:pPr algn="ctr">
              <a:buNone/>
            </a:pPr>
            <a:r>
              <a:rPr lang="ru-RU" sz="2800" b="1" dirty="0" smtClean="0"/>
              <a:t>Взаимодействие с обучающимися различных категорий, в том числе,</a:t>
            </a:r>
          </a:p>
          <a:p>
            <a:pPr algn="ctr">
              <a:buNone/>
            </a:pPr>
            <a:r>
              <a:rPr lang="ru-RU" sz="2800" b="1" dirty="0" smtClean="0"/>
              <a:t>с  различными видами </a:t>
            </a:r>
          </a:p>
          <a:p>
            <a:pPr algn="ctr">
              <a:buNone/>
            </a:pPr>
            <a:r>
              <a:rPr lang="ru-RU" sz="2800" b="1" dirty="0" smtClean="0"/>
              <a:t>отклоняющегося поведения.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                                              </a:t>
            </a:r>
            <a:r>
              <a:rPr lang="ru-RU" sz="1800" dirty="0" smtClean="0"/>
              <a:t>Подготовили: педагоги-психологи </a:t>
            </a:r>
            <a:br>
              <a:rPr lang="ru-RU" sz="1800" dirty="0" smtClean="0"/>
            </a:br>
            <a:r>
              <a:rPr lang="ru-RU" sz="1800" dirty="0" smtClean="0"/>
              <a:t>                                                                                                    Е.В.Иванова</a:t>
            </a:r>
            <a:br>
              <a:rPr lang="ru-RU" sz="1800" dirty="0" smtClean="0"/>
            </a:br>
            <a:r>
              <a:rPr lang="ru-RU" sz="1800" smtClean="0"/>
              <a:t>                                                                                                    </a:t>
            </a:r>
            <a:endParaRPr lang="ru-RU" sz="1800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86116" y="4930785"/>
            <a:ext cx="3728532" cy="19272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Рисунок 5" descr="C:\Documents and Settings\админ\Рабочий стол\скачанные файлы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3357562"/>
            <a:ext cx="3071834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01752" y="142852"/>
            <a:ext cx="8503920" cy="5956196"/>
          </a:xfrm>
        </p:spPr>
        <p:txBody>
          <a:bodyPr>
            <a:normAutofit/>
          </a:bodyPr>
          <a:lstStyle/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Второй фактор, влияющий на развитие педагогической запущенности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особенности взаимоотношений с учителями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, который предъявляет требования по отношению к запущенному ребенку в связи с их невыполнением, стыдит его перед всем классом, «засыпает» «двойками», ученик еще больше замыкается в себе, а его протест приобретает демонстративный характер.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Следующий фактор обусловлен предыдущими. Отношение учителя к педагогически запущенному ученику порождает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неблагополучное положение его в классном коллективе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. Постоянные конфликты с учителями, разрыв дружеских отношений с одноклассниками создают душевную пустоту и сознание; своего одиночества, заброшенности, которые пропускать занятия, искать поддержки, утешения и самоутверждения в асоциальных «дворовых» группировках.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C:\Documents and Settings\админ\Рабочий стол\1063271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4071942"/>
            <a:ext cx="4071966" cy="24526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Социально запущенные дети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Это дети, которые отчуждаются не только от школы, но и от семьи. Они усваивают искаженные представления и криминальный опыт в асоциальных компаниях и группировках.</a:t>
            </a:r>
            <a:r>
              <a:rPr lang="ru-RU" sz="1800" i="1" dirty="0" smtClean="0"/>
              <a:t> </a:t>
            </a:r>
          </a:p>
          <a:p>
            <a:pPr>
              <a:buNone/>
            </a:pP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C:\Documents and Settings\админ\Рабочий стол\0353526001278998515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214422"/>
            <a:ext cx="4000528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85728"/>
            <a:ext cx="8534400" cy="701824"/>
          </a:xfrm>
        </p:spPr>
        <p:txBody>
          <a:bodyPr/>
          <a:lstStyle/>
          <a:p>
            <a:r>
              <a:rPr lang="ru-RU" dirty="0" smtClean="0"/>
              <a:t>Степени социальной запущенности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85720" y="1142984"/>
            <a:ext cx="8503920" cy="4929190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endParaRPr lang="ru-RU" dirty="0" smtClean="0"/>
          </a:p>
          <a:p>
            <a:r>
              <a:rPr lang="ru-RU" sz="2900" b="1" u="sng" dirty="0" smtClean="0">
                <a:latin typeface="Times New Roman" pitchFamily="18" charset="0"/>
                <a:cs typeface="Times New Roman" pitchFamily="18" charset="0"/>
              </a:rPr>
              <a:t>Незначительная степень.</a:t>
            </a:r>
            <a:r>
              <a:rPr lang="ru-RU" sz="2900" u="sng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Характеризуется неустойчивостью отрицательных качеств школьника. У них сохраняется интерес к школе и положительное отношение к учёбе. Нет конфликтов с учителями и сверстниками. </a:t>
            </a:r>
          </a:p>
          <a:p>
            <a:pPr>
              <a:buNone/>
            </a:pP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Отличительной особенностью детей данной группы являются: неустойчивость, легкая внушаемость, неуверенность в себе. </a:t>
            </a:r>
          </a:p>
          <a:p>
            <a:pPr>
              <a:buNone/>
            </a:pP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Обладают такими качествами как: лень, неорганизованность, слабоволие, рассеянность, проявляемые ситуативно, пытаются искать лёгкие пути достижения целей.</a:t>
            </a:r>
          </a:p>
          <a:p>
            <a:pPr>
              <a:buNone/>
            </a:pP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Будущее таких детей в коллективе может быть благополучным, они не оказываются в изоляции.</a:t>
            </a:r>
          </a:p>
          <a:p>
            <a:r>
              <a:rPr lang="ru-RU" sz="2900" b="1" u="sng" dirty="0" smtClean="0">
                <a:latin typeface="Times New Roman" pitchFamily="18" charset="0"/>
                <a:cs typeface="Times New Roman" pitchFamily="18" charset="0"/>
              </a:rPr>
              <a:t>Дети второй группы 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имеют отклонения в нравственном развитии, характеризуются низкой успеваемостью, конфликтным отношением со сверстниками и учителями, отсутствием познавательного интереса, пренебрежительны к труду, показная грубость. Как правило это дети из неблагополучных семей. Их интересы больше направлены на внеучебную деятельность, легко поддаются отрицательному влиянию. Они вызывающе себя ведут, но не совершают откровенно хулиганских поступков.</a:t>
            </a:r>
          </a:p>
          <a:p>
            <a:r>
              <a:rPr lang="ru-RU" sz="2900" b="1" u="sng" dirty="0" smtClean="0">
                <a:latin typeface="Times New Roman" pitchFamily="18" charset="0"/>
                <a:cs typeface="Times New Roman" pitchFamily="18" charset="0"/>
              </a:rPr>
              <a:t>Дети третьей группы 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имеют ярко выраженную социальную запущенность. Они характеризуются отрицательным отношением к нравственным и правовым нормам, по отношению к учителям, своим сверстникам и родителям откровенно грубы.</a:t>
            </a:r>
          </a:p>
          <a:p>
            <a:pPr>
              <a:buNone/>
            </a:pP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 Их отличает безволие, склонность к </a:t>
            </a:r>
            <a:r>
              <a:rPr lang="ru-RU" sz="2900" dirty="0" err="1" smtClean="0">
                <a:latin typeface="Times New Roman" pitchFamily="18" charset="0"/>
                <a:cs typeface="Times New Roman" pitchFamily="18" charset="0"/>
              </a:rPr>
              <a:t>аффектнивным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 вспышкам. Они курят, сквернословят, отрицательно относятся к физическому труду, открыто противопоставляют себя коллективу. Как правило, это дети из неблагополучных семей.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Рекомендации по работе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01752" y="1142984"/>
            <a:ext cx="8503920" cy="4956064"/>
          </a:xfrm>
        </p:spPr>
        <p:txBody>
          <a:bodyPr>
            <a:normAutofit fontScale="85000" lnSpcReduction="20000"/>
          </a:bodyPr>
          <a:lstStyle/>
          <a:p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Огромное воспитательное воздействие на ребенка оказывает семья.</a:t>
            </a:r>
          </a:p>
          <a:p>
            <a:pPr>
              <a:buNone/>
            </a:pP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Каждый учитель знает, как нелегко проводить беседу с приглашенными в школу родителями «трудных» учеников. Подобные встречи – проблема, как для учителей, так и для родителей. Мало кто из родителей приходит в школу по своей воле. </a:t>
            </a:r>
          </a:p>
          <a:p>
            <a:pPr>
              <a:buNone/>
            </a:pP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 Поэтому родители приходят в школу, вооружившись соответствующими мыслями и чувствами:</a:t>
            </a:r>
          </a:p>
          <a:p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недоверием ко всем учителям;</a:t>
            </a:r>
          </a:p>
          <a:p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гневом к учителям, которые допустили, что их ребенок так плохо учится( ведет);</a:t>
            </a:r>
          </a:p>
          <a:p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отрицание ценностей образования вообще;</a:t>
            </a:r>
          </a:p>
          <a:p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зная, как правильно учить и поучать учителей;</a:t>
            </a:r>
          </a:p>
          <a:p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считая, что их ребенок всегда прав;</a:t>
            </a:r>
          </a:p>
          <a:p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«выливая» на учителя все свои эмоции – кричат, плачут и др.</a:t>
            </a:r>
          </a:p>
          <a:p>
            <a:pPr>
              <a:buNone/>
            </a:pP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Кроме того, учитель часто слышит от родителей нарекание на то, что им тяжело справляться с их собственными детьми…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01752" y="285728"/>
            <a:ext cx="8503920" cy="5813320"/>
          </a:xfrm>
        </p:spPr>
        <p:txBody>
          <a:bodyPr>
            <a:noAutofit/>
          </a:bodyPr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Но, несмотря на свое состояние, настроение учитель должен провести конструктивную беседу с родителями. Как этого достигнуть?</a:t>
            </a:r>
          </a:p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К беседе необходимо хорошенько подготовится, собрать (уточнить) информацию об ученике, о родителях.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Чем большим объемом информации вы владеете, тем более успешно пройдет эта беседа. Помните, что основная цель вашего общения с родителями не в оправдании и обороне, не в том, чтоб взять на себя всю тяжесть коррекции «трудного» ребенка, а в том, чтоб объединившись с родителями, помочь им исправится.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Ну, вот родители уже пришли. Они эмоционально возбуждены, так как уже не раз прокрутили в уме беседу с учителями. Так дайте им возможность выпустить пар. А сами в это время спокойно воспринимайте его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Дадим несколько советов:</a:t>
            </a:r>
          </a:p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-внимательно слушайте;</a:t>
            </a:r>
          </a:p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-не говорите о себе;</a:t>
            </a:r>
          </a:p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-не изменяйте тему;</a:t>
            </a:r>
          </a:p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-не игнорируйте чувствами родителей;</a:t>
            </a:r>
          </a:p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-покажите родителям, что вы понимаете его;</a:t>
            </a:r>
          </a:p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-перескажите своими словами, что вы считаете главным в вашей беседе: «Правильно я понимаю, что вы…».</a:t>
            </a:r>
          </a:p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Не отталкивайте, а стремитесь к сотрудничеству</a:t>
            </a:r>
          </a:p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Постарайтесь понять чувства родителей</a:t>
            </a:r>
          </a:p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Развивайте в себе способность к равноправной позиции с родителями</a:t>
            </a:r>
          </a:p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Людям нравится чувствовать собственную значимость</a:t>
            </a:r>
          </a:p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Покажите родителям свою любовь к их ребенку.</a:t>
            </a:r>
          </a:p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Как показывает практика, вам необходимо продержаться 10-15 минут в течение которых родители будут высказывать свои претензии к школе. Видя вашу доброжелательность, спокойствие, нейтральную позицию родители постепенно остынут. И, в конце концов, они успокоятся. Теперь ваша задача организовать равноправное общение с родителями.</a:t>
            </a: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557194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Одаренные дети</a:t>
            </a:r>
            <a:endParaRPr lang="ru-RU" b="1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1"/>
          </p:nvPr>
        </p:nvSpPr>
        <p:spPr>
          <a:xfrm>
            <a:off x="301752" y="1142984"/>
            <a:ext cx="8503920" cy="4956064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Одаренный ребенок – это тот, кто выделяется яркими достижениями или имеет внутренние предпосылки для таких достижений в какой-то деятельности.</a:t>
            </a:r>
            <a:r>
              <a:rPr lang="ru-RU" sz="1800" b="1" dirty="0" smtClean="0"/>
              <a:t> </a:t>
            </a:r>
            <a:endParaRPr lang="ru-RU" sz="1800" dirty="0"/>
          </a:p>
        </p:txBody>
      </p:sp>
      <p:pic>
        <p:nvPicPr>
          <p:cNvPr id="7" name="Рисунок 6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3429000"/>
            <a:ext cx="5572164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Мифы об одаренности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01752" y="1071546"/>
            <a:ext cx="8503920" cy="5286412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sz="2900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Миф первый</a:t>
            </a:r>
            <a:endParaRPr lang="ru-RU" sz="29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В своем классическом виде он выглядит так: </a:t>
            </a:r>
            <a:r>
              <a:rPr lang="ru-RU" sz="2900" b="1" u="sng" dirty="0" smtClean="0">
                <a:latin typeface="Times New Roman" pitchFamily="18" charset="0"/>
                <a:cs typeface="Times New Roman" pitchFamily="18" charset="0"/>
              </a:rPr>
              <a:t>все дети одарены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>
              <a:buNone/>
            </a:pP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Дело в том, что от природы никаких способностей не существует, есть только </a:t>
            </a:r>
            <a:r>
              <a:rPr lang="ru-RU" sz="2900" i="1" dirty="0" smtClean="0">
                <a:latin typeface="Times New Roman" pitchFamily="18" charset="0"/>
                <a:cs typeface="Times New Roman" pitchFamily="18" charset="0"/>
              </a:rPr>
              <a:t>задатки – анатомо-физиологические предпосылки для развития способностей.</a:t>
            </a:r>
            <a:endParaRPr lang="ru-RU" sz="29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Задатки есть у всех, только, во-первых, у всех они разные, во-вторых, задатки могут развиться в способности только в определенное время (существуют благоприятные возрастные периоды для развития способностей). Если это благоприятное время упущено, то потом способности очень трудно, а иногда и практически невозможно развить.</a:t>
            </a:r>
          </a:p>
          <a:p>
            <a:endParaRPr lang="ru-RU" sz="29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900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Миф второй</a:t>
            </a:r>
            <a:endParaRPr lang="ru-RU" sz="29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900" b="1" dirty="0" smtClean="0">
                <a:latin typeface="Times New Roman" pitchFamily="18" charset="0"/>
                <a:cs typeface="Times New Roman" pitchFamily="18" charset="0"/>
              </a:rPr>
              <a:t>Для развития способностей нужна усиленная деятельность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>
              <a:buNone/>
            </a:pP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Это не так. Не любая деятельность развивает способности, а деятельность, в процессе которой возникают положительные эмоции. Для развития дарования ребенка нужно, чтобы ему самому нравилось это делать. У ребенка должна проявляться познавательная потребность. Познавательная потребность характеризуется выраженным чувством удовольствия от умственной работы.</a:t>
            </a:r>
          </a:p>
          <a:p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Развитие способностей происходит таким образом, что </a:t>
            </a:r>
            <a:r>
              <a:rPr lang="ru-RU" sz="2900" i="1" dirty="0" smtClean="0">
                <a:latin typeface="Times New Roman" pitchFamily="18" charset="0"/>
                <a:cs typeface="Times New Roman" pitchFamily="18" charset="0"/>
              </a:rPr>
              <a:t>только деятельность, вызванная собственной познавательной потребностью ребенка, может их развивать. 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Заставить ребенка можно, но это не приведет к каким-либо значимым результатам,</a:t>
            </a:r>
          </a:p>
          <a:p>
            <a:r>
              <a:rPr lang="ru-RU" sz="2900" b="1" dirty="0" smtClean="0">
                <a:latin typeface="Times New Roman" pitchFamily="18" charset="0"/>
                <a:cs typeface="Times New Roman" pitchFamily="18" charset="0"/>
              </a:rPr>
              <a:t>И для педагога в работе с одаренными детьми важно не владение особенной методикой, а умение вызвать в ребенке чувство удовольствия, без которого нет таланта. Важно уметь вдохновить ребенка!</a:t>
            </a:r>
            <a:endParaRPr lang="ru-RU" sz="29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01752" y="428604"/>
            <a:ext cx="8503920" cy="5670444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endParaRPr lang="ru-RU" u="sng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u="sng" dirty="0" err="1" smtClean="0">
                <a:solidFill>
                  <a:srgbClr val="FF0000"/>
                </a:solidFill>
              </a:rPr>
              <a:t>Миф_третий</a:t>
            </a:r>
            <a:endParaRPr lang="ru-RU" dirty="0" smtClean="0">
              <a:solidFill>
                <a:srgbClr val="FF0000"/>
              </a:solidFill>
            </a:endParaRPr>
          </a:p>
          <a:p>
            <a:r>
              <a:rPr lang="ru-RU" dirty="0" smtClean="0"/>
              <a:t>Лучше всего отразился в известном присловье: «Было у матери три сына: два умных, третий – футболист».</a:t>
            </a:r>
          </a:p>
          <a:p>
            <a:pPr>
              <a:buNone/>
            </a:pPr>
            <a:r>
              <a:rPr lang="ru-RU" dirty="0" smtClean="0"/>
              <a:t>Дело в том, что основой всех специальных способностей являются общие способности. И нужно знать, что умственные, интеллектуальные способности – это лишь один из видов одаренности. Существует множество других видов одаренности: моторная одаренность (танцы, спорт), социальная одаренность (организаторские способности), практическая одаренность (кулинарный талант, например). </a:t>
            </a:r>
            <a:r>
              <a:rPr lang="ru-RU" b="1" dirty="0" smtClean="0"/>
              <a:t>Научиться видеть другую, не </a:t>
            </a:r>
            <a:r>
              <a:rPr lang="ru-RU" dirty="0" smtClean="0"/>
              <a:t>похожую </a:t>
            </a:r>
            <a:r>
              <a:rPr lang="ru-RU" b="1" dirty="0" smtClean="0"/>
              <a:t>на стандарт, одаренность, уважать ее, считаться с ней – важная задача учителя и родителя.</a:t>
            </a:r>
            <a:endParaRPr lang="ru-RU" dirty="0" smtClean="0"/>
          </a:p>
          <a:p>
            <a:pPr>
              <a:buNone/>
            </a:pPr>
            <a:r>
              <a:rPr lang="ru-RU" u="sng" dirty="0" err="1" smtClean="0">
                <a:solidFill>
                  <a:srgbClr val="FF0000"/>
                </a:solidFill>
              </a:rPr>
              <a:t>Миф_четвертый</a:t>
            </a:r>
            <a:endParaRPr lang="ru-RU" dirty="0" smtClean="0">
              <a:solidFill>
                <a:srgbClr val="FF0000"/>
              </a:solidFill>
            </a:endParaRPr>
          </a:p>
          <a:p>
            <a:r>
              <a:rPr lang="ru-RU" dirty="0" smtClean="0"/>
              <a:t>Этот миф бытует в таком виде: </a:t>
            </a:r>
            <a:r>
              <a:rPr lang="ru-RU" b="1" dirty="0" smtClean="0"/>
              <a:t>одаренные дети – это те, кто все схватывает на лету, быстро соображает, кто может лучше всех учиться. </a:t>
            </a:r>
            <a:r>
              <a:rPr lang="ru-RU" dirty="0" smtClean="0"/>
              <a:t>Это самый опасный и самый важный миф.</a:t>
            </a:r>
          </a:p>
          <a:p>
            <a:r>
              <a:rPr lang="ru-RU" dirty="0" smtClean="0"/>
              <a:t>Ведь существует еще и одаренность другого образца – </a:t>
            </a:r>
            <a:r>
              <a:rPr lang="ru-RU" i="1" u="sng" dirty="0" smtClean="0"/>
              <a:t>творческая. </a:t>
            </a:r>
            <a:r>
              <a:rPr lang="ru-RU" dirty="0" smtClean="0"/>
              <a:t>Дети, одаренные по этому типу, часто не понимают, казалось бы, очевидных истин, не могут усвоить то, что другим дается буквально «на лету». У них на все свое мнение, своя позиция, часто очень отличающаяся от общепринятой. Им приходят в голову странные, нешаблонные идеи. Для этих детей главное – не усвоение знаний, а собственная работа мысли.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00070"/>
          </a:xfrm>
        </p:spPr>
        <p:txBody>
          <a:bodyPr>
            <a:normAutofit/>
          </a:bodyPr>
          <a:lstStyle/>
          <a:p>
            <a:r>
              <a:rPr lang="ru-RU" sz="2800" i="1" dirty="0" smtClean="0"/>
              <a:t>Психологические особенности одаренных детей.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01752" y="1071546"/>
            <a:ext cx="8503920" cy="5027502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/>
              <a:t>1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Очень большая чувствительность и уязвимость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Таких детей следует чаще хвалить, уделять им внимание (насколько возможно, без ущерба для других детей) и всегда следить за сказанным в их адрес, чтобы это ненароком не было воспринято ими как оскорбление.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2) 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Стремление к совершенству (перфекционизм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). Для одаренных детей характерна внутренняя потребность совершенства. Они не успокаиваются, пока не достигают высшего уровня. И чрезмерно расстраиваются и даже разочаровываются в себе, вплоть до возникновения депрессивных состояний, если у них что-то не получается. Важно заметить то состояние, когда ребенок начинает быть чрезмерно недовольным собой, и поддержать ребенка, указать ему на то, в чем он успешен. 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3) 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Ощущение неудовлетворенности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Возникает вследствие стремления к совершенству. Одаренные дети очень критично относятся к своим достижениям, часто неудовлетворенны, отсюда возможно ощущение собственной неадекватности и низкая самооценка. Она может прикрываться завышенной самооценкой, но в основе – низкое оценивание себя. Изменение ощущения неадекватности и стабилизация самооценки происходит чаще всего в результате общения со сверстниками в ходе совместной деятельности, не включающей проявление таланта (подвижные игры, общение, «походы» в кино и т.п.) Задача педагога состоит во включении такого ребенка в совместную с другими детьми деятельность.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01752" y="142852"/>
            <a:ext cx="8503920" cy="6500858"/>
          </a:xfrm>
        </p:spPr>
        <p:txBody>
          <a:bodyPr>
            <a:normAutofit/>
          </a:bodyPr>
          <a:lstStyle/>
          <a:p>
            <a:r>
              <a:rPr lang="ru-RU" sz="1800" b="1" dirty="0" smtClean="0"/>
              <a:t>Альберт Эйнштейн</a:t>
            </a:r>
            <a:r>
              <a:rPr lang="ru-RU" sz="1800" dirty="0" smtClean="0"/>
              <a:t> с трудом вступал в контакт с другими людьми. Он плохо учился в школе, испытывал затруднения в выражении мыслей. Будущий ученый не мог найти работу, так как не любил общаться с людьми. Он не мог терпеть прикосновения людей.</a:t>
            </a:r>
          </a:p>
          <a:p>
            <a:r>
              <a:rPr lang="ru-RU" sz="1800" dirty="0" smtClean="0"/>
              <a:t>К </a:t>
            </a:r>
            <a:r>
              <a:rPr lang="ru-RU" sz="1800" i="1" dirty="0" smtClean="0"/>
              <a:t>известным людям </a:t>
            </a:r>
            <a:r>
              <a:rPr lang="ru-RU" sz="1800" i="1" dirty="0" err="1" smtClean="0"/>
              <a:t>аутистам</a:t>
            </a:r>
            <a:r>
              <a:rPr lang="ru-RU" sz="1800" i="1" dirty="0" smtClean="0"/>
              <a:t> относится</a:t>
            </a:r>
            <a:r>
              <a:rPr lang="ru-RU" sz="1800" dirty="0" smtClean="0"/>
              <a:t> </a:t>
            </a:r>
            <a:r>
              <a:rPr lang="ru-RU" sz="1800" b="1" dirty="0" smtClean="0"/>
              <a:t>Моцарт</a:t>
            </a:r>
            <a:r>
              <a:rPr lang="ru-RU" sz="1800" dirty="0" smtClean="0"/>
              <a:t>. Ему, как и многим </a:t>
            </a:r>
            <a:r>
              <a:rPr lang="ru-RU" sz="1800" dirty="0" err="1" smtClean="0"/>
              <a:t>аутистам</a:t>
            </a:r>
            <a:r>
              <a:rPr lang="ru-RU" sz="1800" dirty="0" smtClean="0"/>
              <a:t>, было свойственно отсутствие мимики, стереотипные движения руками и ногами. Он обладал чувствительным слухом, слишком резкий и громкий звук вызывал болевые ощущения. У Моцарта часто менялось настроение. </a:t>
            </a:r>
          </a:p>
          <a:p>
            <a:r>
              <a:rPr lang="ru-RU" sz="1800" b="1" dirty="0" smtClean="0"/>
              <a:t>Авраам Линкольн</a:t>
            </a:r>
            <a:r>
              <a:rPr lang="ru-RU" sz="1800" dirty="0" smtClean="0"/>
              <a:t> – шестнадцатый президент Соединенных Штатов страдал депрессией и приступами беспокойства. Кроме того, нередко у Линкольна случались и нервные срывы.</a:t>
            </a:r>
          </a:p>
          <a:p>
            <a:endParaRPr lang="ru-RU" sz="1800" dirty="0"/>
          </a:p>
        </p:txBody>
      </p:sp>
      <p:pic>
        <p:nvPicPr>
          <p:cNvPr id="6" name="Рисунок 5" descr="C:\Documents and Settings\админ\Рабочий стол\unnamed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86116" y="4786322"/>
            <a:ext cx="2428892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Documents and Settings\админ\Рабочий стол\mozart_portret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58082" y="4572008"/>
            <a:ext cx="1534791" cy="20716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C:\Documents and Settings\админ\Рабочий стол\скачанные файлы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5008" y="3857628"/>
            <a:ext cx="1657350" cy="21344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142852"/>
            <a:ext cx="8534400" cy="928694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Дети с расстройством аутистического спектра (РАС)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01752" y="1285860"/>
            <a:ext cx="8503920" cy="4813188"/>
          </a:xfrm>
        </p:spPr>
        <p:txBody>
          <a:bodyPr>
            <a:normAutofit lnSpcReduction="10000"/>
          </a:bodyPr>
          <a:lstStyle/>
          <a:p>
            <a:pPr fontAlgn="base">
              <a:buNone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fontAlgn="base">
              <a:buNone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fontAlgn="base">
              <a:buNone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fontAlgn="base">
              <a:buNone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fontAlgn="base">
              <a:buNone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fontAlgn="base">
              <a:buNone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fontAlgn="base">
              <a:buNone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fontAlgn="base">
              <a:buNone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fontAlgn="base">
              <a:buNone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fontAlgn="base">
              <a:buNone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fontAlgn="base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Тема актуальна, поскольку дети с РАС до сих пор остаются недостаточно понимаемыми для значительного числа людей, вовлеченных в процесс образования.</a:t>
            </a:r>
          </a:p>
          <a:p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Аутизм  -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нарушение психического развития, характеризуется </a:t>
            </a:r>
            <a:r>
              <a:rPr lang="ru-RU" sz="1800" dirty="0" smtClean="0"/>
              <a:t>отсутствием способности к социальному взаимодействию, коммуникации, стереотипностью поведения, приводящим к социальной дезадаптации.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fontAlgn="base">
              <a:buNone/>
            </a:pPr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 descr="C:\Documents and Settings\админ\Рабочий стол\ab5a15a4a0c0cd1b71fe5e6e42b54127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285860"/>
            <a:ext cx="3429024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01752" y="142852"/>
            <a:ext cx="8503920" cy="6715148"/>
          </a:xfrm>
        </p:spPr>
        <p:txBody>
          <a:bodyPr>
            <a:normAutofit/>
          </a:bodyPr>
          <a:lstStyle/>
          <a:p>
            <a:r>
              <a:rPr lang="ru-RU" sz="1600" b="1" dirty="0" smtClean="0"/>
              <a:t>Лев Толстой </a:t>
            </a:r>
            <a:r>
              <a:rPr lang="ru-RU" sz="1600" dirty="0" smtClean="0"/>
              <a:t>- не имел диплома об образовании. В университете Толстой оставался на второй год из-за неудов по истории и немецкому языку. А после второго курса и вовсе забросил университет.</a:t>
            </a:r>
            <a:endParaRPr lang="ru-RU" sz="1600" b="1" dirty="0" smtClean="0"/>
          </a:p>
          <a:p>
            <a:r>
              <a:rPr lang="ru-RU" sz="1600" b="1" dirty="0" smtClean="0"/>
              <a:t>Билл Гейтс - о</a:t>
            </a:r>
            <a:r>
              <a:rPr lang="ru-RU" sz="1600" dirty="0" smtClean="0"/>
              <a:t>снователь компании </a:t>
            </a:r>
            <a:r>
              <a:rPr lang="ru-RU" sz="1600" dirty="0" err="1" smtClean="0"/>
              <a:t>Microsoft</a:t>
            </a:r>
            <a:r>
              <a:rPr lang="ru-RU" sz="1600" dirty="0" smtClean="0"/>
              <a:t> . В школе был двоечником. Отчаявшиеся родители обещали платить Билли за каждую пятёрку, но и это не помогло.</a:t>
            </a:r>
          </a:p>
          <a:p>
            <a:r>
              <a:rPr lang="ru-RU" sz="1600" b="1" dirty="0" smtClean="0"/>
              <a:t>Павел </a:t>
            </a:r>
            <a:r>
              <a:rPr lang="ru-RU" sz="1600" b="1" dirty="0" err="1" smtClean="0"/>
              <a:t>Прилучный</a:t>
            </a:r>
            <a:r>
              <a:rPr lang="ru-RU" sz="1600" b="1" dirty="0" smtClean="0"/>
              <a:t> </a:t>
            </a:r>
            <a:r>
              <a:rPr lang="ru-RU" sz="1600" dirty="0" smtClean="0"/>
              <a:t>– актер рос хулиганом— учился плохо, школу не любил. Как он сам потом вспоминал, при любой возможности убегал во двор вместо того, чтобы делать уроки. В школе  Павел больше дрался, чем занимался — в те годы среди подростков в маленьких городах умение постоять за себя ценилось гораздо выше, чем школьные знания. </a:t>
            </a:r>
          </a:p>
          <a:p>
            <a:r>
              <a:rPr lang="ru-RU" sz="1600" b="1" dirty="0" smtClean="0"/>
              <a:t>Федор Бондарчук </a:t>
            </a:r>
            <a:r>
              <a:rPr lang="ru-RU" sz="1600" dirty="0" smtClean="0"/>
              <a:t>-  сын известных родителей учился в престижной московской спецшколе, однако Федор не отличался примерным поведением. Он пил, курил, получал плохие отметки, прогуливал.</a:t>
            </a:r>
          </a:p>
          <a:p>
            <a:endParaRPr lang="ru-RU" sz="1600" dirty="0"/>
          </a:p>
        </p:txBody>
      </p:sp>
      <p:pic>
        <p:nvPicPr>
          <p:cNvPr id="5" name="Рисунок 4" descr="C:\Documents and Settings\админ\Рабочий стол\2836x4126_0xac120003_8378293611593153134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72330" y="4333455"/>
            <a:ext cx="1714512" cy="252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Documents and Settings\админ\Рабочий стол\000029_1591688450_393996_big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7686" y="5248275"/>
            <a:ext cx="2881606" cy="160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Documents and Settings\админ\Рабочий стол\скачанные файлы (1)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14546" y="4214818"/>
            <a:ext cx="2466975" cy="184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Documents and Settings\админ\Рабочий стол\786e6e5d5aea9e22bae880e103a0e02d (1)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7158" y="4429132"/>
            <a:ext cx="2000263" cy="22860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01752" y="214290"/>
            <a:ext cx="8503920" cy="5884758"/>
          </a:xfrm>
        </p:spPr>
        <p:txBody>
          <a:bodyPr/>
          <a:lstStyle/>
          <a:p>
            <a:pPr>
              <a:buNone/>
            </a:pPr>
            <a:r>
              <a:rPr lang="ru-RU" sz="1600" dirty="0" smtClean="0"/>
              <a:t>Аутизм проявляется по-разному:</a:t>
            </a:r>
          </a:p>
          <a:p>
            <a:r>
              <a:rPr lang="ru-RU" sz="1600" dirty="0" smtClean="0"/>
              <a:t>  При тяжелом аутизме у ребенка невысокий интеллект или умственная неполноценность. Интеллект снижен неравномерно - сохраняются «островки» нормальных способностей. В плане общего развития и адаптации к жизни эти способности ребенку помогают мало. Тяжелый аутизм сопровождается значительным нарушением общительности вплоть до полного отказа от всяких контактов (даже с родителями).</a:t>
            </a:r>
          </a:p>
          <a:p>
            <a:r>
              <a:rPr lang="ru-RU" sz="1600" dirty="0" smtClean="0"/>
              <a:t>Аутизм может проявляться в более легкой форме. Интеллект у ребенка нормальный, или даже высокий в каких-либо ограниченных сферах. Сохраняется избирательная контактность (с кем-то ребенок общается, с кем-то нет).</a:t>
            </a:r>
          </a:p>
          <a:p>
            <a:r>
              <a:rPr lang="ru-RU" sz="1600" dirty="0" smtClean="0"/>
              <a:t>У ребенка могут быть отдельные аутистические черты,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сходные с основным синдромом, но без полного набора критериев, их относят к «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расстройствам аутистического спектра» (РАС).</a:t>
            </a:r>
            <a:endParaRPr lang="ru-RU" sz="1600" dirty="0"/>
          </a:p>
        </p:txBody>
      </p:sp>
      <p:pic>
        <p:nvPicPr>
          <p:cNvPr id="4" name="Рисунок 3" descr="C:\Documents and Settings\админ\Рабочий стол\pinch01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0" y="3857628"/>
            <a:ext cx="4258676" cy="2519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28600"/>
            <a:ext cx="8550432" cy="34288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01752" y="500042"/>
            <a:ext cx="8503920" cy="6000792"/>
          </a:xfrm>
        </p:spPr>
        <p:txBody>
          <a:bodyPr>
            <a:normAutofit/>
          </a:bodyPr>
          <a:lstStyle/>
          <a:p>
            <a:r>
              <a:rPr lang="ru-RU" sz="1800" u="sng" dirty="0" smtClean="0"/>
              <a:t>Расстройства поведения и деятельности:</a:t>
            </a:r>
          </a:p>
          <a:p>
            <a:r>
              <a:rPr lang="ru-RU" sz="1600" dirty="0" smtClean="0"/>
              <a:t>У ребенка могут быть повторяющиеся (стереотипные) странные движения (вращения, хлопки, сложные телодвижения). </a:t>
            </a:r>
          </a:p>
          <a:p>
            <a:r>
              <a:rPr lang="ru-RU" sz="1600" dirty="0" smtClean="0"/>
              <a:t>Склонен к бессмысленным ритуалам и к однообразным рутинным действиям (часами режет бумагу или перебирает пуговицы). Его особенно интересуют мелкие предметы. </a:t>
            </a:r>
          </a:p>
          <a:p>
            <a:r>
              <a:rPr lang="ru-RU" sz="1600" dirty="0" smtClean="0"/>
              <a:t>•Как правило, у ребенка значительно задерживается формирование навыков самообслуживания (еда, умывание, одевание).</a:t>
            </a:r>
          </a:p>
          <a:p>
            <a:r>
              <a:rPr lang="ru-RU" sz="1600" dirty="0" smtClean="0"/>
              <a:t>Страхи. Страхи бывают любые (темноты, закрытых дверей, шума воды), но особенно типичен для </a:t>
            </a:r>
            <a:r>
              <a:rPr lang="ru-RU" sz="1600" dirty="0" err="1" smtClean="0"/>
              <a:t>аутичных</a:t>
            </a:r>
            <a:r>
              <a:rPr lang="ru-RU" sz="1600" dirty="0" smtClean="0"/>
              <a:t> детей страх новизны, любой перемены (</a:t>
            </a:r>
            <a:r>
              <a:rPr lang="ru-RU" sz="1600" dirty="0" err="1" smtClean="0"/>
              <a:t>ноофобия</a:t>
            </a:r>
            <a:r>
              <a:rPr lang="ru-RU" sz="1600" dirty="0" smtClean="0"/>
              <a:t>). Перестановка мебели, появление новой вещи, изменение режима вызывают бурный протест с плачем.</a:t>
            </a:r>
          </a:p>
          <a:p>
            <a:r>
              <a:rPr lang="ru-RU" sz="1600" dirty="0" smtClean="0"/>
              <a:t> •Ребенок предпочитает «длинную» дистанцию общения. Может прятаться под стол, в шкаф, за штору и заниматься там своими делами.</a:t>
            </a:r>
          </a:p>
          <a:p>
            <a:r>
              <a:rPr lang="ru-RU" sz="1800" u="sng" dirty="0" smtClean="0"/>
              <a:t>Особенности интеллекта: </a:t>
            </a:r>
          </a:p>
          <a:p>
            <a:r>
              <a:rPr lang="ru-RU" sz="1600" dirty="0" smtClean="0"/>
              <a:t>•Уровень интеллектуальных способностей у детей варьирует от крайней степени умственной отсталости до уровня, значительно превышающего средний. •Возможна одаренность в какой-то области (музыке, математике), но при этом отсутствуют простейшие бытовые и социальные навыки. </a:t>
            </a:r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01752" y="285728"/>
            <a:ext cx="8503920" cy="581332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800" dirty="0" smtClean="0"/>
              <a:t>Нарушения в </a:t>
            </a:r>
            <a:r>
              <a:rPr lang="ru-RU" sz="1800" i="1" u="sng" dirty="0" smtClean="0"/>
              <a:t>социальном взаимодействии</a:t>
            </a:r>
            <a:r>
              <a:rPr lang="ru-RU" sz="1800" i="1" dirty="0" smtClean="0"/>
              <a:t>:</a:t>
            </a:r>
          </a:p>
          <a:p>
            <a:r>
              <a:rPr lang="ru-RU" sz="1800" dirty="0" smtClean="0"/>
              <a:t>неспособность  использовать взгляд глаза в глаза, выражение</a:t>
            </a:r>
          </a:p>
          <a:p>
            <a:pPr>
              <a:buNone/>
            </a:pPr>
            <a:r>
              <a:rPr lang="ru-RU" sz="1800" dirty="0" smtClean="0"/>
              <a:t>лица, позы и жесты тела для регулирования социального взаимодействия;</a:t>
            </a:r>
          </a:p>
          <a:p>
            <a:r>
              <a:rPr lang="ru-RU" sz="1800" dirty="0" smtClean="0"/>
              <a:t>неспособность развития отношений со сверстниками с использованием</a:t>
            </a:r>
          </a:p>
          <a:p>
            <a:pPr>
              <a:buNone/>
            </a:pPr>
            <a:r>
              <a:rPr lang="ru-RU" sz="1800" dirty="0" smtClean="0"/>
              <a:t>взаимного обмена интересами, эмоциями;</a:t>
            </a:r>
          </a:p>
          <a:p>
            <a:r>
              <a:rPr lang="ru-RU" sz="1800" dirty="0" smtClean="0"/>
              <a:t>редко ищут или используют поддержку других людей, не умеют сочувствовать другим людям, имеющим признаки огорчения или стресса;</a:t>
            </a:r>
          </a:p>
        </p:txBody>
      </p:sp>
      <p:pic>
        <p:nvPicPr>
          <p:cNvPr id="4" name="Рисунок 3" descr="C:\Documents and Settings\админ\Рабочий стол\unnamed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57686" y="3500438"/>
            <a:ext cx="4505330" cy="28423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55719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Организация сопровождения детей РАС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01752" y="1000108"/>
            <a:ext cx="8503920" cy="5286412"/>
          </a:xfrm>
        </p:spPr>
        <p:txBody>
          <a:bodyPr>
            <a:normAutofit/>
          </a:bodyPr>
          <a:lstStyle/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Обучение  аутичного ребенка в классе обычной массовой школы, где условия обучения специально не приспособлены, затрудняет обучение, создает массу поведенческих проблем. В</a:t>
            </a:r>
            <a:r>
              <a:rPr lang="ru-RU" sz="1800" dirty="0" smtClean="0"/>
              <a:t> школе должно быть дифференцированное отношение к способностям, склонностям, интересам, возможностям таких детей.</a:t>
            </a:r>
          </a:p>
          <a:p>
            <a:pPr>
              <a:buNone/>
            </a:pPr>
            <a:r>
              <a:rPr lang="ru-RU" sz="1800" dirty="0" smtClean="0"/>
              <a:t>Важно:</a:t>
            </a:r>
          </a:p>
          <a:p>
            <a:r>
              <a:rPr lang="ru-RU" sz="1800" dirty="0" smtClean="0"/>
              <a:t>учёт специфики усвоения информации при аутизме при организации и</a:t>
            </a:r>
          </a:p>
          <a:p>
            <a:pPr>
              <a:buNone/>
            </a:pPr>
            <a:r>
              <a:rPr lang="ru-RU" sz="1800" dirty="0" smtClean="0"/>
              <a:t>подаче учебного материала;</a:t>
            </a:r>
          </a:p>
          <a:p>
            <a:r>
              <a:rPr lang="ru-RU" sz="1800" dirty="0" smtClean="0"/>
              <a:t>помощь в социализации ребёнка с одноклассниками</a:t>
            </a:r>
          </a:p>
          <a:p>
            <a:r>
              <a:rPr lang="ru-RU" sz="1800" dirty="0" smtClean="0"/>
              <a:t>взаимодействие с семьей ребенка;</a:t>
            </a:r>
          </a:p>
        </p:txBody>
      </p:sp>
      <p:pic>
        <p:nvPicPr>
          <p:cNvPr id="4" name="Рисунок 3" descr="C:\Documents and Settings\админ\Рабочий стол\vsr0EngMt9I-752x440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29190" y="4214818"/>
            <a:ext cx="3714776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55719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Педагогически запущенные дети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01752" y="1071546"/>
            <a:ext cx="8503920" cy="557216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           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Педагогически запущенные дети — это особая категория учащихся, в отношении которых существуют много мифов у педагогов. 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Характеризуя эту группу детей, педагоги приписывают им все возможные отклонения в развитии, путая с детьми, у которых наблюдается интеллектуальная недостаточность. 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86314" y="3571876"/>
            <a:ext cx="4186251" cy="3052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Рисунок 4" descr="C:\Documents and Settings\админ\Рабочий стол\620_33f18f0cf07daeea10921a8338fa05de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4414" y="3000372"/>
            <a:ext cx="3544729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01752" y="214290"/>
            <a:ext cx="8503920" cy="5884758"/>
          </a:xfrm>
        </p:spPr>
        <p:txBody>
          <a:bodyPr>
            <a:noAutofit/>
          </a:bodyPr>
          <a:lstStyle/>
          <a:p>
            <a:r>
              <a:rPr lang="ru-RU" sz="18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 группа</a:t>
            </a:r>
            <a:r>
              <a:rPr lang="ru-RU" sz="1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 – у детей  не сформированы элементы и навыки учебной деятельности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ru-RU" sz="1800" u="sng" dirty="0" smtClean="0">
                <a:latin typeface="Times New Roman" pitchFamily="18" charset="0"/>
                <a:cs typeface="Times New Roman" pitchFamily="18" charset="0"/>
              </a:rPr>
              <a:t>Причина: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 индивидуальные особенности интеллектуального развития.</a:t>
            </a:r>
          </a:p>
          <a:p>
            <a:pPr>
              <a:buNone/>
            </a:pPr>
            <a:r>
              <a:rPr lang="ru-RU" sz="1800" u="sng" dirty="0" smtClean="0">
                <a:latin typeface="Times New Roman" pitchFamily="18" charset="0"/>
                <a:cs typeface="Times New Roman" pitchFamily="18" charset="0"/>
              </a:rPr>
              <a:t>Следствие: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 плохая успеваемость.</a:t>
            </a:r>
          </a:p>
          <a:p>
            <a:pPr>
              <a:buNone/>
            </a:pPr>
            <a:r>
              <a:rPr lang="ru-RU" sz="1800" u="sng" dirty="0" smtClean="0">
                <a:latin typeface="Times New Roman" pitchFamily="18" charset="0"/>
                <a:cs typeface="Times New Roman" pitchFamily="18" charset="0"/>
              </a:rPr>
              <a:t>Признаки: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 плохая успеваемость по всем предметам, плохая память, невнимательность, неуверенность, молчание на уроках; «двойки» за письменные работы (по устным - лучше); боязнь отвечать,  утомляемость, тревожность, заниженная самооценка, пассивность, разочарование в школе, прогулы.</a:t>
            </a:r>
          </a:p>
          <a:p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  </a:t>
            </a:r>
            <a:r>
              <a:rPr lang="ru-RU" sz="18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II группа</a:t>
            </a:r>
            <a:r>
              <a:rPr lang="ru-RU" sz="1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 – у учащихся нет сформировавшейся мотивации к обучению,  неспособность концентрировать внимание на учебном процессе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8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800" u="sng" dirty="0" smtClean="0">
                <a:latin typeface="Times New Roman" pitchFamily="18" charset="0"/>
                <a:cs typeface="Times New Roman" pitchFamily="18" charset="0"/>
              </a:rPr>
              <a:t>Причина: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  нарушения воспитания (инфантилизм, гиперопека); отсутствие положительной мотивации в результате воздействия различных факторов.</a:t>
            </a:r>
          </a:p>
          <a:p>
            <a:pPr>
              <a:buNone/>
            </a:pPr>
            <a:r>
              <a:rPr lang="ru-RU" sz="1800" u="sng" dirty="0" smtClean="0">
                <a:latin typeface="Times New Roman" pitchFamily="18" charset="0"/>
                <a:cs typeface="Times New Roman" pitchFamily="18" charset="0"/>
              </a:rPr>
              <a:t>Следствие: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 плохая успеваемость и поведение на фоне достаточного уровня познавательных возможностей;  неорганизованность, невнимательность</a:t>
            </a:r>
          </a:p>
          <a:p>
            <a:pPr>
              <a:buNone/>
            </a:pPr>
            <a:r>
              <a:rPr lang="ru-RU" sz="1800" u="sng" dirty="0" smtClean="0">
                <a:latin typeface="Times New Roman" pitchFamily="18" charset="0"/>
                <a:cs typeface="Times New Roman" pitchFamily="18" charset="0"/>
              </a:rPr>
              <a:t>Признаки: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 нарушения  индивидуальных личностных качеств ребенка: инертность, неорганизованность, некоммуникабельность; в крайних проявлениях может проявляться в  эгоистичности, драчливости, агрессивности, озлобленности и лживости.</a:t>
            </a:r>
          </a:p>
          <a:p>
            <a:pPr>
              <a:buNone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Все  формы педагогической запущенности  приводят к плохому усвоению школьной программы, пробелам в знаниях.  </a:t>
            </a:r>
          </a:p>
          <a:p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0"/>
            <a:ext cx="8534400" cy="98755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Факторы обусловливающие педагогическую запущенность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01752" y="1142984"/>
            <a:ext cx="8503920" cy="5143536"/>
          </a:xfrm>
        </p:spPr>
        <p:txBody>
          <a:bodyPr>
            <a:normAutofit/>
          </a:bodyPr>
          <a:lstStyle/>
          <a:p>
            <a:r>
              <a:rPr lang="ru-RU" dirty="0" smtClean="0"/>
              <a:t>1. 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Общеизвестно, что решающее влияние на психическое развитие ребенка, его последующее поведение, отношения, общение с окружающими оказывает </a:t>
            </a:r>
            <a:r>
              <a:rPr lang="ru-RU" sz="2300" b="1" dirty="0" smtClean="0">
                <a:latin typeface="Times New Roman" pitchFamily="18" charset="0"/>
                <a:cs typeface="Times New Roman" pitchFamily="18" charset="0"/>
              </a:rPr>
              <a:t>психологический микроклимат семьи.</a:t>
            </a:r>
            <a:endParaRPr lang="ru-RU" sz="23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300" b="1" dirty="0" smtClean="0">
                <a:latin typeface="Times New Roman" pitchFamily="18" charset="0"/>
                <a:cs typeface="Times New Roman" pitchFamily="18" charset="0"/>
              </a:rPr>
              <a:t>Социальная позиция родителей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, социальная обстановка в семье, которая в ней царит, существенна тем, что в ней формируется тот первичный социальный опыт ребенка, на основе которого он потом воспринимает и оценивает окружающую его действительность.</a:t>
            </a:r>
          </a:p>
          <a:p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 Примером в данном случае может служить преимущество материальных благ над духовными, деловой занятости родителей над воспитанием и общением с ребенком.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2353</TotalTime>
  <Words>1495</Words>
  <Application>Microsoft Office PowerPoint</Application>
  <PresentationFormat>Экран (4:3)</PresentationFormat>
  <Paragraphs>144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5" baseType="lpstr">
      <vt:lpstr>Georgia</vt:lpstr>
      <vt:lpstr>Times New Roman</vt:lpstr>
      <vt:lpstr>Wingdings</vt:lpstr>
      <vt:lpstr>Wingdings 2</vt:lpstr>
      <vt:lpstr>Официальная</vt:lpstr>
      <vt:lpstr>Презентация PowerPoint</vt:lpstr>
      <vt:lpstr>Дети с расстройством аутистического спектра (РАС)</vt:lpstr>
      <vt:lpstr>Презентация PowerPoint</vt:lpstr>
      <vt:lpstr>Презентация PowerPoint</vt:lpstr>
      <vt:lpstr>Презентация PowerPoint</vt:lpstr>
      <vt:lpstr>Организация сопровождения детей РАС</vt:lpstr>
      <vt:lpstr>Педагогически запущенные дети</vt:lpstr>
      <vt:lpstr>Презентация PowerPoint</vt:lpstr>
      <vt:lpstr>   Факторы обусловливающие педагогическую запущенность</vt:lpstr>
      <vt:lpstr>Презентация PowerPoint</vt:lpstr>
      <vt:lpstr>Социально запущенные дети </vt:lpstr>
      <vt:lpstr>Степени социальной запущенности</vt:lpstr>
      <vt:lpstr>Рекомендации по работе</vt:lpstr>
      <vt:lpstr>Презентация PowerPoint</vt:lpstr>
      <vt:lpstr>Одаренные дети</vt:lpstr>
      <vt:lpstr>Мифы об одаренности</vt:lpstr>
      <vt:lpstr>Презентация PowerPoint</vt:lpstr>
      <vt:lpstr>Психологические особенности одаренных детей.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Взаимодействие с обучающимися различных категорий,  в том числе с самоповреждающимся  и отклоняющимся поведением.  Подготовили: педагоги-психологи </dc:title>
  <cp:lastModifiedBy>Психолог</cp:lastModifiedBy>
  <cp:revision>225</cp:revision>
  <dcterms:modified xsi:type="dcterms:W3CDTF">2023-05-03T07:47:18Z</dcterms:modified>
</cp:coreProperties>
</file>