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411" r:id="rId3"/>
    <p:sldId id="410" r:id="rId4"/>
    <p:sldId id="323" r:id="rId5"/>
    <p:sldId id="393" r:id="rId6"/>
    <p:sldId id="416" r:id="rId7"/>
    <p:sldId id="417" r:id="rId8"/>
    <p:sldId id="414" r:id="rId9"/>
    <p:sldId id="415" r:id="rId10"/>
    <p:sldId id="331" r:id="rId11"/>
    <p:sldId id="338" r:id="rId12"/>
    <p:sldId id="339" r:id="rId13"/>
    <p:sldId id="444" r:id="rId14"/>
    <p:sldId id="443" r:id="rId15"/>
    <p:sldId id="445" r:id="rId16"/>
    <p:sldId id="446" r:id="rId17"/>
    <p:sldId id="350" r:id="rId18"/>
    <p:sldId id="354" r:id="rId19"/>
    <p:sldId id="353" r:id="rId20"/>
    <p:sldId id="359" r:id="rId21"/>
    <p:sldId id="355" r:id="rId22"/>
    <p:sldId id="356" r:id="rId23"/>
    <p:sldId id="357" r:id="rId24"/>
    <p:sldId id="362" r:id="rId25"/>
    <p:sldId id="358" r:id="rId26"/>
    <p:sldId id="427" r:id="rId27"/>
    <p:sldId id="428" r:id="rId28"/>
    <p:sldId id="429" r:id="rId29"/>
    <p:sldId id="430" r:id="rId30"/>
    <p:sldId id="432" r:id="rId31"/>
    <p:sldId id="441" r:id="rId32"/>
    <p:sldId id="364" r:id="rId33"/>
    <p:sldId id="365" r:id="rId34"/>
    <p:sldId id="366" r:id="rId35"/>
    <p:sldId id="367" r:id="rId36"/>
    <p:sldId id="368" r:id="rId37"/>
    <p:sldId id="369" r:id="rId38"/>
    <p:sldId id="370" r:id="rId39"/>
    <p:sldId id="371" r:id="rId40"/>
    <p:sldId id="372" r:id="rId41"/>
    <p:sldId id="373" r:id="rId42"/>
    <p:sldId id="402" r:id="rId43"/>
    <p:sldId id="405" r:id="rId44"/>
    <p:sldId id="406" r:id="rId45"/>
    <p:sldId id="407" r:id="rId46"/>
    <p:sldId id="408" r:id="rId47"/>
    <p:sldId id="409" r:id="rId48"/>
    <p:sldId id="375" r:id="rId49"/>
    <p:sldId id="412" r:id="rId50"/>
    <p:sldId id="413" r:id="rId51"/>
  </p:sldIdLst>
  <p:sldSz cx="12192000" cy="6858000"/>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6433" autoAdjust="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DA64DBA-FA4F-420E-8D43-C33987C1E02D}" type="datetimeFigureOut">
              <a:rPr lang="ru-RU" smtClean="0"/>
              <a:t>03.05.2023</a:t>
            </a:fld>
            <a:endParaRPr lang="ru-RU"/>
          </a:p>
        </p:txBody>
      </p:sp>
      <p:sp>
        <p:nvSpPr>
          <p:cNvPr id="4" name="Образ слайда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0B66203-3338-407A-9AF2-B07C82E6D385}" type="slidenum">
              <a:rPr lang="ru-RU" smtClean="0"/>
              <a:t>‹#›</a:t>
            </a:fld>
            <a:endParaRPr lang="ru-RU"/>
          </a:p>
        </p:txBody>
      </p:sp>
    </p:spTree>
    <p:extLst>
      <p:ext uri="{BB962C8B-B14F-4D97-AF65-F5344CB8AC3E}">
        <p14:creationId xmlns:p14="http://schemas.microsoft.com/office/powerpoint/2010/main" val="256572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0B66203-3338-407A-9AF2-B07C82E6D385}" type="slidenum">
              <a:rPr lang="ru-RU" smtClean="0">
                <a:solidFill>
                  <a:prstClr val="black"/>
                </a:solidFill>
              </a:rPr>
              <a:pPr/>
              <a:t>4</a:t>
            </a:fld>
            <a:endParaRPr lang="ru-RU">
              <a:solidFill>
                <a:prstClr val="black"/>
              </a:solidFill>
            </a:endParaRPr>
          </a:p>
        </p:txBody>
      </p:sp>
    </p:spTree>
    <p:extLst>
      <p:ext uri="{BB962C8B-B14F-4D97-AF65-F5344CB8AC3E}">
        <p14:creationId xmlns:p14="http://schemas.microsoft.com/office/powerpoint/2010/main" val="1358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0B66203-3338-407A-9AF2-B07C82E6D385}" type="slidenum">
              <a:rPr lang="ru-RU" smtClean="0"/>
              <a:t>25</a:t>
            </a:fld>
            <a:endParaRPr lang="ru-RU"/>
          </a:p>
        </p:txBody>
      </p:sp>
    </p:spTree>
    <p:extLst>
      <p:ext uri="{BB962C8B-B14F-4D97-AF65-F5344CB8AC3E}">
        <p14:creationId xmlns:p14="http://schemas.microsoft.com/office/powerpoint/2010/main" val="157365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0B66203-3338-407A-9AF2-B07C82E6D385}" type="slidenum">
              <a:rPr lang="ru-RU" smtClean="0">
                <a:solidFill>
                  <a:prstClr val="black"/>
                </a:solidFill>
              </a:rPr>
              <a:pPr/>
              <a:t>33</a:t>
            </a:fld>
            <a:endParaRPr lang="ru-RU">
              <a:solidFill>
                <a:prstClr val="black"/>
              </a:solidFill>
            </a:endParaRPr>
          </a:p>
        </p:txBody>
      </p:sp>
    </p:spTree>
    <p:extLst>
      <p:ext uri="{BB962C8B-B14F-4D97-AF65-F5344CB8AC3E}">
        <p14:creationId xmlns:p14="http://schemas.microsoft.com/office/powerpoint/2010/main" val="628710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0B66203-3338-407A-9AF2-B07C82E6D385}" type="slidenum">
              <a:rPr lang="ru-RU" smtClean="0"/>
              <a:t>42</a:t>
            </a:fld>
            <a:endParaRPr lang="ru-RU"/>
          </a:p>
        </p:txBody>
      </p:sp>
    </p:spTree>
    <p:extLst>
      <p:ext uri="{BB962C8B-B14F-4D97-AF65-F5344CB8AC3E}">
        <p14:creationId xmlns:p14="http://schemas.microsoft.com/office/powerpoint/2010/main" val="3329802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0B66203-3338-407A-9AF2-B07C82E6D385}" type="slidenum">
              <a:rPr lang="ru-RU" smtClean="0"/>
              <a:t>46</a:t>
            </a:fld>
            <a:endParaRPr lang="ru-RU"/>
          </a:p>
        </p:txBody>
      </p:sp>
    </p:spTree>
    <p:extLst>
      <p:ext uri="{BB962C8B-B14F-4D97-AF65-F5344CB8AC3E}">
        <p14:creationId xmlns:p14="http://schemas.microsoft.com/office/powerpoint/2010/main" val="707958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0B66203-3338-407A-9AF2-B07C82E6D385}" type="slidenum">
              <a:rPr lang="ru-RU" smtClean="0"/>
              <a:t>47</a:t>
            </a:fld>
            <a:endParaRPr lang="ru-RU"/>
          </a:p>
        </p:txBody>
      </p:sp>
    </p:spTree>
    <p:extLst>
      <p:ext uri="{BB962C8B-B14F-4D97-AF65-F5344CB8AC3E}">
        <p14:creationId xmlns:p14="http://schemas.microsoft.com/office/powerpoint/2010/main" val="3700641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0B66203-3338-407A-9AF2-B07C82E6D385}" type="slidenum">
              <a:rPr lang="ru-RU" smtClean="0"/>
              <a:t>49</a:t>
            </a:fld>
            <a:endParaRPr lang="ru-RU"/>
          </a:p>
        </p:txBody>
      </p:sp>
    </p:spTree>
    <p:extLst>
      <p:ext uri="{BB962C8B-B14F-4D97-AF65-F5344CB8AC3E}">
        <p14:creationId xmlns:p14="http://schemas.microsoft.com/office/powerpoint/2010/main" val="75376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6FF194C-2250-4021-AB18-6331889A2A6C}" type="datetimeFigureOut">
              <a:rPr lang="ru-RU" smtClean="0"/>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3630846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FF194C-2250-4021-AB18-6331889A2A6C}" type="datetimeFigureOut">
              <a:rPr lang="ru-RU" smtClean="0"/>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903433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FF194C-2250-4021-AB18-6331889A2A6C}" type="datetimeFigureOut">
              <a:rPr lang="ru-RU" smtClean="0"/>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811932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FF194C-2250-4021-AB18-6331889A2A6C}" type="datetimeFigureOut">
              <a:rPr lang="ru-RU" smtClean="0"/>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2743765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6FF194C-2250-4021-AB18-6331889A2A6C}" type="datetimeFigureOut">
              <a:rPr lang="ru-RU" smtClean="0"/>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2731659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6FF194C-2250-4021-AB18-6331889A2A6C}" type="datetimeFigureOut">
              <a:rPr lang="ru-RU" smtClean="0"/>
              <a:t>03.05.2023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53318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6FF194C-2250-4021-AB18-6331889A2A6C}" type="datetimeFigureOut">
              <a:rPr lang="ru-RU" smtClean="0"/>
              <a:t>03.05.2023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3217528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6FF194C-2250-4021-AB18-6331889A2A6C}" type="datetimeFigureOut">
              <a:rPr lang="ru-RU" smtClean="0"/>
              <a:t>03.05.2023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605911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6FF194C-2250-4021-AB18-6331889A2A6C}" type="datetimeFigureOut">
              <a:rPr lang="ru-RU" smtClean="0"/>
              <a:t>03.05.2023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2548591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6FF194C-2250-4021-AB18-6331889A2A6C}" type="datetimeFigureOut">
              <a:rPr lang="ru-RU" smtClean="0"/>
              <a:t>03.05.2023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4210579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6FF194C-2250-4021-AB18-6331889A2A6C}" type="datetimeFigureOut">
              <a:rPr lang="ru-RU" smtClean="0"/>
              <a:t>03.05.2023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FB9063-7291-4FD7-A35C-410EFE650B9F}" type="slidenum">
              <a:rPr lang="ru-RU" smtClean="0"/>
              <a:t>‹#›</a:t>
            </a:fld>
            <a:endParaRPr lang="ru-RU"/>
          </a:p>
        </p:txBody>
      </p:sp>
    </p:spTree>
    <p:extLst>
      <p:ext uri="{BB962C8B-B14F-4D97-AF65-F5344CB8AC3E}">
        <p14:creationId xmlns:p14="http://schemas.microsoft.com/office/powerpoint/2010/main" val="2824035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FF194C-2250-4021-AB18-6331889A2A6C}" type="datetimeFigureOut">
              <a:rPr lang="ru-RU" smtClean="0"/>
              <a:t>03.05.2023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FB9063-7291-4FD7-A35C-410EFE650B9F}" type="slidenum">
              <a:rPr lang="ru-RU" smtClean="0"/>
              <a:t>‹#›</a:t>
            </a:fld>
            <a:endParaRPr lang="ru-RU"/>
          </a:p>
        </p:txBody>
      </p:sp>
    </p:spTree>
    <p:extLst>
      <p:ext uri="{BB962C8B-B14F-4D97-AF65-F5344CB8AC3E}">
        <p14:creationId xmlns:p14="http://schemas.microsoft.com/office/powerpoint/2010/main" val="41815998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7.jpeg"/></Relationships>
</file>

<file path=ppt/slides/_rels/slide4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7.xml"/><Relationship Id="rId4" Type="http://schemas.openxmlformats.org/officeDocument/2006/relationships/image" Target="../media/image60.jpeg"/></Relationships>
</file>

<file path=ppt/slides/_rels/slide4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45.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7.jpeg"/><Relationship Id="rId7" Type="http://schemas.openxmlformats.org/officeDocument/2006/relationships/image" Target="../media/image71.jpeg"/><Relationship Id="rId2" Type="http://schemas.openxmlformats.org/officeDocument/2006/relationships/image" Target="../media/image66.jpeg"/><Relationship Id="rId1" Type="http://schemas.openxmlformats.org/officeDocument/2006/relationships/slideLayout" Target="../slideLayouts/slideLayout7.xml"/><Relationship Id="rId6" Type="http://schemas.openxmlformats.org/officeDocument/2006/relationships/image" Target="../media/image70.jpeg"/><Relationship Id="rId5" Type="http://schemas.openxmlformats.org/officeDocument/2006/relationships/image" Target="../media/image69.jpeg"/><Relationship Id="rId10" Type="http://schemas.openxmlformats.org/officeDocument/2006/relationships/image" Target="../media/image74.jpeg"/><Relationship Id="rId4" Type="http://schemas.openxmlformats.org/officeDocument/2006/relationships/image" Target="../media/image68.jpeg"/><Relationship Id="rId9" Type="http://schemas.openxmlformats.org/officeDocument/2006/relationships/image" Target="../media/image73.jpeg"/></Relationships>
</file>

<file path=ppt/slides/_rels/slide46.xml.rels><?xml version="1.0" encoding="UTF-8" standalone="yes"?>
<Relationships xmlns="http://schemas.openxmlformats.org/package/2006/relationships"><Relationship Id="rId3" Type="http://schemas.openxmlformats.org/officeDocument/2006/relationships/image" Target="../media/image75.jpeg"/><Relationship Id="rId7" Type="http://schemas.openxmlformats.org/officeDocument/2006/relationships/image" Target="../media/image79.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jpeg"/></Relationships>
</file>

<file path=ppt/slides/_rels/slide47.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jpeg"/></Relationships>
</file>

<file path=ppt/slides/_rels/slide48.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ru.wikipedia.org/wiki/1147_%D0%B3%D0%BE%D0%B4" TargetMode="External"/><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hyperlink" Target="https://ru.wikipedia.org/wiki/%D0%AE%D1%80%D0%B8%D0%B9_%D0%92%D0%BB%D0%B0%D0%B4%D0%B8%D0%BC%D0%B8%D1%80%D0%BE%D0%B2%D0%B8%D1%87_%D0%94%D0%BE%D0%BB%D0%B3%D0%BE%D1%80%D1%83%D0%BA%D0%B8%D0%B9"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366491"/>
            <a:ext cx="9144000" cy="1488152"/>
          </a:xfrm>
        </p:spPr>
        <p:txBody>
          <a:bodyPr>
            <a:normAutofit/>
          </a:bodyPr>
          <a:lstStyle/>
          <a:p>
            <a:r>
              <a:rPr lang="ru-RU" sz="4400" b="1" dirty="0" smtClean="0">
                <a:solidFill>
                  <a:schemeClr val="accent1">
                    <a:lumMod val="75000"/>
                  </a:schemeClr>
                </a:solidFill>
                <a:latin typeface="Arial Black" panose="020B0A04020102020204" pitchFamily="34" charset="0"/>
                <a:cs typeface="Aharoni" panose="02010803020104030203" pitchFamily="2" charset="-79"/>
              </a:rPr>
              <a:t>СОКРОВИЩА </a:t>
            </a:r>
            <a:r>
              <a:rPr lang="ru-RU" sz="4400" b="1" dirty="0" smtClean="0">
                <a:solidFill>
                  <a:schemeClr val="accent1">
                    <a:lumMod val="75000"/>
                  </a:schemeClr>
                </a:solidFill>
                <a:latin typeface="Arial Black" panose="020B0A04020102020204" pitchFamily="34" charset="0"/>
              </a:rPr>
              <a:t/>
            </a:r>
            <a:br>
              <a:rPr lang="ru-RU" sz="4400" b="1" dirty="0" smtClean="0">
                <a:solidFill>
                  <a:schemeClr val="accent1">
                    <a:lumMod val="75000"/>
                  </a:schemeClr>
                </a:solidFill>
                <a:latin typeface="Arial Black" panose="020B0A04020102020204" pitchFamily="34" charset="0"/>
              </a:rPr>
            </a:br>
            <a:r>
              <a:rPr lang="ru-RU" sz="4400" b="1" dirty="0" smtClean="0">
                <a:solidFill>
                  <a:schemeClr val="accent1">
                    <a:lumMod val="75000"/>
                  </a:schemeClr>
                </a:solidFill>
                <a:latin typeface="Arial Black" panose="020B0A04020102020204" pitchFamily="34" charset="0"/>
                <a:cs typeface="Aharoni" panose="02010803020104030203" pitchFamily="2" charset="-79"/>
              </a:rPr>
              <a:t>РОССИИ</a:t>
            </a:r>
            <a:endParaRPr lang="ru-RU" sz="4400" b="1" dirty="0">
              <a:solidFill>
                <a:schemeClr val="accent1">
                  <a:lumMod val="75000"/>
                </a:schemeClr>
              </a:solidFill>
              <a:latin typeface="Arial Black" panose="020B0A04020102020204" pitchFamily="34" charset="0"/>
              <a:cs typeface="Aharoni" panose="02010803020104030203" pitchFamily="2" charset="-79"/>
            </a:endParaRPr>
          </a:p>
        </p:txBody>
      </p:sp>
      <p:sp>
        <p:nvSpPr>
          <p:cNvPr id="3" name="Подзаголовок 2"/>
          <p:cNvSpPr>
            <a:spLocks noGrp="1"/>
          </p:cNvSpPr>
          <p:nvPr>
            <p:ph type="subTitle" idx="1"/>
          </p:nvPr>
        </p:nvSpPr>
        <p:spPr>
          <a:xfrm>
            <a:off x="1524000" y="3127290"/>
            <a:ext cx="9144000" cy="884538"/>
          </a:xfrm>
        </p:spPr>
        <p:txBody>
          <a:bodyPr>
            <a:normAutofit/>
          </a:bodyPr>
          <a:lstStyle/>
          <a:p>
            <a:r>
              <a:rPr lang="ru-RU" dirty="0" smtClean="0">
                <a:solidFill>
                  <a:schemeClr val="accent1">
                    <a:lumMod val="50000"/>
                  </a:schemeClr>
                </a:solidFill>
              </a:rPr>
              <a:t>ДОСТОПРИМЕЧАТЕЛЬНОСТИ</a:t>
            </a:r>
          </a:p>
          <a:p>
            <a:r>
              <a:rPr lang="ru-RU" dirty="0" smtClean="0">
                <a:solidFill>
                  <a:schemeClr val="accent1">
                    <a:lumMod val="50000"/>
                  </a:schemeClr>
                </a:solidFill>
                <a:cs typeface="Aharoni" panose="02010803020104030203" pitchFamily="2" charset="-79"/>
              </a:rPr>
              <a:t>Семинар - практикум</a:t>
            </a:r>
            <a:endParaRPr lang="ru-RU" dirty="0">
              <a:solidFill>
                <a:schemeClr val="accent1">
                  <a:lumMod val="50000"/>
                </a:schemeClr>
              </a:solidFill>
              <a:cs typeface="Aharoni" panose="02010803020104030203" pitchFamily="2" charset="-79"/>
            </a:endParaRPr>
          </a:p>
        </p:txBody>
      </p:sp>
      <p:sp>
        <p:nvSpPr>
          <p:cNvPr id="4" name="TextBox 3"/>
          <p:cNvSpPr txBox="1"/>
          <p:nvPr/>
        </p:nvSpPr>
        <p:spPr>
          <a:xfrm>
            <a:off x="304800" y="211704"/>
            <a:ext cx="11557686" cy="584775"/>
          </a:xfrm>
          <a:prstGeom prst="rect">
            <a:avLst/>
          </a:prstGeom>
          <a:noFill/>
        </p:spPr>
        <p:txBody>
          <a:bodyPr wrap="square" rtlCol="0">
            <a:spAutoFit/>
          </a:bodyPr>
          <a:lstStyle/>
          <a:p>
            <a:pPr algn="ctr" hangingPunct="0"/>
            <a:r>
              <a:rPr lang="ru-RU" sz="1600" dirty="0">
                <a:solidFill>
                  <a:schemeClr val="accent1">
                    <a:lumMod val="50000"/>
                  </a:schemeClr>
                </a:solidFill>
              </a:rPr>
              <a:t>МУНИЦИПАЛЬНОЕ  АВТОНОМНОЕ  ДОШКОЛЬНОЕ  </a:t>
            </a:r>
            <a:r>
              <a:rPr lang="ru-RU" sz="1600" dirty="0" smtClean="0">
                <a:solidFill>
                  <a:schemeClr val="accent1">
                    <a:lumMod val="50000"/>
                  </a:schemeClr>
                </a:solidFill>
              </a:rPr>
              <a:t>ОБРАЗОВАТЕЛЬНОЕ УЧРЕЖДЕНИЕ  </a:t>
            </a:r>
            <a:r>
              <a:rPr lang="ru-RU" sz="1600" dirty="0">
                <a:solidFill>
                  <a:schemeClr val="accent1">
                    <a:lumMod val="50000"/>
                  </a:schemeClr>
                </a:solidFill>
              </a:rPr>
              <a:t>ГОРОДА  КАЛИНИНГРАДА</a:t>
            </a:r>
            <a:br>
              <a:rPr lang="ru-RU" sz="1600" dirty="0">
                <a:solidFill>
                  <a:schemeClr val="accent1">
                    <a:lumMod val="50000"/>
                  </a:schemeClr>
                </a:solidFill>
              </a:rPr>
            </a:br>
            <a:r>
              <a:rPr lang="ru-RU" sz="1600" dirty="0">
                <a:solidFill>
                  <a:schemeClr val="accent1">
                    <a:lumMod val="50000"/>
                  </a:schemeClr>
                </a:solidFill>
              </a:rPr>
              <a:t>ЦЕНТР  РАЗВИТИЯ  РЕБЕНКА - ДЕТСКИЙ САД № 53</a:t>
            </a:r>
          </a:p>
        </p:txBody>
      </p:sp>
      <p:sp>
        <p:nvSpPr>
          <p:cNvPr id="6" name="TextBox 5"/>
          <p:cNvSpPr txBox="1"/>
          <p:nvPr/>
        </p:nvSpPr>
        <p:spPr>
          <a:xfrm>
            <a:off x="7949514" y="4572000"/>
            <a:ext cx="2347887" cy="830997"/>
          </a:xfrm>
          <a:prstGeom prst="rect">
            <a:avLst/>
          </a:prstGeom>
          <a:noFill/>
        </p:spPr>
        <p:txBody>
          <a:bodyPr wrap="none" rtlCol="0">
            <a:spAutoFit/>
          </a:bodyPr>
          <a:lstStyle/>
          <a:p>
            <a:r>
              <a:rPr lang="ru-RU" sz="1600" dirty="0" smtClean="0">
                <a:solidFill>
                  <a:schemeClr val="accent1">
                    <a:lumMod val="50000"/>
                  </a:schemeClr>
                </a:solidFill>
              </a:rPr>
              <a:t>Выполнила воспитатель:</a:t>
            </a:r>
          </a:p>
          <a:p>
            <a:r>
              <a:rPr lang="ru-RU" sz="1600" dirty="0" err="1" smtClean="0">
                <a:solidFill>
                  <a:schemeClr val="accent1">
                    <a:lumMod val="50000"/>
                  </a:schemeClr>
                </a:solidFill>
              </a:rPr>
              <a:t>Подолещенкова</a:t>
            </a:r>
            <a:r>
              <a:rPr lang="ru-RU" sz="1600" dirty="0" smtClean="0">
                <a:solidFill>
                  <a:schemeClr val="accent1">
                    <a:lumMod val="50000"/>
                  </a:schemeClr>
                </a:solidFill>
              </a:rPr>
              <a:t> Наталья</a:t>
            </a:r>
          </a:p>
          <a:p>
            <a:r>
              <a:rPr lang="ru-RU" sz="1600" dirty="0" smtClean="0">
                <a:solidFill>
                  <a:schemeClr val="accent1">
                    <a:lumMod val="50000"/>
                  </a:schemeClr>
                </a:solidFill>
              </a:rPr>
              <a:t>Николаевна</a:t>
            </a:r>
            <a:endParaRPr lang="ru-RU" sz="1600" dirty="0">
              <a:solidFill>
                <a:schemeClr val="accent1">
                  <a:lumMod val="50000"/>
                </a:schemeClr>
              </a:solidFill>
            </a:endParaRPr>
          </a:p>
        </p:txBody>
      </p:sp>
      <p:sp>
        <p:nvSpPr>
          <p:cNvPr id="8" name="TextBox 7"/>
          <p:cNvSpPr txBox="1"/>
          <p:nvPr/>
        </p:nvSpPr>
        <p:spPr>
          <a:xfrm>
            <a:off x="5321644" y="6128952"/>
            <a:ext cx="2175467" cy="369332"/>
          </a:xfrm>
          <a:prstGeom prst="rect">
            <a:avLst/>
          </a:prstGeom>
          <a:noFill/>
        </p:spPr>
        <p:txBody>
          <a:bodyPr wrap="none" rtlCol="0">
            <a:spAutoFit/>
          </a:bodyPr>
          <a:lstStyle/>
          <a:p>
            <a:r>
              <a:rPr lang="ru-RU" dirty="0" smtClean="0">
                <a:solidFill>
                  <a:schemeClr val="accent1">
                    <a:lumMod val="50000"/>
                  </a:schemeClr>
                </a:solidFill>
              </a:rPr>
              <a:t>Калининград 2020 г.</a:t>
            </a:r>
            <a:endParaRPr lang="ru-RU" dirty="0">
              <a:solidFill>
                <a:schemeClr val="accent1">
                  <a:lumMod val="50000"/>
                </a:schemeClr>
              </a:solidFill>
            </a:endParaRPr>
          </a:p>
        </p:txBody>
      </p:sp>
    </p:spTree>
    <p:extLst>
      <p:ext uri="{BB962C8B-B14F-4D97-AF65-F5344CB8AC3E}">
        <p14:creationId xmlns:p14="http://schemas.microsoft.com/office/powerpoint/2010/main" val="37247064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6146" name="Picture 2" descr="https://ds04.infourok.ru/uploads/ex/0b51/00083528-72c9332f/img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366" y="218940"/>
            <a:ext cx="11500834" cy="6284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97964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15362" name="Picture 2" descr="https://ds02.infourok.ru/uploads/ex/0caf/0002a4be-6eb9f6d7/img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4" y="100484"/>
            <a:ext cx="11902447" cy="6672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872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pic>
        <p:nvPicPr>
          <p:cNvPr id="8" name="Picture 11" descr="Зимний дворец"/>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4952" y="762000"/>
            <a:ext cx="3599234" cy="348956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1"/>
            <a:ext cx="10515600" cy="761999"/>
          </a:xfrm>
        </p:spPr>
        <p:txBody>
          <a:bodyPr/>
          <a:lstStyle/>
          <a:p>
            <a:pPr algn="ctr"/>
            <a:r>
              <a:rPr lang="ru-RU" b="1" i="1" dirty="0" smtClean="0">
                <a:solidFill>
                  <a:schemeClr val="accent1">
                    <a:lumMod val="75000"/>
                  </a:schemeClr>
                </a:solidFill>
                <a:latin typeface="Arial Black" panose="020B0A04020102020204" pitchFamily="34" charset="0"/>
              </a:rPr>
              <a:t>Санкт - Петербург</a:t>
            </a:r>
            <a:endParaRPr lang="ru-RU" b="1" i="1" dirty="0">
              <a:solidFill>
                <a:schemeClr val="accent1">
                  <a:lumMod val="75000"/>
                </a:schemeClr>
              </a:solidFill>
              <a:latin typeface="Arial Black" panose="020B0A04020102020204" pitchFamily="34" charset="0"/>
            </a:endParaRPr>
          </a:p>
        </p:txBody>
      </p:sp>
      <p:pic>
        <p:nvPicPr>
          <p:cNvPr id="1026" name="Picture 2" descr="https://dostoprimechatelnosti-m.ru/wp-content/uploads/2017/03/saan99.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4049869" y="1024647"/>
            <a:ext cx="3615446" cy="268159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descr="Дворцовая площадь"/>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8000999" y="773887"/>
            <a:ext cx="3968885" cy="360629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030510" y="4368292"/>
            <a:ext cx="2866417" cy="646331"/>
          </a:xfrm>
          <a:prstGeom prst="rect">
            <a:avLst/>
          </a:prstGeom>
        </p:spPr>
        <p:txBody>
          <a:bodyPr wrap="square">
            <a:spAutoFit/>
          </a:bodyPr>
          <a:lstStyle/>
          <a:p>
            <a:r>
              <a:rPr lang="ru-RU" b="1" dirty="0">
                <a:solidFill>
                  <a:srgbClr val="5B9BD5">
                    <a:lumMod val="50000"/>
                  </a:srgbClr>
                </a:solidFill>
                <a:latin typeface="Tahoma" panose="020B0604030504040204" pitchFamily="34" charset="0"/>
              </a:rPr>
              <a:t>Дворцовая площадь</a:t>
            </a:r>
            <a:r>
              <a:rPr lang="ru-RU" sz="4400" b="1" dirty="0">
                <a:solidFill>
                  <a:srgbClr val="5A401C"/>
                </a:solidFill>
                <a:latin typeface="Tahoma" panose="020B0604030504040204" pitchFamily="34" charset="0"/>
              </a:rPr>
              <a:t/>
            </a:r>
            <a:br>
              <a:rPr lang="ru-RU" sz="4400" b="1" dirty="0">
                <a:solidFill>
                  <a:srgbClr val="5A401C"/>
                </a:solidFill>
                <a:latin typeface="Tahoma" panose="020B0604030504040204" pitchFamily="34" charset="0"/>
              </a:rPr>
            </a:br>
            <a:endParaRPr lang="ru-RU" dirty="0"/>
          </a:p>
        </p:txBody>
      </p:sp>
      <p:sp>
        <p:nvSpPr>
          <p:cNvPr id="6" name="Прямоугольник 5"/>
          <p:cNvSpPr/>
          <p:nvPr/>
        </p:nvSpPr>
        <p:spPr>
          <a:xfrm>
            <a:off x="7928043" y="4691457"/>
            <a:ext cx="4114799" cy="2114425"/>
          </a:xfrm>
          <a:prstGeom prst="rect">
            <a:avLst/>
          </a:prstGeom>
        </p:spPr>
        <p:txBody>
          <a:bodyPr wrap="square">
            <a:spAutoFit/>
          </a:bodyPr>
          <a:lstStyle/>
          <a:p>
            <a:pPr lvl="0" algn="just">
              <a:lnSpc>
                <a:spcPct val="90000"/>
              </a:lnSpc>
              <a:spcBef>
                <a:spcPts val="1000"/>
              </a:spcBef>
            </a:pPr>
            <a:r>
              <a:rPr lang="ru-RU" dirty="0">
                <a:solidFill>
                  <a:schemeClr val="accent1">
                    <a:lumMod val="50000"/>
                  </a:schemeClr>
                </a:solidFill>
                <a:latin typeface="Tahoma" panose="020B0604030504040204" pitchFamily="34" charset="0"/>
              </a:rPr>
              <a:t>памятник </a:t>
            </a:r>
            <a:r>
              <a:rPr lang="ru-RU" sz="1600" dirty="0">
                <a:solidFill>
                  <a:schemeClr val="accent1">
                    <a:lumMod val="50000"/>
                  </a:schemeClr>
                </a:solidFill>
                <a:latin typeface="Tahoma" panose="020B0604030504040204" pitchFamily="34" charset="0"/>
              </a:rPr>
              <a:t>Александру I – Александровская колонна с венчающим её ангелом. Это самая высокая триумфальная колонна в мире. Её высота 47,5 метров. Вес гранитного монолита – более 600 тонн. Он стоит на пьедестале только за счёт точного инженерного расчёта и собственного веса.</a:t>
            </a:r>
            <a:endParaRPr lang="ru-RU" sz="1600" dirty="0">
              <a:solidFill>
                <a:schemeClr val="accent1">
                  <a:lumMod val="50000"/>
                </a:schemeClr>
              </a:solidFill>
            </a:endParaRPr>
          </a:p>
        </p:txBody>
      </p:sp>
      <p:sp>
        <p:nvSpPr>
          <p:cNvPr id="7" name="Прямоугольник 6"/>
          <p:cNvSpPr/>
          <p:nvPr/>
        </p:nvSpPr>
        <p:spPr>
          <a:xfrm>
            <a:off x="0" y="4319654"/>
            <a:ext cx="4653794" cy="584775"/>
          </a:xfrm>
          <a:prstGeom prst="rect">
            <a:avLst/>
          </a:prstGeom>
        </p:spPr>
        <p:txBody>
          <a:bodyPr wrap="square">
            <a:spAutoFit/>
          </a:bodyPr>
          <a:lstStyle/>
          <a:p>
            <a:r>
              <a:rPr lang="ru-RU" sz="1600" b="1" dirty="0">
                <a:solidFill>
                  <a:srgbClr val="5B9BD5">
                    <a:lumMod val="50000"/>
                  </a:srgbClr>
                </a:solidFill>
                <a:latin typeface="Tahoma" panose="020B0604030504040204" pitchFamily="34" charset="0"/>
              </a:rPr>
              <a:t>Зимний </a:t>
            </a:r>
            <a:r>
              <a:rPr lang="ru-RU" sz="1600" b="1" dirty="0" smtClean="0">
                <a:solidFill>
                  <a:srgbClr val="5B9BD5">
                    <a:lumMod val="50000"/>
                  </a:srgbClr>
                </a:solidFill>
                <a:latin typeface="Tahoma" panose="020B0604030504040204" pitchFamily="34" charset="0"/>
              </a:rPr>
              <a:t>дворец</a:t>
            </a:r>
          </a:p>
          <a:p>
            <a:r>
              <a:rPr lang="ru-RU" sz="1600" b="1" dirty="0" smtClean="0">
                <a:solidFill>
                  <a:srgbClr val="5B9BD5">
                    <a:lumMod val="50000"/>
                  </a:srgbClr>
                </a:solidFill>
                <a:latin typeface="Tahoma" panose="020B0604030504040204" pitchFamily="34" charset="0"/>
              </a:rPr>
              <a:t> </a:t>
            </a:r>
            <a:r>
              <a:rPr lang="ru-RU" sz="1600" b="1" dirty="0">
                <a:solidFill>
                  <a:srgbClr val="5B9BD5">
                    <a:lumMod val="50000"/>
                  </a:srgbClr>
                </a:solidFill>
                <a:latin typeface="Tahoma" panose="020B0604030504040204" pitchFamily="34" charset="0"/>
              </a:rPr>
              <a:t>(Государственный Эрмитаж)</a:t>
            </a:r>
            <a:endParaRPr lang="ru-RU" sz="1600" dirty="0"/>
          </a:p>
        </p:txBody>
      </p:sp>
      <p:sp>
        <p:nvSpPr>
          <p:cNvPr id="9" name="Прямоугольник 8"/>
          <p:cNvSpPr/>
          <p:nvPr/>
        </p:nvSpPr>
        <p:spPr>
          <a:xfrm rot="10800000" flipV="1">
            <a:off x="114952" y="4862785"/>
            <a:ext cx="3920159" cy="1771767"/>
          </a:xfrm>
          <a:prstGeom prst="rect">
            <a:avLst/>
          </a:prstGeom>
        </p:spPr>
        <p:txBody>
          <a:bodyPr wrap="square">
            <a:spAutoFit/>
          </a:bodyPr>
          <a:lstStyle/>
          <a:p>
            <a:pPr lvl="0" algn="just">
              <a:lnSpc>
                <a:spcPct val="90000"/>
              </a:lnSpc>
              <a:spcBef>
                <a:spcPts val="1000"/>
              </a:spcBef>
            </a:pPr>
            <a:r>
              <a:rPr lang="ru-RU" sz="1600" dirty="0">
                <a:solidFill>
                  <a:schemeClr val="accent1">
                    <a:lumMod val="50000"/>
                  </a:schemeClr>
                </a:solidFill>
                <a:latin typeface="Tahoma" panose="020B0604030504040204" pitchFamily="34" charset="0"/>
              </a:rPr>
              <a:t>Для того чтобы прогуляться по  350 залам Эрмитажа придётся проделать 20-километровое путешествие. </a:t>
            </a:r>
          </a:p>
          <a:p>
            <a:pPr lvl="0" algn="just">
              <a:lnSpc>
                <a:spcPct val="90000"/>
              </a:lnSpc>
              <a:spcBef>
                <a:spcPts val="1000"/>
              </a:spcBef>
            </a:pPr>
            <a:r>
              <a:rPr lang="ru-RU" sz="1600" dirty="0">
                <a:solidFill>
                  <a:schemeClr val="accent1">
                    <a:lumMod val="50000"/>
                  </a:schemeClr>
                </a:solidFill>
                <a:latin typeface="Tahoma" panose="020B0604030504040204" pitchFamily="34" charset="0"/>
              </a:rPr>
              <a:t>Если постоять около каждого экспоната хотя бы минуту, то для такого осмотра понадобится целых восемь лет</a:t>
            </a:r>
            <a:endParaRPr lang="ru-RU" sz="1600" dirty="0">
              <a:solidFill>
                <a:schemeClr val="accent1">
                  <a:lumMod val="50000"/>
                </a:schemeClr>
              </a:solidFill>
            </a:endParaRPr>
          </a:p>
        </p:txBody>
      </p:sp>
    </p:spTree>
    <p:extLst>
      <p:ext uri="{BB962C8B-B14F-4D97-AF65-F5344CB8AC3E}">
        <p14:creationId xmlns:p14="http://schemas.microsoft.com/office/powerpoint/2010/main" val="2770074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pic>
        <p:nvPicPr>
          <p:cNvPr id="2" name="Объект 5"/>
          <p:cNvPicPr>
            <a:picLocks noChangeAspect="1"/>
          </p:cNvPicPr>
          <p:nvPr/>
        </p:nvPicPr>
        <p:blipFill>
          <a:blip r:embed="rId2"/>
          <a:stretch>
            <a:fillRect/>
          </a:stretch>
        </p:blipFill>
        <p:spPr>
          <a:xfrm>
            <a:off x="142656" y="155643"/>
            <a:ext cx="4312612" cy="4299625"/>
          </a:xfrm>
          <a:prstGeom prst="rect">
            <a:avLst/>
          </a:prstGeom>
        </p:spPr>
      </p:pic>
      <p:sp>
        <p:nvSpPr>
          <p:cNvPr id="3" name="Прямоугольник 2"/>
          <p:cNvSpPr/>
          <p:nvPr/>
        </p:nvSpPr>
        <p:spPr>
          <a:xfrm>
            <a:off x="350196" y="4455268"/>
            <a:ext cx="2743200" cy="400110"/>
          </a:xfrm>
          <a:prstGeom prst="rect">
            <a:avLst/>
          </a:prstGeom>
        </p:spPr>
        <p:txBody>
          <a:bodyPr wrap="square">
            <a:spAutoFit/>
          </a:bodyPr>
          <a:lstStyle/>
          <a:p>
            <a:r>
              <a:rPr lang="ru-RU" sz="2000" b="1" dirty="0">
                <a:solidFill>
                  <a:srgbClr val="5B9BD5">
                    <a:lumMod val="50000"/>
                  </a:srgbClr>
                </a:solidFill>
                <a:latin typeface="Tahoma" panose="020B0604030504040204" pitchFamily="34" charset="0"/>
              </a:rPr>
              <a:t>Адмиралтейство</a:t>
            </a:r>
            <a:endParaRPr lang="ru-RU" sz="2000" dirty="0"/>
          </a:p>
        </p:txBody>
      </p:sp>
      <p:sp>
        <p:nvSpPr>
          <p:cNvPr id="4" name="Прямоугольник 3"/>
          <p:cNvSpPr/>
          <p:nvPr/>
        </p:nvSpPr>
        <p:spPr>
          <a:xfrm rot="10800000" flipV="1">
            <a:off x="142656" y="4755351"/>
            <a:ext cx="4740629" cy="1900007"/>
          </a:xfrm>
          <a:prstGeom prst="rect">
            <a:avLst/>
          </a:prstGeom>
        </p:spPr>
        <p:txBody>
          <a:bodyPr wrap="square">
            <a:spAutoFit/>
          </a:bodyPr>
          <a:lstStyle/>
          <a:p>
            <a:pPr lvl="0">
              <a:lnSpc>
                <a:spcPct val="90000"/>
              </a:lnSpc>
              <a:spcBef>
                <a:spcPts val="1000"/>
              </a:spcBef>
            </a:pPr>
            <a:r>
              <a:rPr lang="ru-RU" sz="1400" dirty="0">
                <a:solidFill>
                  <a:schemeClr val="accent1">
                    <a:lumMod val="50000"/>
                  </a:schemeClr>
                </a:solidFill>
                <a:latin typeface="Tahoma" panose="020B0604030504040204" pitchFamily="34" charset="0"/>
              </a:rPr>
              <a:t>Это верфь, которая была основана здесь ещё в 1704 году самим Петром I.</a:t>
            </a:r>
          </a:p>
          <a:p>
            <a:pPr lvl="0">
              <a:lnSpc>
                <a:spcPct val="90000"/>
              </a:lnSpc>
              <a:spcBef>
                <a:spcPts val="1000"/>
              </a:spcBef>
            </a:pPr>
            <a:r>
              <a:rPr lang="ru-RU" sz="1400" dirty="0">
                <a:solidFill>
                  <a:schemeClr val="accent1">
                    <a:lumMod val="50000"/>
                  </a:schemeClr>
                </a:solidFill>
                <a:latin typeface="Tahoma" panose="020B0604030504040204" pitchFamily="34" charset="0"/>
              </a:rPr>
              <a:t>  Башню Адмиралтейства венчает позолоченный кораблик – один из символов  города. Внутри Адмиралтейства уже давно не строят корабли. Всего их было спущено на воду  порядка 300. </a:t>
            </a:r>
          </a:p>
          <a:p>
            <a:pPr lvl="0">
              <a:lnSpc>
                <a:spcPct val="90000"/>
              </a:lnSpc>
              <a:spcBef>
                <a:spcPts val="1000"/>
              </a:spcBef>
            </a:pPr>
            <a:r>
              <a:rPr lang="ru-RU" sz="1400" dirty="0">
                <a:solidFill>
                  <a:schemeClr val="accent1">
                    <a:lumMod val="50000"/>
                  </a:schemeClr>
                </a:solidFill>
                <a:latin typeface="Tahoma" panose="020B0604030504040204" pitchFamily="34" charset="0"/>
              </a:rPr>
              <a:t>Сейчас здание занимает Военно-морской инженерный институт. </a:t>
            </a:r>
            <a:endParaRPr lang="ru-RU" sz="1400" dirty="0">
              <a:solidFill>
                <a:schemeClr val="accent1">
                  <a:lumMod val="50000"/>
                </a:schemeClr>
              </a:solidFill>
            </a:endParaRPr>
          </a:p>
        </p:txBody>
      </p:sp>
      <p:sp>
        <p:nvSpPr>
          <p:cNvPr id="5" name="Прямоугольник 4"/>
          <p:cNvSpPr/>
          <p:nvPr/>
        </p:nvSpPr>
        <p:spPr>
          <a:xfrm>
            <a:off x="7143343" y="116368"/>
            <a:ext cx="5210783" cy="400110"/>
          </a:xfrm>
          <a:prstGeom prst="rect">
            <a:avLst/>
          </a:prstGeom>
        </p:spPr>
        <p:txBody>
          <a:bodyPr wrap="square">
            <a:spAutoFit/>
          </a:bodyPr>
          <a:lstStyle/>
          <a:p>
            <a:r>
              <a:rPr lang="ru-RU" sz="2000" b="1" dirty="0">
                <a:solidFill>
                  <a:srgbClr val="5B9BD5">
                    <a:lumMod val="50000"/>
                  </a:srgbClr>
                </a:solidFill>
                <a:latin typeface="Tahoma" panose="020B0604030504040204" pitchFamily="34" charset="0"/>
              </a:rPr>
              <a:t>Петропавловская крепость</a:t>
            </a:r>
            <a:endParaRPr lang="ru-RU" sz="2000" dirty="0"/>
          </a:p>
        </p:txBody>
      </p:sp>
      <p:pic>
        <p:nvPicPr>
          <p:cNvPr id="6" name="Picture 2" descr="Петропавловская крепость"/>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9941" y="516478"/>
            <a:ext cx="6546715" cy="3379905"/>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4815191" y="3988497"/>
            <a:ext cx="7208196" cy="2675604"/>
          </a:xfrm>
          <a:prstGeom prst="rect">
            <a:avLst/>
          </a:prstGeom>
        </p:spPr>
        <p:txBody>
          <a:bodyPr wrap="square">
            <a:spAutoFit/>
          </a:bodyPr>
          <a:lstStyle/>
          <a:p>
            <a:pPr lvl="0" algn="just">
              <a:lnSpc>
                <a:spcPct val="90000"/>
              </a:lnSpc>
              <a:spcBef>
                <a:spcPts val="1000"/>
              </a:spcBef>
            </a:pPr>
            <a:r>
              <a:rPr lang="ru-RU" sz="1400" dirty="0" smtClean="0">
                <a:solidFill>
                  <a:schemeClr val="accent1">
                    <a:lumMod val="50000"/>
                  </a:schemeClr>
                </a:solidFill>
                <a:latin typeface="Tahoma" panose="020B0604030504040204" pitchFamily="34" charset="0"/>
              </a:rPr>
              <a:t>  Основана  </a:t>
            </a:r>
            <a:r>
              <a:rPr lang="ru-RU" sz="1400" dirty="0">
                <a:solidFill>
                  <a:schemeClr val="accent1">
                    <a:lumMod val="50000"/>
                  </a:schemeClr>
                </a:solidFill>
                <a:latin typeface="Tahoma" panose="020B0604030504040204" pitchFamily="34" charset="0"/>
              </a:rPr>
              <a:t>Петром I </a:t>
            </a:r>
            <a:r>
              <a:rPr lang="ru-RU" sz="1400" dirty="0" smtClean="0">
                <a:solidFill>
                  <a:schemeClr val="accent1">
                    <a:lumMod val="50000"/>
                  </a:schemeClr>
                </a:solidFill>
                <a:latin typeface="Tahoma" panose="020B0604030504040204" pitchFamily="34" charset="0"/>
              </a:rPr>
              <a:t>  27 </a:t>
            </a:r>
            <a:r>
              <a:rPr lang="ru-RU" sz="1400" dirty="0">
                <a:solidFill>
                  <a:schemeClr val="accent1">
                    <a:lumMod val="50000"/>
                  </a:schemeClr>
                </a:solidFill>
                <a:latin typeface="Tahoma" panose="020B0604030504040204" pitchFamily="34" charset="0"/>
              </a:rPr>
              <a:t>мая 1703 года</a:t>
            </a:r>
            <a:r>
              <a:rPr lang="ru-RU" sz="1400" dirty="0" smtClean="0">
                <a:solidFill>
                  <a:schemeClr val="accent1">
                    <a:lumMod val="50000"/>
                  </a:schemeClr>
                </a:solidFill>
                <a:latin typeface="Tahoma" panose="020B0604030504040204" pitchFamily="34" charset="0"/>
              </a:rPr>
              <a:t>.</a:t>
            </a:r>
            <a:endParaRPr lang="ru-RU" sz="1400" dirty="0">
              <a:solidFill>
                <a:schemeClr val="accent1">
                  <a:lumMod val="50000"/>
                </a:schemeClr>
              </a:solidFill>
              <a:latin typeface="Tahoma" panose="020B0604030504040204" pitchFamily="34" charset="0"/>
            </a:endParaRPr>
          </a:p>
          <a:p>
            <a:pPr lvl="0" algn="just">
              <a:lnSpc>
                <a:spcPct val="90000"/>
              </a:lnSpc>
              <a:spcBef>
                <a:spcPts val="1000"/>
              </a:spcBef>
            </a:pPr>
            <a:r>
              <a:rPr lang="ru-RU" sz="1400" dirty="0">
                <a:solidFill>
                  <a:schemeClr val="accent1">
                    <a:lumMod val="50000"/>
                  </a:schemeClr>
                </a:solidFill>
                <a:latin typeface="Tahoma" panose="020B0604030504040204" pitchFamily="34" charset="0"/>
              </a:rPr>
              <a:t>Петропавловская крепость – уникальное для России сооружение. Это первая крепость, созданная на территории нашей страны  по современным на тот период технологиям, учитывавшим существование мощной артиллерии. Стены здесь не так высоки, всего 12 метров. Но они очень толстые, поэтому их нельзя пробить выстрелом из пушки.</a:t>
            </a:r>
          </a:p>
          <a:p>
            <a:pPr lvl="0" algn="just">
              <a:lnSpc>
                <a:spcPct val="90000"/>
              </a:lnSpc>
              <a:spcBef>
                <a:spcPts val="1000"/>
              </a:spcBef>
            </a:pPr>
            <a:r>
              <a:rPr lang="ru-RU" sz="1400" dirty="0">
                <a:solidFill>
                  <a:schemeClr val="accent1">
                    <a:lumMod val="50000"/>
                  </a:schemeClr>
                </a:solidFill>
                <a:latin typeface="Tahoma" panose="020B0604030504040204" pitchFamily="34" charset="0"/>
              </a:rPr>
              <a:t> Сейчас вся территория Петропавловской крепости принадлежит музею истории Санкт-Петербурга. Здесь, в бывшем Комендантском доме, расположены основные музейные экспозиции. Рядом с собором стоит </a:t>
            </a:r>
            <a:r>
              <a:rPr lang="ru-RU" sz="1400" dirty="0" err="1">
                <a:solidFill>
                  <a:schemeClr val="accent1">
                    <a:lumMod val="50000"/>
                  </a:schemeClr>
                </a:solidFill>
                <a:latin typeface="Tahoma" panose="020B0604030504040204" pitchFamily="34" charset="0"/>
              </a:rPr>
              <a:t>Ботный</a:t>
            </a:r>
            <a:r>
              <a:rPr lang="ru-RU" sz="1400" dirty="0">
                <a:solidFill>
                  <a:schemeClr val="accent1">
                    <a:lumMod val="50000"/>
                  </a:schemeClr>
                </a:solidFill>
                <a:latin typeface="Tahoma" panose="020B0604030504040204" pitchFamily="34" charset="0"/>
              </a:rPr>
              <a:t> дом – хранилище ботика Петра I. Напротив храма расположен Монетный двор, где и по сей день изготавливают медали. В Трубецком бастионе находится бывшая тюрьма, в которую теперь можно попасть как в музей.</a:t>
            </a:r>
            <a:endParaRPr lang="ru-RU" sz="1400" dirty="0">
              <a:solidFill>
                <a:schemeClr val="accent1">
                  <a:lumMod val="50000"/>
                </a:schemeClr>
              </a:solidFill>
            </a:endParaRPr>
          </a:p>
        </p:txBody>
      </p:sp>
    </p:spTree>
    <p:extLst>
      <p:ext uri="{BB962C8B-B14F-4D97-AF65-F5344CB8AC3E}">
        <p14:creationId xmlns:p14="http://schemas.microsoft.com/office/powerpoint/2010/main" val="2554766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7437385" y="147351"/>
            <a:ext cx="11813654" cy="461665"/>
          </a:xfrm>
          <a:prstGeom prst="rect">
            <a:avLst/>
          </a:prstGeom>
        </p:spPr>
        <p:txBody>
          <a:bodyPr wrap="square">
            <a:spAutoFit/>
          </a:bodyPr>
          <a:lstStyle/>
          <a:p>
            <a:r>
              <a:rPr lang="ru-RU" sz="2400" b="1" dirty="0">
                <a:solidFill>
                  <a:srgbClr val="5B9BD5">
                    <a:lumMod val="50000"/>
                  </a:srgbClr>
                </a:solidFill>
                <a:latin typeface="Tahoma" panose="020B0604030504040204" pitchFamily="34" charset="0"/>
              </a:rPr>
              <a:t>Царское Село (</a:t>
            </a:r>
            <a:r>
              <a:rPr lang="ru-RU" sz="2400" b="1" dirty="0" smtClean="0">
                <a:solidFill>
                  <a:srgbClr val="5B9BD5">
                    <a:lumMod val="50000"/>
                  </a:srgbClr>
                </a:solidFill>
                <a:latin typeface="Tahoma" panose="020B0604030504040204" pitchFamily="34" charset="0"/>
              </a:rPr>
              <a:t>г. </a:t>
            </a:r>
            <a:r>
              <a:rPr lang="ru-RU" sz="2400" b="1" dirty="0">
                <a:solidFill>
                  <a:srgbClr val="5B9BD5">
                    <a:lumMod val="50000"/>
                  </a:srgbClr>
                </a:solidFill>
                <a:latin typeface="Tahoma" panose="020B0604030504040204" pitchFamily="34" charset="0"/>
              </a:rPr>
              <a:t>Пушкин)</a:t>
            </a:r>
            <a:endParaRPr lang="ru-RU" sz="2400" dirty="0"/>
          </a:p>
        </p:txBody>
      </p:sp>
      <p:pic>
        <p:nvPicPr>
          <p:cNvPr id="3" name="Picture 2" descr="Царское Село (город Пушки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609016"/>
            <a:ext cx="5856052" cy="390577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096000" y="4514794"/>
            <a:ext cx="6096000" cy="2343206"/>
          </a:xfrm>
          <a:prstGeom prst="rect">
            <a:avLst/>
          </a:prstGeom>
        </p:spPr>
        <p:txBody>
          <a:bodyPr>
            <a:spAutoFit/>
          </a:bodyPr>
          <a:lstStyle/>
          <a:p>
            <a:pPr lvl="0">
              <a:lnSpc>
                <a:spcPct val="90000"/>
              </a:lnSpc>
              <a:spcBef>
                <a:spcPts val="1000"/>
              </a:spcBef>
            </a:pPr>
            <a:r>
              <a:rPr lang="ru-RU" sz="1600" dirty="0">
                <a:solidFill>
                  <a:schemeClr val="accent1">
                    <a:lumMod val="50000"/>
                  </a:schemeClr>
                </a:solidFill>
                <a:latin typeface="Tahoma" panose="020B0604030504040204" pitchFamily="34" charset="0"/>
              </a:rPr>
              <a:t>Вторым по популярности пригородом Петербурга после Петергофа является Царское Село.</a:t>
            </a:r>
          </a:p>
          <a:p>
            <a:pPr lvl="0">
              <a:lnSpc>
                <a:spcPct val="90000"/>
              </a:lnSpc>
              <a:spcBef>
                <a:spcPts val="1000"/>
              </a:spcBef>
            </a:pPr>
            <a:r>
              <a:rPr lang="ru-RU" sz="1600" dirty="0">
                <a:solidFill>
                  <a:schemeClr val="accent1">
                    <a:lumMod val="50000"/>
                  </a:schemeClr>
                </a:solidFill>
                <a:latin typeface="Tahoma" panose="020B0604030504040204" pitchFamily="34" charset="0"/>
              </a:rPr>
              <a:t>Главная достопримечательность этого пригорода – Екатерининский дворец.</a:t>
            </a:r>
          </a:p>
          <a:p>
            <a:pPr lvl="0">
              <a:lnSpc>
                <a:spcPct val="90000"/>
              </a:lnSpc>
              <a:spcBef>
                <a:spcPts val="1000"/>
              </a:spcBef>
            </a:pPr>
            <a:r>
              <a:rPr lang="ru-RU" sz="1600" dirty="0">
                <a:solidFill>
                  <a:schemeClr val="accent1">
                    <a:lumMod val="50000"/>
                  </a:schemeClr>
                </a:solidFill>
                <a:latin typeface="Tahoma" panose="020B0604030504040204" pitchFamily="34" charset="0"/>
              </a:rPr>
              <a:t>Центром притяжения туристов в самом дворце является Янтарная комната, которая чуть ли не более известна, чем сам дворец. От оригинального шедевра остался лишь фрагмент, сейчас это воссозданный интерьер. Оригинал был утерян во время Второй Мировой войны</a:t>
            </a:r>
            <a:endParaRPr lang="ru-RU" sz="1600" dirty="0">
              <a:solidFill>
                <a:schemeClr val="accent1">
                  <a:lumMod val="50000"/>
                </a:schemeClr>
              </a:solidFill>
            </a:endParaRPr>
          </a:p>
        </p:txBody>
      </p:sp>
      <p:sp>
        <p:nvSpPr>
          <p:cNvPr id="5" name="Прямоугольник 4"/>
          <p:cNvSpPr/>
          <p:nvPr/>
        </p:nvSpPr>
        <p:spPr>
          <a:xfrm>
            <a:off x="321013" y="147351"/>
            <a:ext cx="5058383" cy="707886"/>
          </a:xfrm>
          <a:prstGeom prst="rect">
            <a:avLst/>
          </a:prstGeom>
        </p:spPr>
        <p:txBody>
          <a:bodyPr wrap="square">
            <a:spAutoFit/>
          </a:bodyPr>
          <a:lstStyle/>
          <a:p>
            <a:r>
              <a:rPr lang="ru-RU" sz="2000" b="1" dirty="0">
                <a:solidFill>
                  <a:schemeClr val="accent1">
                    <a:lumMod val="50000"/>
                  </a:schemeClr>
                </a:solidFill>
                <a:latin typeface="Tahoma" panose="020B0604030504040204" pitchFamily="34" charset="0"/>
              </a:rPr>
              <a:t>Петергоф. Фонтаны.</a:t>
            </a:r>
            <a:br>
              <a:rPr lang="ru-RU" sz="2000" b="1" dirty="0">
                <a:solidFill>
                  <a:schemeClr val="accent1">
                    <a:lumMod val="50000"/>
                  </a:schemeClr>
                </a:solidFill>
                <a:latin typeface="Tahoma" panose="020B0604030504040204" pitchFamily="34" charset="0"/>
              </a:rPr>
            </a:br>
            <a:r>
              <a:rPr lang="ru-RU" sz="2000" b="1" dirty="0">
                <a:solidFill>
                  <a:schemeClr val="accent1">
                    <a:lumMod val="50000"/>
                  </a:schemeClr>
                </a:solidFill>
                <a:latin typeface="Tahoma" panose="020B0604030504040204" pitchFamily="34" charset="0"/>
              </a:rPr>
              <a:t> Большой Петергофский дворец.</a:t>
            </a:r>
            <a:endParaRPr lang="ru-RU" sz="2000" dirty="0"/>
          </a:p>
        </p:txBody>
      </p:sp>
      <p:pic>
        <p:nvPicPr>
          <p:cNvPr id="6" name="Picture 2" descr="Петергоф. Фонтаны. Большой Петергофский дворец"/>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659" y="855238"/>
            <a:ext cx="5261835" cy="3570848"/>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0" y="4421436"/>
            <a:ext cx="6096000" cy="2436564"/>
          </a:xfrm>
          <a:prstGeom prst="rect">
            <a:avLst/>
          </a:prstGeom>
        </p:spPr>
        <p:txBody>
          <a:bodyPr>
            <a:spAutoFit/>
          </a:bodyPr>
          <a:lstStyle/>
          <a:p>
            <a:pPr lvl="0">
              <a:lnSpc>
                <a:spcPct val="90000"/>
              </a:lnSpc>
              <a:spcBef>
                <a:spcPts val="1000"/>
              </a:spcBef>
            </a:pPr>
            <a:r>
              <a:rPr lang="ru-RU" sz="1600" dirty="0">
                <a:solidFill>
                  <a:schemeClr val="accent1">
                    <a:lumMod val="50000"/>
                  </a:schemeClr>
                </a:solidFill>
                <a:latin typeface="Tahoma" panose="020B0604030504040204" pitchFamily="34" charset="0"/>
              </a:rPr>
              <a:t>Государственный музей-заповедник «Петергоф» - самый посещаемый музей России. Знаменитый фонтанный комплекс во главе с «Самсоном» является обязательным местом посещения каждого туриста, приехавшего в Санкт-Петербург. Бывшая парадная морская резиденция Петра I и последующих российских императоров по праву занимает место в списке лучших достопримечательностей Санкт-Петербурга.</a:t>
            </a:r>
          </a:p>
          <a:p>
            <a:pPr lvl="0">
              <a:lnSpc>
                <a:spcPct val="90000"/>
              </a:lnSpc>
              <a:spcBef>
                <a:spcPts val="1000"/>
              </a:spcBef>
            </a:pPr>
            <a:r>
              <a:rPr lang="ru-RU" sz="1600" dirty="0">
                <a:solidFill>
                  <a:schemeClr val="accent1">
                    <a:lumMod val="50000"/>
                  </a:schemeClr>
                </a:solidFill>
                <a:latin typeface="Tahoma" panose="020B0604030504040204" pitchFamily="34" charset="0"/>
              </a:rPr>
              <a:t> фонтан – «Самсон», высота струи которого достигает 21 метра. Создан  не при Петре I, но в честь него.</a:t>
            </a:r>
            <a:endParaRPr lang="ru-RU" sz="1600" dirty="0">
              <a:solidFill>
                <a:schemeClr val="accent1">
                  <a:lumMod val="50000"/>
                </a:schemeClr>
              </a:solidFill>
            </a:endParaRPr>
          </a:p>
        </p:txBody>
      </p:sp>
    </p:spTree>
    <p:extLst>
      <p:ext uri="{BB962C8B-B14F-4D97-AF65-F5344CB8AC3E}">
        <p14:creationId xmlns:p14="http://schemas.microsoft.com/office/powerpoint/2010/main" val="1247361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291402" y="155643"/>
            <a:ext cx="4854529" cy="369332"/>
          </a:xfrm>
          <a:prstGeom prst="rect">
            <a:avLst/>
          </a:prstGeom>
        </p:spPr>
        <p:txBody>
          <a:bodyPr wrap="square">
            <a:spAutoFit/>
          </a:bodyPr>
          <a:lstStyle/>
          <a:p>
            <a:r>
              <a:rPr lang="ru-RU" b="1" dirty="0">
                <a:solidFill>
                  <a:schemeClr val="accent1">
                    <a:lumMod val="50000"/>
                  </a:schemeClr>
                </a:solidFill>
                <a:latin typeface="Tahoma" panose="020B0604030504040204" pitchFamily="34" charset="0"/>
              </a:rPr>
              <a:t>Памятник Петру I </a:t>
            </a:r>
            <a:r>
              <a:rPr lang="ru-RU" b="1" dirty="0" smtClean="0">
                <a:solidFill>
                  <a:schemeClr val="accent1">
                    <a:lumMod val="50000"/>
                  </a:schemeClr>
                </a:solidFill>
                <a:latin typeface="Tahoma" panose="020B0604030504040204" pitchFamily="34" charset="0"/>
              </a:rPr>
              <a:t>«Медный всадник</a:t>
            </a:r>
            <a:r>
              <a:rPr lang="ru-RU" b="1" dirty="0">
                <a:solidFill>
                  <a:schemeClr val="accent1">
                    <a:lumMod val="50000"/>
                  </a:schemeClr>
                </a:solidFill>
                <a:latin typeface="Tahoma" panose="020B0604030504040204" pitchFamily="34" charset="0"/>
              </a:rPr>
              <a:t>»</a:t>
            </a:r>
            <a:endParaRPr lang="ru-RU" dirty="0"/>
          </a:p>
        </p:txBody>
      </p:sp>
      <p:pic>
        <p:nvPicPr>
          <p:cNvPr id="3" name="Picture 2" descr="Памятник Петру I «Медный всадни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569" y="516524"/>
            <a:ext cx="4766981" cy="296262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26031" y="3570051"/>
            <a:ext cx="5185270" cy="2893100"/>
          </a:xfrm>
          <a:prstGeom prst="rect">
            <a:avLst/>
          </a:prstGeom>
        </p:spPr>
        <p:txBody>
          <a:bodyPr wrap="square">
            <a:spAutoFit/>
          </a:bodyPr>
          <a:lstStyle/>
          <a:p>
            <a:r>
              <a:rPr lang="ru-RU" sz="1400" dirty="0">
                <a:solidFill>
                  <a:schemeClr val="accent1">
                    <a:lumMod val="50000"/>
                  </a:schemeClr>
                </a:solidFill>
                <a:latin typeface="Tahoma" panose="020B0604030504040204" pitchFamily="34" charset="0"/>
              </a:rPr>
              <a:t>«Медный всадник» на Сенатской площади был торжественно открыт 7 августа 1782 года. С этого дня он является одним из самых узнаваемых символов Санкт-Петербурга.</a:t>
            </a:r>
          </a:p>
          <a:p>
            <a:r>
              <a:rPr lang="ru-RU" sz="1400" dirty="0">
                <a:solidFill>
                  <a:schemeClr val="accent1">
                    <a:lumMod val="50000"/>
                  </a:schemeClr>
                </a:solidFill>
                <a:latin typeface="Tahoma" panose="020B0604030504040204" pitchFamily="34" charset="0"/>
              </a:rPr>
              <a:t>Он идеально изображает Петра I как преобразователя страны, поставившего её буквально «на дыбы». Вытянутая рука императора указывает в сторону Европы, властно повелевает здесь, на берегах Невы раскинуться новой русской столице. </a:t>
            </a:r>
          </a:p>
          <a:p>
            <a:r>
              <a:rPr lang="ru-RU" sz="1400" dirty="0">
                <a:solidFill>
                  <a:schemeClr val="accent1">
                    <a:lumMod val="50000"/>
                  </a:schemeClr>
                </a:solidFill>
                <a:latin typeface="Tahoma" panose="020B0604030504040204" pitchFamily="34" charset="0"/>
              </a:rPr>
              <a:t>Памятник уникален с технической точки зрения. Точный расчёт веса скульптуры позволил поставить коня только на две ноги, пусть и не без помощи дополнительной опоры в виде змеи. </a:t>
            </a:r>
            <a:endParaRPr lang="ru-RU" sz="1400" dirty="0">
              <a:solidFill>
                <a:schemeClr val="accent1">
                  <a:lumMod val="50000"/>
                </a:schemeClr>
              </a:solidFill>
            </a:endParaRPr>
          </a:p>
        </p:txBody>
      </p:sp>
      <p:sp>
        <p:nvSpPr>
          <p:cNvPr id="5" name="Прямоугольник 4"/>
          <p:cNvSpPr/>
          <p:nvPr/>
        </p:nvSpPr>
        <p:spPr>
          <a:xfrm>
            <a:off x="7811311" y="340309"/>
            <a:ext cx="3404679" cy="369332"/>
          </a:xfrm>
          <a:prstGeom prst="rect">
            <a:avLst/>
          </a:prstGeom>
        </p:spPr>
        <p:txBody>
          <a:bodyPr wrap="square">
            <a:spAutoFit/>
          </a:bodyPr>
          <a:lstStyle/>
          <a:p>
            <a:r>
              <a:rPr lang="ru-RU" b="1" dirty="0">
                <a:solidFill>
                  <a:schemeClr val="accent1">
                    <a:lumMod val="50000"/>
                  </a:schemeClr>
                </a:solidFill>
                <a:latin typeface="Tahoma" panose="020B0604030504040204" pitchFamily="34" charset="0"/>
              </a:rPr>
              <a:t>Крейсер «Аврора»</a:t>
            </a:r>
            <a:endParaRPr lang="ru-RU" dirty="0"/>
          </a:p>
        </p:txBody>
      </p:sp>
      <p:pic>
        <p:nvPicPr>
          <p:cNvPr id="6" name="Picture 2" descr="Крейсер «Аврор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9591" y="709641"/>
            <a:ext cx="6227626" cy="2860410"/>
          </a:xfrm>
          <a:prstGeom prst="rect">
            <a:avLst/>
          </a:prstGeom>
          <a:solidFill>
            <a:schemeClr val="bg1"/>
          </a:solidFill>
          <a:extLst/>
        </p:spPr>
      </p:pic>
      <p:sp>
        <p:nvSpPr>
          <p:cNvPr id="7" name="Прямоугольник 6"/>
          <p:cNvSpPr/>
          <p:nvPr/>
        </p:nvSpPr>
        <p:spPr>
          <a:xfrm>
            <a:off x="5729591" y="3775424"/>
            <a:ext cx="6381346" cy="2554545"/>
          </a:xfrm>
          <a:prstGeom prst="rect">
            <a:avLst/>
          </a:prstGeom>
        </p:spPr>
        <p:txBody>
          <a:bodyPr wrap="square">
            <a:spAutoFit/>
          </a:bodyPr>
          <a:lstStyle/>
          <a:p>
            <a:r>
              <a:rPr lang="ru-RU" sz="1600" dirty="0">
                <a:solidFill>
                  <a:schemeClr val="accent1">
                    <a:lumMod val="50000"/>
                  </a:schemeClr>
                </a:solidFill>
                <a:latin typeface="Tahoma" panose="020B0604030504040204" pitchFamily="34" charset="0"/>
              </a:rPr>
              <a:t>В 10-15 минутах ходьбы от Петропавловской крепости находится крейсер «Аврора». Это, пожалуй, главная советская достопримечательность города, пусть и созданная ещё до Революции 1917 года.</a:t>
            </a:r>
          </a:p>
          <a:p>
            <a:r>
              <a:rPr lang="ru-RU" sz="1600" dirty="0">
                <a:solidFill>
                  <a:schemeClr val="accent1">
                    <a:lumMod val="50000"/>
                  </a:schemeClr>
                </a:solidFill>
                <a:latin typeface="Tahoma" panose="020B0604030504040204" pitchFamily="34" charset="0"/>
              </a:rPr>
              <a:t>Этот боевой корабль известен, прежде всего, своим холостым выстрелом, который послужил сигналом к штурму Зимнего дворца. С тех пор он является символом большевистского переворота.</a:t>
            </a:r>
          </a:p>
          <a:p>
            <a:r>
              <a:rPr lang="ru-RU" sz="1600" dirty="0">
                <a:solidFill>
                  <a:schemeClr val="accent1">
                    <a:lumMod val="50000"/>
                  </a:schemeClr>
                </a:solidFill>
                <a:latin typeface="Tahoma" panose="020B0604030504040204" pitchFamily="34" charset="0"/>
              </a:rPr>
              <a:t>Здесь, у стенки Петроградской набережной крейсер стоит с 1948 года.</a:t>
            </a:r>
            <a:endParaRPr lang="ru-RU" sz="1600" dirty="0">
              <a:solidFill>
                <a:schemeClr val="accent1">
                  <a:lumMod val="50000"/>
                </a:schemeClr>
              </a:solidFill>
            </a:endParaRPr>
          </a:p>
        </p:txBody>
      </p:sp>
    </p:spTree>
    <p:extLst>
      <p:ext uri="{BB962C8B-B14F-4D97-AF65-F5344CB8AC3E}">
        <p14:creationId xmlns:p14="http://schemas.microsoft.com/office/powerpoint/2010/main" val="2583719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972766" y="112028"/>
            <a:ext cx="3161490" cy="369332"/>
          </a:xfrm>
          <a:prstGeom prst="rect">
            <a:avLst/>
          </a:prstGeom>
        </p:spPr>
        <p:txBody>
          <a:bodyPr wrap="square">
            <a:spAutoFit/>
          </a:bodyPr>
          <a:lstStyle/>
          <a:p>
            <a:r>
              <a:rPr lang="ru-RU" b="1" dirty="0">
                <a:solidFill>
                  <a:schemeClr val="accent1">
                    <a:lumMod val="50000"/>
                  </a:schemeClr>
                </a:solidFill>
                <a:latin typeface="Tahoma" panose="020B0604030504040204" pitchFamily="34" charset="0"/>
              </a:rPr>
              <a:t>Исаакиевский собор</a:t>
            </a:r>
            <a:endParaRPr lang="ru-RU" dirty="0"/>
          </a:p>
        </p:txBody>
      </p:sp>
      <p:pic>
        <p:nvPicPr>
          <p:cNvPr id="3" name="Picture 2" descr="Исаакиевский собор"/>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67" y="766533"/>
            <a:ext cx="4623173" cy="3426087"/>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71167" y="4405156"/>
            <a:ext cx="3975371" cy="2062103"/>
          </a:xfrm>
          <a:prstGeom prst="rect">
            <a:avLst/>
          </a:prstGeom>
        </p:spPr>
        <p:txBody>
          <a:bodyPr wrap="square">
            <a:spAutoFit/>
          </a:bodyPr>
          <a:lstStyle/>
          <a:p>
            <a:r>
              <a:rPr lang="ru-RU" sz="1600" dirty="0">
                <a:solidFill>
                  <a:schemeClr val="accent1">
                    <a:lumMod val="50000"/>
                  </a:schemeClr>
                </a:solidFill>
                <a:latin typeface="Tahoma" panose="020B0604030504040204" pitchFamily="34" charset="0"/>
              </a:rPr>
              <a:t>Четвёртое по величине купольное сооружение в мире. Самый большой православный храм.</a:t>
            </a:r>
          </a:p>
          <a:p>
            <a:r>
              <a:rPr lang="ru-RU" sz="1600" dirty="0">
                <a:solidFill>
                  <a:schemeClr val="accent1">
                    <a:lumMod val="50000"/>
                  </a:schemeClr>
                </a:solidFill>
                <a:latin typeface="Tahoma" panose="020B0604030504040204" pitchFamily="34" charset="0"/>
              </a:rPr>
              <a:t>Высота Исаакиевского собора 101,5 метр. Он может вместить до 12 000 человек.</a:t>
            </a:r>
          </a:p>
          <a:p>
            <a:r>
              <a:rPr lang="ru-RU" sz="1600" dirty="0">
                <a:solidFill>
                  <a:schemeClr val="accent1">
                    <a:lumMod val="50000"/>
                  </a:schemeClr>
                </a:solidFill>
                <a:latin typeface="Tahoma" panose="020B0604030504040204" pitchFamily="34" charset="0"/>
              </a:rPr>
              <a:t>В Исаакиевском соборе крестили царских </a:t>
            </a:r>
            <a:r>
              <a:rPr lang="ru-RU" sz="1600" dirty="0" smtClean="0">
                <a:solidFill>
                  <a:schemeClr val="accent1">
                    <a:lumMod val="50000"/>
                  </a:schemeClr>
                </a:solidFill>
                <a:latin typeface="Tahoma" panose="020B0604030504040204" pitchFamily="34" charset="0"/>
              </a:rPr>
              <a:t>детей</a:t>
            </a:r>
            <a:endParaRPr lang="ru-RU" sz="1600" dirty="0">
              <a:solidFill>
                <a:schemeClr val="accent1">
                  <a:lumMod val="50000"/>
                </a:schemeClr>
              </a:solidFill>
            </a:endParaRPr>
          </a:p>
        </p:txBody>
      </p:sp>
      <p:sp>
        <p:nvSpPr>
          <p:cNvPr id="5" name="Прямоугольник 4"/>
          <p:cNvSpPr/>
          <p:nvPr/>
        </p:nvSpPr>
        <p:spPr>
          <a:xfrm>
            <a:off x="7616757" y="207194"/>
            <a:ext cx="5632315" cy="369332"/>
          </a:xfrm>
          <a:prstGeom prst="rect">
            <a:avLst/>
          </a:prstGeom>
        </p:spPr>
        <p:txBody>
          <a:bodyPr wrap="square">
            <a:spAutoFit/>
          </a:bodyPr>
          <a:lstStyle/>
          <a:p>
            <a:r>
              <a:rPr lang="ru-RU" b="1" dirty="0">
                <a:solidFill>
                  <a:schemeClr val="accent1">
                    <a:lumMod val="50000"/>
                  </a:schemeClr>
                </a:solidFill>
                <a:latin typeface="Tahoma" panose="020B0604030504040204" pitchFamily="34" charset="0"/>
              </a:rPr>
              <a:t>Спас-на-крови</a:t>
            </a:r>
            <a:endParaRPr lang="ru-RU" dirty="0"/>
          </a:p>
        </p:txBody>
      </p:sp>
      <p:pic>
        <p:nvPicPr>
          <p:cNvPr id="6" name="Picture 2" descr="Спас-на-кров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7761" y="766534"/>
            <a:ext cx="6021422" cy="3260717"/>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5680954" y="4405156"/>
            <a:ext cx="5642042" cy="1077218"/>
          </a:xfrm>
          <a:prstGeom prst="rect">
            <a:avLst/>
          </a:prstGeom>
        </p:spPr>
        <p:txBody>
          <a:bodyPr wrap="square">
            <a:spAutoFit/>
          </a:bodyPr>
          <a:lstStyle/>
          <a:p>
            <a:r>
              <a:rPr lang="ru-RU" sz="1600" dirty="0">
                <a:solidFill>
                  <a:schemeClr val="accent1">
                    <a:lumMod val="50000"/>
                  </a:schemeClr>
                </a:solidFill>
                <a:latin typeface="Tahoma" panose="020B0604030504040204" pitchFamily="34" charset="0"/>
              </a:rPr>
              <a:t>Этот храм официально называется собором Воскресения Христова на крови. Он построен на месте смертельного ранения императора Александра II 1 марта 1881 года, отсюда и часть названия, упоминающая кровь царя.</a:t>
            </a:r>
            <a:endParaRPr lang="ru-RU" sz="1600" dirty="0">
              <a:solidFill>
                <a:schemeClr val="accent1">
                  <a:lumMod val="50000"/>
                </a:schemeClr>
              </a:solidFill>
            </a:endParaRPr>
          </a:p>
        </p:txBody>
      </p:sp>
    </p:spTree>
    <p:extLst>
      <p:ext uri="{BB962C8B-B14F-4D97-AF65-F5344CB8AC3E}">
        <p14:creationId xmlns:p14="http://schemas.microsoft.com/office/powerpoint/2010/main" val="26363485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860774"/>
          </a:xfrm>
        </p:spPr>
        <p:txBody>
          <a:bodyPr>
            <a:normAutofit/>
          </a:bodyPr>
          <a:lstStyle/>
          <a:p>
            <a:pPr algn="ctr"/>
            <a:r>
              <a:rPr lang="ru-RU" sz="4800" b="1" dirty="0" smtClean="0">
                <a:solidFill>
                  <a:schemeClr val="accent1">
                    <a:lumMod val="50000"/>
                  </a:schemeClr>
                </a:solidFill>
                <a:cs typeface="Aharoni" panose="02010803020104030203" pitchFamily="2" charset="-79"/>
              </a:rPr>
              <a:t>Золотое Кольцо России</a:t>
            </a:r>
            <a:endParaRPr lang="ru-RU" sz="4800" b="1" dirty="0">
              <a:solidFill>
                <a:schemeClr val="accent1">
                  <a:lumMod val="50000"/>
                </a:schemeClr>
              </a:solidFill>
              <a:cs typeface="Aharoni" panose="02010803020104030203" pitchFamily="2" charset="-79"/>
            </a:endParaRPr>
          </a:p>
        </p:txBody>
      </p:sp>
      <p:sp>
        <p:nvSpPr>
          <p:cNvPr id="3" name="Объект 2"/>
          <p:cNvSpPr>
            <a:spLocks noGrp="1"/>
          </p:cNvSpPr>
          <p:nvPr>
            <p:ph sz="half" idx="1"/>
          </p:nvPr>
        </p:nvSpPr>
        <p:spPr>
          <a:xfrm>
            <a:off x="271305" y="1326382"/>
            <a:ext cx="4572000" cy="4351338"/>
          </a:xfrm>
        </p:spPr>
        <p:txBody>
          <a:bodyPr>
            <a:normAutofit fontScale="92500" lnSpcReduction="10000"/>
          </a:bodyPr>
          <a:lstStyle/>
          <a:p>
            <a:pPr marL="0" indent="0">
              <a:buNone/>
            </a:pPr>
            <a:r>
              <a:rPr lang="ru-RU" dirty="0" smtClean="0"/>
              <a:t>« Золотое Кольцо» - название возникло не случайно ( в него входят 8 городов).</a:t>
            </a:r>
          </a:p>
          <a:p>
            <a:pPr marL="0" indent="0">
              <a:buNone/>
            </a:pPr>
            <a:r>
              <a:rPr lang="ru-RU" dirty="0" smtClean="0"/>
              <a:t>В городах З.К. представлены все этапы древнерусского зодчества: величественные белокаменные храмы 12-13 веков; шатровые постройки 16 века; строения 17 в.; творения архитектурных и живописных школ Ростова, Ярославля, Костромы, Владимира.</a:t>
            </a:r>
            <a:endParaRPr lang="ru-RU" dirty="0"/>
          </a:p>
        </p:txBody>
      </p:sp>
      <p:pic>
        <p:nvPicPr>
          <p:cNvPr id="28674" name="Picture 2" descr="http://novosti44.ru/media/k2/items/cache/9103d6d27b28a092e1f230d52bb4b20c_L.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174901" y="1225900"/>
            <a:ext cx="6611815" cy="5272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9837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32770" name="Picture 2" descr="https://fs00.infourok.ru/images/doc/243/245526/2/img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155" y="111511"/>
            <a:ext cx="11789708" cy="6537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77492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31746" name="Picture 2" descr="https://myslide.ru/documents_3/0fa598b8dd4ca16a9f1bba8f760c16db/img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44966"/>
            <a:ext cx="11898894" cy="6541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1916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487680" y="297180"/>
            <a:ext cx="11704320" cy="1323439"/>
          </a:xfrm>
          <a:prstGeom prst="rect">
            <a:avLst/>
          </a:prstGeom>
        </p:spPr>
        <p:txBody>
          <a:bodyPr wrap="square">
            <a:spAutoFit/>
          </a:bodyPr>
          <a:lstStyle/>
          <a:p>
            <a:pPr lvl="0"/>
            <a:r>
              <a:rPr lang="ru-RU" sz="4000" b="1" dirty="0">
                <a:solidFill>
                  <a:srgbClr val="5B9BD5">
                    <a:lumMod val="50000"/>
                  </a:srgbClr>
                </a:solidFill>
                <a:latin typeface="Arial Black" panose="020B0A04020102020204" pitchFamily="34" charset="0"/>
              </a:rPr>
              <a:t>Любить свою Родину, </a:t>
            </a:r>
          </a:p>
          <a:p>
            <a:pPr lvl="0"/>
            <a:r>
              <a:rPr lang="ru-RU" sz="4000" b="1" dirty="0">
                <a:solidFill>
                  <a:srgbClr val="5B9BD5">
                    <a:lumMod val="50000"/>
                  </a:srgbClr>
                </a:solidFill>
                <a:latin typeface="Arial Black" panose="020B0A04020102020204" pitchFamily="34" charset="0"/>
              </a:rPr>
              <a:t>               значит знать историю!</a:t>
            </a:r>
          </a:p>
        </p:txBody>
      </p:sp>
      <p:sp>
        <p:nvSpPr>
          <p:cNvPr id="3" name="Прямоугольник 2"/>
          <p:cNvSpPr/>
          <p:nvPr/>
        </p:nvSpPr>
        <p:spPr>
          <a:xfrm>
            <a:off x="8201518" y="1620619"/>
            <a:ext cx="4382912" cy="646331"/>
          </a:xfrm>
          <a:prstGeom prst="rect">
            <a:avLst/>
          </a:prstGeom>
        </p:spPr>
        <p:txBody>
          <a:bodyPr wrap="square">
            <a:spAutoFit/>
          </a:bodyPr>
          <a:lstStyle/>
          <a:p>
            <a:pPr lvl="0"/>
            <a:r>
              <a:rPr lang="ru-RU" sz="3600" dirty="0">
                <a:solidFill>
                  <a:srgbClr val="5B9BD5">
                    <a:lumMod val="50000"/>
                  </a:srgbClr>
                </a:solidFill>
                <a:cs typeface="Aharoni" panose="02010803020104030203" pitchFamily="2" charset="-79"/>
              </a:rPr>
              <a:t>М.М. Пришвин</a:t>
            </a:r>
          </a:p>
        </p:txBody>
      </p:sp>
      <p:sp>
        <p:nvSpPr>
          <p:cNvPr id="4" name="Прямоугольник 3"/>
          <p:cNvSpPr/>
          <p:nvPr/>
        </p:nvSpPr>
        <p:spPr>
          <a:xfrm>
            <a:off x="1653540" y="2718822"/>
            <a:ext cx="9799320" cy="2308324"/>
          </a:xfrm>
          <a:prstGeom prst="rect">
            <a:avLst/>
          </a:prstGeom>
        </p:spPr>
        <p:txBody>
          <a:bodyPr wrap="square">
            <a:spAutoFit/>
          </a:bodyPr>
          <a:lstStyle/>
          <a:p>
            <a:pPr lvl="0" algn="just"/>
            <a:r>
              <a:rPr lang="ru-RU" sz="2400" b="1" i="1" dirty="0">
                <a:solidFill>
                  <a:srgbClr val="5B9BD5">
                    <a:lumMod val="50000"/>
                  </a:srgbClr>
                </a:solidFill>
                <a:latin typeface="Helvetica Neue"/>
              </a:rPr>
              <a:t>Цели:</a:t>
            </a:r>
            <a:endParaRPr lang="ru-RU" sz="2400" dirty="0">
              <a:solidFill>
                <a:srgbClr val="5B9BD5">
                  <a:lumMod val="50000"/>
                </a:srgbClr>
              </a:solidFill>
              <a:latin typeface="Helvetica Neue"/>
            </a:endParaRPr>
          </a:p>
          <a:p>
            <a:pPr lvl="0" algn="just"/>
            <a:r>
              <a:rPr lang="ru-RU" sz="2400" dirty="0" smtClean="0">
                <a:solidFill>
                  <a:srgbClr val="5B9BD5">
                    <a:lumMod val="50000"/>
                  </a:srgbClr>
                </a:solidFill>
                <a:latin typeface="Helvetica Neue"/>
              </a:rPr>
              <a:t>Закреплять </a:t>
            </a:r>
            <a:r>
              <a:rPr lang="ru-RU" sz="2400" dirty="0">
                <a:solidFill>
                  <a:srgbClr val="5B9BD5">
                    <a:lumMod val="50000"/>
                  </a:srgbClr>
                </a:solidFill>
                <a:latin typeface="Helvetica Neue"/>
              </a:rPr>
              <a:t>и систематизировать знания педагогов об исторических достопримечательностях России..</a:t>
            </a:r>
          </a:p>
          <a:p>
            <a:pPr lvl="0" algn="just"/>
            <a:endParaRPr lang="ru-RU" sz="2400" dirty="0">
              <a:solidFill>
                <a:srgbClr val="5B9BD5">
                  <a:lumMod val="50000"/>
                </a:srgbClr>
              </a:solidFill>
              <a:latin typeface="Helvetica Neue"/>
            </a:endParaRPr>
          </a:p>
          <a:p>
            <a:pPr lvl="0" algn="just"/>
            <a:r>
              <a:rPr lang="ru-RU" sz="2400" dirty="0">
                <a:solidFill>
                  <a:srgbClr val="5B9BD5">
                    <a:lumMod val="50000"/>
                  </a:srgbClr>
                </a:solidFill>
                <a:latin typeface="Helvetica Neue"/>
              </a:rPr>
              <a:t>Формировать потребность педагогов в получении исторических знаний.</a:t>
            </a:r>
          </a:p>
        </p:txBody>
      </p:sp>
    </p:spTree>
    <p:extLst>
      <p:ext uri="{BB962C8B-B14F-4D97-AF65-F5344CB8AC3E}">
        <p14:creationId xmlns:p14="http://schemas.microsoft.com/office/powerpoint/2010/main" val="2613370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pic>
        <p:nvPicPr>
          <p:cNvPr id="29698" name="Picture 2" descr="http://bigslide.ru/images/40/39255/960/img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4" y="100484"/>
            <a:ext cx="11892399" cy="6545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40299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pic>
        <p:nvPicPr>
          <p:cNvPr id="30722" name="Picture 2" descr="https://ds02.infourok.ru/uploads/ex/03d2/0005f741-770dac0e/img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768" y="211873"/>
            <a:ext cx="11769491" cy="6378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9069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39938" name="Picture 2" descr="https://ds05.infourok.ru/uploads/ex/0608/000856ef-463881e5/img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25" y="144966"/>
            <a:ext cx="11865440" cy="6556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35164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37890" name="Picture 2" descr="https://myslide.ru/documents_3/0fa598b8dd4ca16a9f1bba8f760c16db/img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4" y="139700"/>
            <a:ext cx="11896725" cy="66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90740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38914" name="Picture 2" descr="https://ds02.infourok.ru/uploads/ex/055b/00003ff2-b4bdd2c8/img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626" y="111511"/>
            <a:ext cx="11914692" cy="6657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37182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33794" name="Picture 2" descr="https://cf2.ppt-online.org/files2/slide/c/cTFgusdBlVE2LYiN6OmnCxq1y0JWArf3kRXp8z7hDQ/slid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873" y="127071"/>
            <a:ext cx="11739023" cy="6507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5658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2694562" y="204281"/>
            <a:ext cx="7645940" cy="707886"/>
          </a:xfrm>
          <a:prstGeom prst="rect">
            <a:avLst/>
          </a:prstGeom>
          <a:noFill/>
        </p:spPr>
        <p:txBody>
          <a:bodyPr wrap="square" rtlCol="0">
            <a:spAutoFit/>
          </a:bodyPr>
          <a:lstStyle/>
          <a:p>
            <a:r>
              <a:rPr lang="ru-RU" sz="4000" dirty="0" err="1" smtClean="0">
                <a:solidFill>
                  <a:schemeClr val="accent1">
                    <a:lumMod val="75000"/>
                  </a:schemeClr>
                </a:solidFill>
                <a:latin typeface="Arial Black" panose="020B0A04020102020204" pitchFamily="34" charset="0"/>
              </a:rPr>
              <a:t>Северо</a:t>
            </a:r>
            <a:r>
              <a:rPr lang="ru-RU" sz="4000" dirty="0" smtClean="0">
                <a:latin typeface="Arial Black" panose="020B0A04020102020204" pitchFamily="34" charset="0"/>
              </a:rPr>
              <a:t> </a:t>
            </a:r>
            <a:r>
              <a:rPr lang="ru-RU" sz="4000" dirty="0">
                <a:solidFill>
                  <a:schemeClr val="accent1">
                    <a:lumMod val="75000"/>
                  </a:schemeClr>
                </a:solidFill>
                <a:latin typeface="Arial Black" panose="020B0A04020102020204" pitchFamily="34" charset="0"/>
              </a:rPr>
              <a:t>-</a:t>
            </a:r>
            <a:r>
              <a:rPr lang="ru-RU" sz="4000" dirty="0" smtClean="0">
                <a:solidFill>
                  <a:schemeClr val="accent1">
                    <a:lumMod val="75000"/>
                  </a:schemeClr>
                </a:solidFill>
                <a:latin typeface="Arial Black" panose="020B0A04020102020204" pitchFamily="34" charset="0"/>
              </a:rPr>
              <a:t>запад России</a:t>
            </a:r>
            <a:endParaRPr lang="ru-RU" sz="4000" dirty="0">
              <a:solidFill>
                <a:schemeClr val="accent1">
                  <a:lumMod val="75000"/>
                </a:schemeClr>
              </a:solidFill>
              <a:latin typeface="Arial Black" panose="020B0A04020102020204" pitchFamily="34" charset="0"/>
            </a:endParaRPr>
          </a:p>
        </p:txBody>
      </p:sp>
      <p:pic>
        <p:nvPicPr>
          <p:cNvPr id="5122" name="Picture 2" descr="https://top10.travel/wp-content/uploads/2017/02/rechnoy-vokzal-t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555" y="989804"/>
            <a:ext cx="3436958" cy="344601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41654" y="4651258"/>
            <a:ext cx="2506199" cy="400110"/>
          </a:xfrm>
          <a:prstGeom prst="rect">
            <a:avLst/>
          </a:prstGeom>
          <a:noFill/>
        </p:spPr>
        <p:txBody>
          <a:bodyPr wrap="none" rtlCol="0">
            <a:spAutoFit/>
          </a:bodyPr>
          <a:lstStyle/>
          <a:p>
            <a:r>
              <a:rPr lang="ru-RU" sz="2000" dirty="0" smtClean="0">
                <a:solidFill>
                  <a:schemeClr val="accent1">
                    <a:lumMod val="50000"/>
                  </a:schemeClr>
                </a:solidFill>
                <a:cs typeface="Aharoni" panose="02010803020104030203" pitchFamily="2" charset="-79"/>
              </a:rPr>
              <a:t>Тверь. Речной вокзал</a:t>
            </a:r>
            <a:endParaRPr lang="ru-RU" sz="2000" dirty="0">
              <a:solidFill>
                <a:schemeClr val="accent1">
                  <a:lumMod val="50000"/>
                </a:schemeClr>
              </a:solidFill>
              <a:cs typeface="Aharoni" panose="02010803020104030203" pitchFamily="2" charset="-79"/>
            </a:endParaRPr>
          </a:p>
        </p:txBody>
      </p:sp>
      <p:pic>
        <p:nvPicPr>
          <p:cNvPr id="5124" name="Picture 4" descr="Псковский кремль"/>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6953" y="989804"/>
            <a:ext cx="3754877" cy="326489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891082" y="4251148"/>
            <a:ext cx="1715213" cy="400110"/>
          </a:xfrm>
          <a:prstGeom prst="rect">
            <a:avLst/>
          </a:prstGeom>
          <a:noFill/>
        </p:spPr>
        <p:txBody>
          <a:bodyPr wrap="none" rtlCol="0">
            <a:spAutoFit/>
          </a:bodyPr>
          <a:lstStyle/>
          <a:p>
            <a:r>
              <a:rPr lang="ru-RU" sz="2000" dirty="0" err="1" smtClean="0">
                <a:solidFill>
                  <a:schemeClr val="accent1">
                    <a:lumMod val="50000"/>
                  </a:schemeClr>
                </a:solidFill>
                <a:cs typeface="Aharoni" panose="02010803020104030203" pitchFamily="2" charset="-79"/>
              </a:rPr>
              <a:t>Псков.Кремль</a:t>
            </a:r>
            <a:endParaRPr lang="ru-RU" sz="2000" dirty="0">
              <a:solidFill>
                <a:schemeClr val="accent1">
                  <a:lumMod val="50000"/>
                </a:schemeClr>
              </a:solidFill>
              <a:cs typeface="Aharoni" panose="02010803020104030203" pitchFamily="2" charset="-79"/>
            </a:endParaRPr>
          </a:p>
        </p:txBody>
      </p:sp>
      <p:pic>
        <p:nvPicPr>
          <p:cNvPr id="5128" name="Picture 8" descr="https://top10.travel/wp-content/uploads/2017/07/sofiyskiy-sobo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4332" y="2712809"/>
            <a:ext cx="4114800" cy="386429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664489" y="1624520"/>
            <a:ext cx="2334485" cy="707886"/>
          </a:xfrm>
          <a:prstGeom prst="rect">
            <a:avLst/>
          </a:prstGeom>
          <a:noFill/>
        </p:spPr>
        <p:txBody>
          <a:bodyPr wrap="none" rtlCol="0">
            <a:spAutoFit/>
          </a:bodyPr>
          <a:lstStyle/>
          <a:p>
            <a:r>
              <a:rPr lang="ru-RU" sz="2000" dirty="0" smtClean="0">
                <a:solidFill>
                  <a:schemeClr val="accent1">
                    <a:lumMod val="75000"/>
                  </a:schemeClr>
                </a:solidFill>
                <a:cs typeface="Aharoni" panose="02010803020104030203" pitchFamily="2" charset="-79"/>
              </a:rPr>
              <a:t>Новгород Великий. </a:t>
            </a:r>
          </a:p>
          <a:p>
            <a:r>
              <a:rPr lang="ru-RU" sz="2000" dirty="0" smtClean="0">
                <a:solidFill>
                  <a:schemeClr val="accent1">
                    <a:lumMod val="75000"/>
                  </a:schemeClr>
                </a:solidFill>
                <a:cs typeface="Aharoni" panose="02010803020104030203" pitchFamily="2" charset="-79"/>
              </a:rPr>
              <a:t>Софийский собор</a:t>
            </a:r>
            <a:endParaRPr lang="ru-RU" sz="2000" dirty="0">
              <a:solidFill>
                <a:schemeClr val="accent1">
                  <a:lumMod val="75000"/>
                </a:schemeClr>
              </a:solidFill>
              <a:cs typeface="Aharoni" panose="02010803020104030203" pitchFamily="2" charset="-79"/>
            </a:endParaRPr>
          </a:p>
        </p:txBody>
      </p:sp>
    </p:spTree>
    <p:extLst>
      <p:ext uri="{BB962C8B-B14F-4D97-AF65-F5344CB8AC3E}">
        <p14:creationId xmlns:p14="http://schemas.microsoft.com/office/powerpoint/2010/main" val="34737305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3155324" y="309093"/>
            <a:ext cx="5311069" cy="707886"/>
          </a:xfrm>
          <a:prstGeom prst="rect">
            <a:avLst/>
          </a:prstGeom>
          <a:noFill/>
        </p:spPr>
        <p:txBody>
          <a:bodyPr wrap="none" rtlCol="0">
            <a:spAutoFit/>
          </a:bodyPr>
          <a:lstStyle/>
          <a:p>
            <a:r>
              <a:rPr lang="ru-RU" sz="4000" b="1" dirty="0" smtClean="0">
                <a:solidFill>
                  <a:srgbClr val="5B9BD5">
                    <a:lumMod val="75000"/>
                  </a:srgbClr>
                </a:solidFill>
                <a:latin typeface="Arial Black" panose="020B0A04020102020204" pitchFamily="34" charset="0"/>
              </a:rPr>
              <a:t>Города Поволжья</a:t>
            </a:r>
            <a:endParaRPr lang="ru-RU" sz="4000" b="1" dirty="0">
              <a:solidFill>
                <a:srgbClr val="5B9BD5">
                  <a:lumMod val="75000"/>
                </a:srgbClr>
              </a:solidFill>
              <a:latin typeface="Arial Black" panose="020B0A04020102020204" pitchFamily="34" charset="0"/>
            </a:endParaRPr>
          </a:p>
        </p:txBody>
      </p:sp>
      <p:sp>
        <p:nvSpPr>
          <p:cNvPr id="4" name="TextBox 3"/>
          <p:cNvSpPr txBox="1"/>
          <p:nvPr/>
        </p:nvSpPr>
        <p:spPr>
          <a:xfrm>
            <a:off x="2678806" y="6040191"/>
            <a:ext cx="1931831" cy="523220"/>
          </a:xfrm>
          <a:prstGeom prst="rect">
            <a:avLst/>
          </a:prstGeom>
          <a:noFill/>
        </p:spPr>
        <p:txBody>
          <a:bodyPr wrap="square" rtlCol="0">
            <a:spAutoFit/>
          </a:bodyPr>
          <a:lstStyle/>
          <a:p>
            <a:r>
              <a:rPr lang="ru-RU" sz="2800" dirty="0" smtClean="0">
                <a:solidFill>
                  <a:srgbClr val="5B9BD5">
                    <a:lumMod val="75000"/>
                  </a:srgbClr>
                </a:solidFill>
                <a:latin typeface="Arial Black" panose="020B0A04020102020204" pitchFamily="34" charset="0"/>
              </a:rPr>
              <a:t>Казань</a:t>
            </a:r>
            <a:endParaRPr lang="ru-RU" sz="2800" dirty="0">
              <a:solidFill>
                <a:srgbClr val="5B9BD5">
                  <a:lumMod val="75000"/>
                </a:srgbClr>
              </a:solidFill>
              <a:latin typeface="Arial Black" panose="020B0A04020102020204" pitchFamily="34" charset="0"/>
            </a:endParaRPr>
          </a:p>
        </p:txBody>
      </p:sp>
      <p:pic>
        <p:nvPicPr>
          <p:cNvPr id="4100" name="Picture 4" descr="kazanskij-kreml-700x4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062" y="1280685"/>
            <a:ext cx="6667500" cy="4495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345510" y="1016979"/>
            <a:ext cx="3222225" cy="400110"/>
          </a:xfrm>
          <a:prstGeom prst="rect">
            <a:avLst/>
          </a:prstGeom>
          <a:noFill/>
        </p:spPr>
        <p:txBody>
          <a:bodyPr wrap="square" rtlCol="0">
            <a:spAutoFit/>
          </a:bodyPr>
          <a:lstStyle/>
          <a:p>
            <a:r>
              <a:rPr lang="ru-RU" sz="2000" dirty="0" smtClean="0">
                <a:solidFill>
                  <a:srgbClr val="5B9BD5">
                    <a:lumMod val="75000"/>
                  </a:srgbClr>
                </a:solidFill>
                <a:latin typeface="Arial Black" panose="020B0A04020102020204" pitchFamily="34" charset="0"/>
              </a:rPr>
              <a:t>Казанский Кремль</a:t>
            </a:r>
            <a:endParaRPr lang="ru-RU" sz="2000" dirty="0">
              <a:solidFill>
                <a:srgbClr val="5B9BD5">
                  <a:lumMod val="75000"/>
                </a:srgbClr>
              </a:solidFill>
              <a:latin typeface="Arial Black" panose="020B0A04020102020204" pitchFamily="34" charset="0"/>
            </a:endParaRPr>
          </a:p>
        </p:txBody>
      </p:sp>
      <p:sp>
        <p:nvSpPr>
          <p:cNvPr id="7" name="Прямоугольник 6"/>
          <p:cNvSpPr/>
          <p:nvPr/>
        </p:nvSpPr>
        <p:spPr>
          <a:xfrm>
            <a:off x="7379593" y="1558345"/>
            <a:ext cx="4456091" cy="3693319"/>
          </a:xfrm>
          <a:prstGeom prst="rect">
            <a:avLst/>
          </a:prstGeom>
        </p:spPr>
        <p:txBody>
          <a:bodyPr wrap="square">
            <a:spAutoFit/>
          </a:bodyPr>
          <a:lstStyle/>
          <a:p>
            <a:r>
              <a:rPr lang="ru-RU" dirty="0">
                <a:solidFill>
                  <a:srgbClr val="333333"/>
                </a:solidFill>
                <a:latin typeface="Exo 2"/>
              </a:rPr>
              <a:t>Основан в X веке, но неоднократно перестраивался. В нынешнем виде с некоторыми изменениями существует с XVI века. Площадь – 15 га. Играл важную оборонительную роль. Башни очень различаются между собой, есть хорошо сохранившиеся или восстановленные, часть строений утрачена. </a:t>
            </a:r>
            <a:endParaRPr lang="ru-RU" dirty="0" smtClean="0">
              <a:solidFill>
                <a:srgbClr val="333333"/>
              </a:solidFill>
              <a:latin typeface="Exo 2"/>
            </a:endParaRPr>
          </a:p>
          <a:p>
            <a:r>
              <a:rPr lang="ru-RU" dirty="0">
                <a:solidFill>
                  <a:srgbClr val="333333"/>
                </a:solidFill>
                <a:latin typeface="Exo 2"/>
              </a:rPr>
              <a:t>	</a:t>
            </a:r>
            <a:r>
              <a:rPr lang="ru-RU" dirty="0" smtClean="0">
                <a:solidFill>
                  <a:srgbClr val="333333"/>
                </a:solidFill>
                <a:latin typeface="Exo 2"/>
              </a:rPr>
              <a:t>В </a:t>
            </a:r>
            <a:r>
              <a:rPr lang="ru-RU" dirty="0">
                <a:solidFill>
                  <a:srgbClr val="333333"/>
                </a:solidFill>
                <a:latin typeface="Exo 2"/>
              </a:rPr>
              <a:t>периметре стен находятся: резиденция президента Татарстана, галерея «Хазине», мечеть, храмы, несколько музеев</a:t>
            </a:r>
            <a:r>
              <a:rPr lang="ru-RU" dirty="0" smtClean="0">
                <a:solidFill>
                  <a:srgbClr val="333333"/>
                </a:solidFill>
                <a:latin typeface="Exo 2"/>
              </a:rPr>
              <a:t>.</a:t>
            </a:r>
            <a:endParaRPr lang="ru-RU" dirty="0">
              <a:solidFill>
                <a:prstClr val="black"/>
              </a:solidFill>
            </a:endParaRPr>
          </a:p>
        </p:txBody>
      </p:sp>
    </p:spTree>
    <p:extLst>
      <p:ext uri="{BB962C8B-B14F-4D97-AF65-F5344CB8AC3E}">
        <p14:creationId xmlns:p14="http://schemas.microsoft.com/office/powerpoint/2010/main" val="4699745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5122" name="Picture 2" descr="nizhegorodskij-kreml-700x4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882" y="283335"/>
            <a:ext cx="5525036" cy="3953815"/>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82580" y="4391696"/>
            <a:ext cx="5048519" cy="984885"/>
          </a:xfrm>
          <a:prstGeom prst="rect">
            <a:avLst/>
          </a:prstGeom>
        </p:spPr>
        <p:txBody>
          <a:bodyPr wrap="square">
            <a:spAutoFit/>
          </a:bodyPr>
          <a:lstStyle/>
          <a:p>
            <a:pPr algn="ctr"/>
            <a:r>
              <a:rPr lang="ru-RU" sz="2000" dirty="0">
                <a:solidFill>
                  <a:srgbClr val="5B9BD5">
                    <a:lumMod val="75000"/>
                  </a:srgbClr>
                </a:solidFill>
                <a:latin typeface="Arial Black" panose="020B0A04020102020204" pitchFamily="34" charset="0"/>
              </a:rPr>
              <a:t>Нижегородский </a:t>
            </a:r>
            <a:r>
              <a:rPr lang="ru-RU" sz="2000" dirty="0" smtClean="0">
                <a:solidFill>
                  <a:srgbClr val="5B9BD5">
                    <a:lumMod val="75000"/>
                  </a:srgbClr>
                </a:solidFill>
                <a:latin typeface="Arial Black" panose="020B0A04020102020204" pitchFamily="34" charset="0"/>
              </a:rPr>
              <a:t>кремль ( 16 в.)</a:t>
            </a:r>
          </a:p>
          <a:p>
            <a:pPr algn="ctr"/>
            <a:r>
              <a:rPr lang="ru-RU" sz="2000" dirty="0" smtClean="0">
                <a:solidFill>
                  <a:srgbClr val="5B9BD5">
                    <a:lumMod val="75000"/>
                  </a:srgbClr>
                </a:solidFill>
                <a:latin typeface="Arial Black" panose="020B0A04020102020204" pitchFamily="34" charset="0"/>
              </a:rPr>
              <a:t> Нижний Новгород</a:t>
            </a:r>
            <a:r>
              <a:rPr lang="ru-RU" dirty="0">
                <a:solidFill>
                  <a:prstClr val="black"/>
                </a:solidFill>
              </a:rPr>
              <a:t/>
            </a:r>
            <a:br>
              <a:rPr lang="ru-RU" dirty="0">
                <a:solidFill>
                  <a:prstClr val="black"/>
                </a:solidFill>
              </a:rPr>
            </a:br>
            <a:endParaRPr lang="ru-RU" dirty="0">
              <a:solidFill>
                <a:prstClr val="black"/>
              </a:solidFill>
            </a:endParaRPr>
          </a:p>
        </p:txBody>
      </p:sp>
      <p:pic>
        <p:nvPicPr>
          <p:cNvPr id="5124" name="Picture 4" descr="ulyanovskij-muzej-memorial-lenina-700x46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1256" y="283335"/>
            <a:ext cx="4765183" cy="3799268"/>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962918" y="4237150"/>
            <a:ext cx="6096000" cy="1015663"/>
          </a:xfrm>
          <a:prstGeom prst="rect">
            <a:avLst/>
          </a:prstGeom>
        </p:spPr>
        <p:txBody>
          <a:bodyPr>
            <a:spAutoFit/>
          </a:bodyPr>
          <a:lstStyle/>
          <a:p>
            <a:pPr algn="ctr"/>
            <a:r>
              <a:rPr lang="ru-RU" sz="2000" dirty="0">
                <a:solidFill>
                  <a:srgbClr val="5B9BD5">
                    <a:lumMod val="75000"/>
                  </a:srgbClr>
                </a:solidFill>
                <a:latin typeface="Arial Black" panose="020B0A04020102020204" pitchFamily="34" charset="0"/>
              </a:rPr>
              <a:t>Ульяновский </a:t>
            </a:r>
            <a:r>
              <a:rPr lang="ru-RU" sz="2000" dirty="0" smtClean="0">
                <a:solidFill>
                  <a:srgbClr val="5B9BD5">
                    <a:lumMod val="75000"/>
                  </a:srgbClr>
                </a:solidFill>
                <a:latin typeface="Arial Black" panose="020B0A04020102020204" pitchFamily="34" charset="0"/>
              </a:rPr>
              <a:t>музей-мемориал</a:t>
            </a:r>
          </a:p>
          <a:p>
            <a:pPr algn="ctr"/>
            <a:r>
              <a:rPr lang="ru-RU" sz="2000" dirty="0" smtClean="0">
                <a:solidFill>
                  <a:srgbClr val="5B9BD5">
                    <a:lumMod val="75000"/>
                  </a:srgbClr>
                </a:solidFill>
                <a:latin typeface="Arial Black" panose="020B0A04020102020204" pitchFamily="34" charset="0"/>
              </a:rPr>
              <a:t> </a:t>
            </a:r>
            <a:r>
              <a:rPr lang="ru-RU" sz="2000" dirty="0">
                <a:solidFill>
                  <a:srgbClr val="5B9BD5">
                    <a:lumMod val="75000"/>
                  </a:srgbClr>
                </a:solidFill>
                <a:latin typeface="Arial Black" panose="020B0A04020102020204" pitchFamily="34" charset="0"/>
              </a:rPr>
              <a:t>В. И. Ленина</a:t>
            </a:r>
            <a:br>
              <a:rPr lang="ru-RU" sz="2000" dirty="0">
                <a:solidFill>
                  <a:srgbClr val="5B9BD5">
                    <a:lumMod val="75000"/>
                  </a:srgbClr>
                </a:solidFill>
                <a:latin typeface="Arial Black" panose="020B0A04020102020204" pitchFamily="34" charset="0"/>
              </a:rPr>
            </a:br>
            <a:r>
              <a:rPr lang="ru-RU" sz="2000" dirty="0" smtClean="0">
                <a:solidFill>
                  <a:srgbClr val="5B9BD5">
                    <a:lumMod val="75000"/>
                  </a:srgbClr>
                </a:solidFill>
                <a:latin typeface="Arial Black" panose="020B0A04020102020204" pitchFamily="34" charset="0"/>
              </a:rPr>
              <a:t>Ульяновск</a:t>
            </a:r>
            <a:endParaRPr lang="ru-RU" sz="2000" dirty="0">
              <a:solidFill>
                <a:srgbClr val="5B9BD5">
                  <a:lumMod val="75000"/>
                </a:srgbClr>
              </a:solidFill>
              <a:latin typeface="Arial Black" panose="020B0A04020102020204" pitchFamily="34" charset="0"/>
            </a:endParaRPr>
          </a:p>
        </p:txBody>
      </p:sp>
    </p:spTree>
    <p:extLst>
      <p:ext uri="{BB962C8B-B14F-4D97-AF65-F5344CB8AC3E}">
        <p14:creationId xmlns:p14="http://schemas.microsoft.com/office/powerpoint/2010/main" val="37717914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6148" name="Picture 4" descr="http://spasskaya.spb.ru/wp-content/uploads/2006/04/panorama-kremly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639" y="242551"/>
            <a:ext cx="5125792" cy="440511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811369" y="4881093"/>
            <a:ext cx="4237149" cy="1015663"/>
          </a:xfrm>
          <a:prstGeom prst="rect">
            <a:avLst/>
          </a:prstGeom>
        </p:spPr>
        <p:txBody>
          <a:bodyPr wrap="square">
            <a:spAutoFit/>
          </a:bodyPr>
          <a:lstStyle/>
          <a:p>
            <a:r>
              <a:rPr lang="ru-RU" sz="2000" dirty="0">
                <a:solidFill>
                  <a:srgbClr val="5B9BD5">
                    <a:lumMod val="75000"/>
                  </a:srgbClr>
                </a:solidFill>
                <a:latin typeface="Arial Black" panose="020B0A04020102020204" pitchFamily="34" charset="0"/>
              </a:rPr>
              <a:t>Астраханский кремль – памятник федерального </a:t>
            </a:r>
            <a:r>
              <a:rPr lang="ru-RU" sz="2000" dirty="0" smtClean="0">
                <a:solidFill>
                  <a:srgbClr val="5B9BD5">
                    <a:lumMod val="75000"/>
                  </a:srgbClr>
                </a:solidFill>
                <a:latin typeface="Arial Black" panose="020B0A04020102020204" pitchFamily="34" charset="0"/>
              </a:rPr>
              <a:t>значения. г. Астрахань</a:t>
            </a:r>
            <a:endParaRPr lang="ru-RU" sz="2000" dirty="0">
              <a:solidFill>
                <a:srgbClr val="5B9BD5">
                  <a:lumMod val="75000"/>
                </a:srgbClr>
              </a:solidFill>
              <a:latin typeface="Arial Black" panose="020B0A04020102020204" pitchFamily="34" charset="0"/>
            </a:endParaRPr>
          </a:p>
        </p:txBody>
      </p:sp>
      <p:pic>
        <p:nvPicPr>
          <p:cNvPr id="6150" name="Picture 6" descr="Памятник «Первопоселенец»"/>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9286" y="310164"/>
            <a:ext cx="4877806" cy="433749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134896" y="4997003"/>
            <a:ext cx="3850783" cy="1015663"/>
          </a:xfrm>
          <a:prstGeom prst="rect">
            <a:avLst/>
          </a:prstGeom>
        </p:spPr>
        <p:txBody>
          <a:bodyPr wrap="square">
            <a:spAutoFit/>
          </a:bodyPr>
          <a:lstStyle/>
          <a:p>
            <a:pPr algn="ctr"/>
            <a:r>
              <a:rPr lang="ru-RU" sz="2000" dirty="0">
                <a:solidFill>
                  <a:srgbClr val="5B9BD5">
                    <a:lumMod val="75000"/>
                  </a:srgbClr>
                </a:solidFill>
                <a:latin typeface="Arial Black" panose="020B0A04020102020204" pitchFamily="34" charset="0"/>
              </a:rPr>
              <a:t>Памятник «Первопоселенец</a:t>
            </a:r>
            <a:r>
              <a:rPr lang="ru-RU" sz="2000" dirty="0" smtClean="0">
                <a:solidFill>
                  <a:srgbClr val="5B9BD5">
                    <a:lumMod val="75000"/>
                  </a:srgbClr>
                </a:solidFill>
                <a:latin typeface="Arial Black" panose="020B0A04020102020204" pitchFamily="34" charset="0"/>
              </a:rPr>
              <a:t>»    </a:t>
            </a:r>
          </a:p>
          <a:p>
            <a:pPr algn="ctr"/>
            <a:r>
              <a:rPr lang="ru-RU" sz="2000" dirty="0" smtClean="0">
                <a:solidFill>
                  <a:srgbClr val="5B9BD5">
                    <a:lumMod val="75000"/>
                  </a:srgbClr>
                </a:solidFill>
                <a:latin typeface="Arial Black" panose="020B0A04020102020204" pitchFamily="34" charset="0"/>
              </a:rPr>
              <a:t>г Пенза</a:t>
            </a:r>
            <a:endParaRPr lang="ru-RU" sz="2000" dirty="0">
              <a:solidFill>
                <a:srgbClr val="5B9BD5">
                  <a:lumMod val="75000"/>
                </a:srgbClr>
              </a:solidFill>
              <a:latin typeface="Arial Black" panose="020B0A04020102020204" pitchFamily="34" charset="0"/>
            </a:endParaRPr>
          </a:p>
        </p:txBody>
      </p:sp>
    </p:spTree>
    <p:extLst>
      <p:ext uri="{BB962C8B-B14F-4D97-AF65-F5344CB8AC3E}">
        <p14:creationId xmlns:p14="http://schemas.microsoft.com/office/powerpoint/2010/main" val="2381822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1028" name="Picture 4" descr="https://i.siteapi.org/2DiclNPGurA9vRJWX7R3qzBI0qI=/fit-in/1400x1000/center/top/7c81dce2d0cb8b0.ru.s.siteapi.org/img/dztlpbfnvgg00oggs888wsow80484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3031"/>
            <a:ext cx="12058650" cy="6835954"/>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228045" y="2333169"/>
            <a:ext cx="3953813" cy="2308324"/>
          </a:xfrm>
          <a:prstGeom prst="rect">
            <a:avLst/>
          </a:prstGeom>
        </p:spPr>
        <p:txBody>
          <a:bodyPr wrap="square">
            <a:spAutoFit/>
          </a:bodyPr>
          <a:lstStyle/>
          <a:p>
            <a:r>
              <a:rPr lang="ru-RU" sz="2400" b="1" i="1" dirty="0">
                <a:solidFill>
                  <a:srgbClr val="002060"/>
                </a:solidFill>
              </a:rPr>
              <a:t>Если долго-долго-долго </a:t>
            </a:r>
            <a:r>
              <a:rPr lang="ru-RU" sz="2400" b="1" i="1" dirty="0" smtClean="0">
                <a:solidFill>
                  <a:srgbClr val="002060"/>
                </a:solidFill>
              </a:rPr>
              <a:t>                       </a:t>
            </a:r>
          </a:p>
          <a:p>
            <a:r>
              <a:rPr lang="ru-RU" sz="2400" b="1" i="1" dirty="0" smtClean="0">
                <a:solidFill>
                  <a:srgbClr val="002060"/>
                </a:solidFill>
              </a:rPr>
              <a:t>В </a:t>
            </a:r>
            <a:r>
              <a:rPr lang="ru-RU" sz="2400" b="1" i="1" dirty="0">
                <a:solidFill>
                  <a:srgbClr val="002060"/>
                </a:solidFill>
              </a:rPr>
              <a:t>самолёте нам лететь</a:t>
            </a:r>
            <a:r>
              <a:rPr lang="ru-RU" sz="2400" b="1" i="1" dirty="0" smtClean="0">
                <a:solidFill>
                  <a:srgbClr val="002060"/>
                </a:solidFill>
              </a:rPr>
              <a:t>,</a:t>
            </a:r>
          </a:p>
          <a:p>
            <a:r>
              <a:rPr lang="ru-RU" sz="2400" b="1" i="1" dirty="0" smtClean="0">
                <a:solidFill>
                  <a:srgbClr val="002060"/>
                </a:solidFill>
              </a:rPr>
              <a:t> </a:t>
            </a:r>
            <a:r>
              <a:rPr lang="ru-RU" sz="2400" b="1" i="1" dirty="0">
                <a:solidFill>
                  <a:srgbClr val="002060"/>
                </a:solidFill>
              </a:rPr>
              <a:t>Если долго-долго-долго </a:t>
            </a:r>
            <a:r>
              <a:rPr lang="ru-RU" sz="2400" b="1" i="1" dirty="0" smtClean="0">
                <a:solidFill>
                  <a:srgbClr val="002060"/>
                </a:solidFill>
              </a:rPr>
              <a:t> </a:t>
            </a:r>
          </a:p>
          <a:p>
            <a:r>
              <a:rPr lang="ru-RU" sz="2400" b="1" i="1" dirty="0" smtClean="0">
                <a:solidFill>
                  <a:srgbClr val="002060"/>
                </a:solidFill>
              </a:rPr>
              <a:t>На </a:t>
            </a:r>
            <a:r>
              <a:rPr lang="ru-RU" sz="2400" b="1" i="1" dirty="0">
                <a:solidFill>
                  <a:srgbClr val="002060"/>
                </a:solidFill>
              </a:rPr>
              <a:t>Россию нам смотреть, </a:t>
            </a:r>
            <a:endParaRPr lang="ru-RU" sz="2400" b="1" i="1" dirty="0" smtClean="0">
              <a:solidFill>
                <a:srgbClr val="002060"/>
              </a:solidFill>
            </a:endParaRPr>
          </a:p>
          <a:p>
            <a:r>
              <a:rPr lang="ru-RU" sz="2400" b="1" i="1" dirty="0" smtClean="0">
                <a:solidFill>
                  <a:srgbClr val="002060"/>
                </a:solidFill>
              </a:rPr>
              <a:t>То </a:t>
            </a:r>
            <a:r>
              <a:rPr lang="ru-RU" sz="2400" b="1" i="1" dirty="0">
                <a:solidFill>
                  <a:srgbClr val="002060"/>
                </a:solidFill>
              </a:rPr>
              <a:t>увидим мы тогда </a:t>
            </a:r>
            <a:endParaRPr lang="ru-RU" sz="2400" b="1" i="1" dirty="0" smtClean="0">
              <a:solidFill>
                <a:srgbClr val="002060"/>
              </a:solidFill>
            </a:endParaRPr>
          </a:p>
          <a:p>
            <a:r>
              <a:rPr lang="ru-RU" sz="2400" dirty="0" smtClean="0"/>
              <a:t>.</a:t>
            </a:r>
            <a:endParaRPr lang="ru-RU" sz="2400" dirty="0"/>
          </a:p>
        </p:txBody>
      </p:sp>
      <p:sp>
        <p:nvSpPr>
          <p:cNvPr id="4" name="Прямоугольник 3"/>
          <p:cNvSpPr/>
          <p:nvPr/>
        </p:nvSpPr>
        <p:spPr>
          <a:xfrm>
            <a:off x="6027313" y="2163651"/>
            <a:ext cx="5615187" cy="3046988"/>
          </a:xfrm>
          <a:prstGeom prst="rect">
            <a:avLst/>
          </a:prstGeom>
        </p:spPr>
        <p:txBody>
          <a:bodyPr wrap="square">
            <a:spAutoFit/>
          </a:bodyPr>
          <a:lstStyle/>
          <a:p>
            <a:r>
              <a:rPr lang="ru-RU" sz="2400" b="1" i="1" dirty="0">
                <a:solidFill>
                  <a:schemeClr val="accent5">
                    <a:lumMod val="50000"/>
                  </a:schemeClr>
                </a:solidFill>
              </a:rPr>
              <a:t>И леса, и города, </a:t>
            </a:r>
          </a:p>
          <a:p>
            <a:r>
              <a:rPr lang="ru-RU" sz="2400" b="1" i="1" dirty="0">
                <a:solidFill>
                  <a:schemeClr val="accent5">
                    <a:lumMod val="50000"/>
                  </a:schemeClr>
                </a:solidFill>
              </a:rPr>
              <a:t>Океанские просторы, </a:t>
            </a:r>
          </a:p>
          <a:p>
            <a:r>
              <a:rPr lang="ru-RU" sz="2400" b="1" i="1" dirty="0">
                <a:solidFill>
                  <a:schemeClr val="accent5">
                    <a:lumMod val="50000"/>
                  </a:schemeClr>
                </a:solidFill>
              </a:rPr>
              <a:t>Ленты рек, озёра, горы…</a:t>
            </a:r>
          </a:p>
          <a:p>
            <a:r>
              <a:rPr lang="ru-RU" sz="2400" b="1" i="1" dirty="0">
                <a:solidFill>
                  <a:schemeClr val="accent5">
                    <a:lumMod val="50000"/>
                  </a:schemeClr>
                </a:solidFill>
              </a:rPr>
              <a:t> Мы увидим даль без края, </a:t>
            </a:r>
          </a:p>
          <a:p>
            <a:r>
              <a:rPr lang="ru-RU" sz="2400" b="1" i="1" dirty="0">
                <a:solidFill>
                  <a:schemeClr val="accent5">
                    <a:lumMod val="50000"/>
                  </a:schemeClr>
                </a:solidFill>
              </a:rPr>
              <a:t>Тундру, где звенит весна, </a:t>
            </a:r>
          </a:p>
          <a:p>
            <a:r>
              <a:rPr lang="ru-RU" sz="2400" b="1" i="1" dirty="0">
                <a:solidFill>
                  <a:schemeClr val="accent5">
                    <a:lumMod val="50000"/>
                  </a:schemeClr>
                </a:solidFill>
              </a:rPr>
              <a:t>И поймём тогда, какая, </a:t>
            </a:r>
          </a:p>
          <a:p>
            <a:r>
              <a:rPr lang="ru-RU" sz="2400" b="1" i="1" dirty="0">
                <a:solidFill>
                  <a:schemeClr val="accent5">
                    <a:lumMod val="50000"/>
                  </a:schemeClr>
                </a:solidFill>
              </a:rPr>
              <a:t>Наша Родина </a:t>
            </a:r>
            <a:r>
              <a:rPr lang="ru-RU" sz="2400" b="1" i="1" dirty="0" smtClean="0">
                <a:solidFill>
                  <a:schemeClr val="accent5">
                    <a:lumMod val="50000"/>
                  </a:schemeClr>
                </a:solidFill>
              </a:rPr>
              <a:t>большая,</a:t>
            </a:r>
          </a:p>
          <a:p>
            <a:r>
              <a:rPr lang="ru-RU" sz="2400" b="1" i="1" dirty="0" smtClean="0">
                <a:solidFill>
                  <a:schemeClr val="accent5">
                    <a:lumMod val="50000"/>
                  </a:schemeClr>
                </a:solidFill>
              </a:rPr>
              <a:t> </a:t>
            </a:r>
            <a:r>
              <a:rPr lang="ru-RU" sz="2400" b="1" i="1" dirty="0">
                <a:solidFill>
                  <a:schemeClr val="accent5">
                    <a:lumMod val="50000"/>
                  </a:schemeClr>
                </a:solidFill>
              </a:rPr>
              <a:t>Необъятная страна</a:t>
            </a:r>
            <a:endParaRPr lang="ru-RU" b="1" i="1" dirty="0">
              <a:solidFill>
                <a:schemeClr val="accent5">
                  <a:lumMod val="50000"/>
                </a:schemeClr>
              </a:solidFill>
            </a:endParaRPr>
          </a:p>
        </p:txBody>
      </p:sp>
    </p:spTree>
    <p:extLst>
      <p:ext uri="{BB962C8B-B14F-4D97-AF65-F5344CB8AC3E}">
        <p14:creationId xmlns:p14="http://schemas.microsoft.com/office/powerpoint/2010/main" val="2441456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3940935" y="154547"/>
            <a:ext cx="4634387" cy="707886"/>
          </a:xfrm>
          <a:prstGeom prst="rect">
            <a:avLst/>
          </a:prstGeom>
          <a:noFill/>
        </p:spPr>
        <p:txBody>
          <a:bodyPr wrap="square" rtlCol="0">
            <a:spAutoFit/>
          </a:bodyPr>
          <a:lstStyle/>
          <a:p>
            <a:r>
              <a:rPr lang="ru-RU" sz="4000" dirty="0" smtClean="0">
                <a:solidFill>
                  <a:srgbClr val="5B9BD5">
                    <a:lumMod val="75000"/>
                  </a:srgbClr>
                </a:solidFill>
                <a:latin typeface="Arial Black" panose="020B0A04020102020204" pitchFamily="34" charset="0"/>
              </a:rPr>
              <a:t>Волгоград</a:t>
            </a:r>
            <a:endParaRPr lang="ru-RU" sz="4000" dirty="0">
              <a:solidFill>
                <a:srgbClr val="5B9BD5">
                  <a:lumMod val="75000"/>
                </a:srgbClr>
              </a:solidFill>
              <a:latin typeface="Arial Black" panose="020B0A04020102020204" pitchFamily="34" charset="0"/>
            </a:endParaRPr>
          </a:p>
        </p:txBody>
      </p:sp>
      <p:pic>
        <p:nvPicPr>
          <p:cNvPr id="8194" name="Picture 2" descr="https://static.tonkosti.ru/tonkosti/table_img/g83/5050/554172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4873" y="1120462"/>
            <a:ext cx="3757314" cy="3810378"/>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s://static.tonkosti.ru/tonkosti/table_img/g83/dada/5541718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2358" y="495160"/>
            <a:ext cx="3809825" cy="3044670"/>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s://static.tonkosti.ru/tonkosti/table_img/g83/e9e9/5863268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264" y="495160"/>
            <a:ext cx="3203523" cy="31318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3245" y="3915177"/>
            <a:ext cx="2750868" cy="400110"/>
          </a:xfrm>
          <a:prstGeom prst="rect">
            <a:avLst/>
          </a:prstGeom>
          <a:noFill/>
        </p:spPr>
        <p:txBody>
          <a:bodyPr wrap="square" rtlCol="0">
            <a:spAutoFit/>
          </a:bodyPr>
          <a:lstStyle/>
          <a:p>
            <a:r>
              <a:rPr lang="ru-RU" sz="2000" dirty="0" smtClean="0">
                <a:solidFill>
                  <a:srgbClr val="5B9BD5">
                    <a:lumMod val="75000"/>
                  </a:srgbClr>
                </a:solidFill>
                <a:latin typeface="Arial Black" panose="020B0A04020102020204" pitchFamily="34" charset="0"/>
              </a:rPr>
              <a:t>Дом Павлова</a:t>
            </a:r>
            <a:endParaRPr lang="ru-RU" sz="2000" dirty="0">
              <a:solidFill>
                <a:srgbClr val="5B9BD5">
                  <a:lumMod val="75000"/>
                </a:srgbClr>
              </a:solidFill>
              <a:latin typeface="Arial Black" panose="020B0A04020102020204" pitchFamily="34" charset="0"/>
            </a:endParaRPr>
          </a:p>
        </p:txBody>
      </p:sp>
      <p:sp>
        <p:nvSpPr>
          <p:cNvPr id="4" name="TextBox 3"/>
          <p:cNvSpPr txBox="1"/>
          <p:nvPr/>
        </p:nvSpPr>
        <p:spPr>
          <a:xfrm>
            <a:off x="3461100" y="5100034"/>
            <a:ext cx="4031087" cy="400110"/>
          </a:xfrm>
          <a:prstGeom prst="rect">
            <a:avLst/>
          </a:prstGeom>
          <a:noFill/>
        </p:spPr>
        <p:txBody>
          <a:bodyPr wrap="square" rtlCol="0">
            <a:spAutoFit/>
          </a:bodyPr>
          <a:lstStyle/>
          <a:p>
            <a:pPr algn="ctr"/>
            <a:r>
              <a:rPr lang="ru-RU" sz="2000" b="1" dirty="0" smtClean="0">
                <a:solidFill>
                  <a:srgbClr val="5B9BD5">
                    <a:lumMod val="75000"/>
                  </a:srgbClr>
                </a:solidFill>
                <a:latin typeface="Arial Black" panose="020B0A04020102020204" pitchFamily="34" charset="0"/>
              </a:rPr>
              <a:t>Мамаев курган</a:t>
            </a:r>
            <a:endParaRPr lang="ru-RU" sz="2000" b="1" dirty="0">
              <a:solidFill>
                <a:srgbClr val="5B9BD5">
                  <a:lumMod val="75000"/>
                </a:srgbClr>
              </a:solidFill>
              <a:latin typeface="Arial Black" panose="020B0A04020102020204" pitchFamily="34" charset="0"/>
            </a:endParaRPr>
          </a:p>
        </p:txBody>
      </p:sp>
      <p:sp>
        <p:nvSpPr>
          <p:cNvPr id="5" name="TextBox 4"/>
          <p:cNvSpPr txBox="1"/>
          <p:nvPr/>
        </p:nvSpPr>
        <p:spPr>
          <a:xfrm>
            <a:off x="8290678" y="3915177"/>
            <a:ext cx="3313187" cy="1015663"/>
          </a:xfrm>
          <a:prstGeom prst="rect">
            <a:avLst/>
          </a:prstGeom>
          <a:noFill/>
        </p:spPr>
        <p:txBody>
          <a:bodyPr wrap="square" rtlCol="0">
            <a:spAutoFit/>
          </a:bodyPr>
          <a:lstStyle/>
          <a:p>
            <a:pPr algn="ctr"/>
            <a:r>
              <a:rPr lang="ru-RU" sz="2000" dirty="0" smtClean="0">
                <a:solidFill>
                  <a:srgbClr val="5B9BD5">
                    <a:lumMod val="75000"/>
                  </a:srgbClr>
                </a:solidFill>
                <a:latin typeface="Arial Black" panose="020B0A04020102020204" pitchFamily="34" charset="0"/>
              </a:rPr>
              <a:t>Музей панорама</a:t>
            </a:r>
          </a:p>
          <a:p>
            <a:pPr algn="ctr"/>
            <a:r>
              <a:rPr lang="ru-RU" sz="2000" dirty="0" smtClean="0">
                <a:solidFill>
                  <a:srgbClr val="5B9BD5">
                    <a:lumMod val="75000"/>
                  </a:srgbClr>
                </a:solidFill>
                <a:latin typeface="Arial Black" panose="020B0A04020102020204" pitchFamily="34" charset="0"/>
              </a:rPr>
              <a:t> Сталинградская битва</a:t>
            </a:r>
            <a:endParaRPr lang="ru-RU" sz="2000" dirty="0">
              <a:solidFill>
                <a:srgbClr val="5B9BD5">
                  <a:lumMod val="75000"/>
                </a:srgbClr>
              </a:solidFill>
              <a:latin typeface="Arial Black" panose="020B0A04020102020204" pitchFamily="34" charset="0"/>
            </a:endParaRPr>
          </a:p>
        </p:txBody>
      </p:sp>
    </p:spTree>
    <p:extLst>
      <p:ext uri="{BB962C8B-B14F-4D97-AF65-F5344CB8AC3E}">
        <p14:creationId xmlns:p14="http://schemas.microsoft.com/office/powerpoint/2010/main" val="30053036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extBox 1"/>
          <p:cNvSpPr txBox="1"/>
          <p:nvPr/>
        </p:nvSpPr>
        <p:spPr>
          <a:xfrm>
            <a:off x="3966692" y="103031"/>
            <a:ext cx="3374265" cy="707886"/>
          </a:xfrm>
          <a:prstGeom prst="rect">
            <a:avLst/>
          </a:prstGeom>
          <a:noFill/>
        </p:spPr>
        <p:txBody>
          <a:bodyPr wrap="square" rtlCol="0">
            <a:spAutoFit/>
          </a:bodyPr>
          <a:lstStyle/>
          <a:p>
            <a:pPr algn="ctr"/>
            <a:r>
              <a:rPr lang="ru-RU" sz="4000" b="1" dirty="0" smtClean="0">
                <a:solidFill>
                  <a:srgbClr val="5B9BD5">
                    <a:lumMod val="75000"/>
                  </a:srgbClr>
                </a:solidFill>
                <a:latin typeface="Arial Black" panose="020B0A04020102020204" pitchFamily="34" charset="0"/>
              </a:rPr>
              <a:t>Крым</a:t>
            </a:r>
            <a:endParaRPr lang="ru-RU" sz="4000" b="1" dirty="0">
              <a:solidFill>
                <a:srgbClr val="5B9BD5">
                  <a:lumMod val="75000"/>
                </a:srgbClr>
              </a:solidFill>
              <a:latin typeface="Arial Black" panose="020B0A04020102020204" pitchFamily="34" charset="0"/>
            </a:endParaRPr>
          </a:p>
        </p:txBody>
      </p:sp>
      <p:pic>
        <p:nvPicPr>
          <p:cNvPr id="3074" name="Picture 2" descr="Ласточкино гнезд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576" y="296214"/>
            <a:ext cx="2780810" cy="233107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51787" y="2743200"/>
            <a:ext cx="3321723" cy="400110"/>
          </a:xfrm>
          <a:prstGeom prst="rect">
            <a:avLst/>
          </a:prstGeom>
          <a:noFill/>
        </p:spPr>
        <p:txBody>
          <a:bodyPr wrap="square" rtlCol="0">
            <a:spAutoFit/>
          </a:bodyPr>
          <a:lstStyle/>
          <a:p>
            <a:r>
              <a:rPr lang="ru-RU" sz="2000" dirty="0" smtClean="0">
                <a:solidFill>
                  <a:srgbClr val="5B9BD5">
                    <a:lumMod val="75000"/>
                  </a:srgbClr>
                </a:solidFill>
                <a:latin typeface="Arial Black" panose="020B0A04020102020204" pitchFamily="34" charset="0"/>
              </a:rPr>
              <a:t>Ласточкино гнездо</a:t>
            </a:r>
            <a:endParaRPr lang="ru-RU" sz="2000" dirty="0">
              <a:solidFill>
                <a:srgbClr val="5B9BD5">
                  <a:lumMod val="75000"/>
                </a:srgbClr>
              </a:solidFill>
              <a:latin typeface="Arial Black" panose="020B0A04020102020204" pitchFamily="34" charset="0"/>
            </a:endParaRPr>
          </a:p>
        </p:txBody>
      </p:sp>
      <p:pic>
        <p:nvPicPr>
          <p:cNvPr id="3076" name="Picture 4" descr="Ай-Петр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2602" y="810916"/>
            <a:ext cx="3078051" cy="27307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082603" y="3670479"/>
            <a:ext cx="2691684" cy="400110"/>
          </a:xfrm>
          <a:prstGeom prst="rect">
            <a:avLst/>
          </a:prstGeom>
          <a:noFill/>
        </p:spPr>
        <p:txBody>
          <a:bodyPr wrap="square" rtlCol="0">
            <a:spAutoFit/>
          </a:bodyPr>
          <a:lstStyle/>
          <a:p>
            <a:r>
              <a:rPr lang="ru-RU" sz="2000" dirty="0" smtClean="0">
                <a:solidFill>
                  <a:srgbClr val="5B9BD5">
                    <a:lumMod val="75000"/>
                  </a:srgbClr>
                </a:solidFill>
                <a:latin typeface="Arial Black" panose="020B0A04020102020204" pitchFamily="34" charset="0"/>
              </a:rPr>
              <a:t>Гора Ай</a:t>
            </a:r>
            <a:r>
              <a:rPr lang="ru-RU" sz="2000" dirty="0">
                <a:solidFill>
                  <a:srgbClr val="5B9BD5">
                    <a:lumMod val="75000"/>
                  </a:srgbClr>
                </a:solidFill>
                <a:latin typeface="Arial Black" panose="020B0A04020102020204" pitchFamily="34" charset="0"/>
              </a:rPr>
              <a:t>-</a:t>
            </a:r>
            <a:r>
              <a:rPr lang="ru-RU" sz="2000" dirty="0" smtClean="0">
                <a:solidFill>
                  <a:srgbClr val="5B9BD5">
                    <a:lumMod val="75000"/>
                  </a:srgbClr>
                </a:solidFill>
                <a:latin typeface="Arial Black" panose="020B0A04020102020204" pitchFamily="34" charset="0"/>
              </a:rPr>
              <a:t> Петри</a:t>
            </a:r>
            <a:endParaRPr lang="ru-RU" sz="2000" dirty="0">
              <a:solidFill>
                <a:srgbClr val="5B9BD5">
                  <a:lumMod val="75000"/>
                </a:srgbClr>
              </a:solidFill>
              <a:latin typeface="Arial Black" panose="020B0A04020102020204" pitchFamily="34" charset="0"/>
            </a:endParaRPr>
          </a:p>
        </p:txBody>
      </p:sp>
      <p:pic>
        <p:nvPicPr>
          <p:cNvPr id="3078" name="Picture 6" descr="Массандровский дворец"/>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58390" y="296214"/>
            <a:ext cx="3142444" cy="222804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087932" y="2627290"/>
            <a:ext cx="3850783" cy="400110"/>
          </a:xfrm>
          <a:prstGeom prst="rect">
            <a:avLst/>
          </a:prstGeom>
          <a:noFill/>
        </p:spPr>
        <p:txBody>
          <a:bodyPr wrap="square" rtlCol="0">
            <a:spAutoFit/>
          </a:bodyPr>
          <a:lstStyle/>
          <a:p>
            <a:r>
              <a:rPr lang="ru-RU" sz="2000" dirty="0" smtClean="0">
                <a:solidFill>
                  <a:srgbClr val="5B9BD5">
                    <a:lumMod val="75000"/>
                  </a:srgbClr>
                </a:solidFill>
                <a:latin typeface="Arial Black" panose="020B0A04020102020204" pitchFamily="34" charset="0"/>
              </a:rPr>
              <a:t>Массандровский дворец</a:t>
            </a:r>
            <a:endParaRPr lang="ru-RU" sz="2000" dirty="0">
              <a:solidFill>
                <a:srgbClr val="5B9BD5">
                  <a:lumMod val="75000"/>
                </a:srgbClr>
              </a:solidFill>
              <a:latin typeface="Arial Black" panose="020B0A04020102020204" pitchFamily="34" charset="0"/>
            </a:endParaRPr>
          </a:p>
        </p:txBody>
      </p:sp>
      <p:pic>
        <p:nvPicPr>
          <p:cNvPr id="3080" name="Picture 8" descr="Ливадийский дворец"/>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091" y="3541689"/>
            <a:ext cx="2677779" cy="253526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1972" y="6130344"/>
            <a:ext cx="3451538" cy="400110"/>
          </a:xfrm>
          <a:prstGeom prst="rect">
            <a:avLst/>
          </a:prstGeom>
          <a:noFill/>
        </p:spPr>
        <p:txBody>
          <a:bodyPr wrap="square" rtlCol="0">
            <a:spAutoFit/>
          </a:bodyPr>
          <a:lstStyle/>
          <a:p>
            <a:r>
              <a:rPr lang="ru-RU" sz="2000" dirty="0" err="1" smtClean="0">
                <a:solidFill>
                  <a:srgbClr val="5B9BD5">
                    <a:lumMod val="75000"/>
                  </a:srgbClr>
                </a:solidFill>
                <a:latin typeface="Arial Black" panose="020B0A04020102020204" pitchFamily="34" charset="0"/>
              </a:rPr>
              <a:t>Ливадийский</a:t>
            </a:r>
            <a:r>
              <a:rPr lang="ru-RU" sz="2000" dirty="0" smtClean="0">
                <a:solidFill>
                  <a:srgbClr val="5B9BD5">
                    <a:lumMod val="75000"/>
                  </a:srgbClr>
                </a:solidFill>
                <a:latin typeface="Arial Black" panose="020B0A04020102020204" pitchFamily="34" charset="0"/>
              </a:rPr>
              <a:t> дворец</a:t>
            </a:r>
            <a:endParaRPr lang="ru-RU" sz="2000" dirty="0">
              <a:solidFill>
                <a:srgbClr val="5B9BD5">
                  <a:lumMod val="75000"/>
                </a:srgbClr>
              </a:solidFill>
              <a:latin typeface="Arial Black" panose="020B0A04020102020204" pitchFamily="34" charset="0"/>
            </a:endParaRPr>
          </a:p>
        </p:txBody>
      </p:sp>
      <p:pic>
        <p:nvPicPr>
          <p:cNvPr id="3082" name="Picture 10" descr="Крымский мост"/>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37903" y="4199379"/>
            <a:ext cx="3567447" cy="187757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288664" y="6297769"/>
            <a:ext cx="2485623" cy="400110"/>
          </a:xfrm>
          <a:prstGeom prst="rect">
            <a:avLst/>
          </a:prstGeom>
          <a:noFill/>
        </p:spPr>
        <p:txBody>
          <a:bodyPr wrap="square" rtlCol="0">
            <a:spAutoFit/>
          </a:bodyPr>
          <a:lstStyle/>
          <a:p>
            <a:r>
              <a:rPr lang="ru-RU" sz="2000" dirty="0" smtClean="0">
                <a:solidFill>
                  <a:srgbClr val="5B9BD5">
                    <a:lumMod val="75000"/>
                  </a:srgbClr>
                </a:solidFill>
                <a:latin typeface="Arial Black" panose="020B0A04020102020204" pitchFamily="34" charset="0"/>
              </a:rPr>
              <a:t>Крымский мост</a:t>
            </a:r>
            <a:endParaRPr lang="ru-RU" sz="2000" dirty="0">
              <a:solidFill>
                <a:srgbClr val="5B9BD5">
                  <a:lumMod val="75000"/>
                </a:srgbClr>
              </a:solidFill>
              <a:latin typeface="Arial Black" panose="020B0A04020102020204" pitchFamily="34" charset="0"/>
            </a:endParaRPr>
          </a:p>
        </p:txBody>
      </p:sp>
      <p:pic>
        <p:nvPicPr>
          <p:cNvPr id="3084" name="Picture 12" descr="Никитский ботанический сад"/>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58390" y="3427651"/>
            <a:ext cx="3142444" cy="23669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8358391" y="6007233"/>
            <a:ext cx="3142444" cy="707886"/>
          </a:xfrm>
          <a:prstGeom prst="rect">
            <a:avLst/>
          </a:prstGeom>
          <a:noFill/>
        </p:spPr>
        <p:txBody>
          <a:bodyPr wrap="square" rtlCol="0">
            <a:spAutoFit/>
          </a:bodyPr>
          <a:lstStyle/>
          <a:p>
            <a:pPr algn="ctr"/>
            <a:r>
              <a:rPr lang="ru-RU" sz="2000" dirty="0" smtClean="0">
                <a:solidFill>
                  <a:srgbClr val="5B9BD5">
                    <a:lumMod val="75000"/>
                  </a:srgbClr>
                </a:solidFill>
                <a:latin typeface="Arial Black" panose="020B0A04020102020204" pitchFamily="34" charset="0"/>
              </a:rPr>
              <a:t>Никитский ботанический сад</a:t>
            </a:r>
            <a:endParaRPr lang="ru-RU" sz="2000" dirty="0">
              <a:solidFill>
                <a:srgbClr val="5B9BD5">
                  <a:lumMod val="75000"/>
                </a:srgbClr>
              </a:solidFill>
              <a:latin typeface="Arial Black" panose="020B0A04020102020204" pitchFamily="34" charset="0"/>
            </a:endParaRPr>
          </a:p>
        </p:txBody>
      </p:sp>
    </p:spTree>
    <p:extLst>
      <p:ext uri="{BB962C8B-B14F-4D97-AF65-F5344CB8AC3E}">
        <p14:creationId xmlns:p14="http://schemas.microsoft.com/office/powerpoint/2010/main" val="3464321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0900" y="187325"/>
            <a:ext cx="10515600" cy="1031875"/>
          </a:xfrm>
        </p:spPr>
        <p:txBody>
          <a:bodyPr/>
          <a:lstStyle/>
          <a:p>
            <a:pPr algn="ctr"/>
            <a:r>
              <a:rPr lang="ru-RU" dirty="0" smtClean="0">
                <a:solidFill>
                  <a:schemeClr val="accent1">
                    <a:lumMod val="75000"/>
                  </a:schemeClr>
                </a:solidFill>
                <a:latin typeface="Arial Black" panose="020B0A04020102020204" pitchFamily="34" charset="0"/>
              </a:rPr>
              <a:t>Урал и Западная Сибирь.</a:t>
            </a:r>
            <a:endParaRPr lang="ru-RU" dirty="0">
              <a:solidFill>
                <a:schemeClr val="accent1">
                  <a:lumMod val="75000"/>
                </a:schemeClr>
              </a:solidFill>
              <a:latin typeface="Arial Black" panose="020B0A04020102020204" pitchFamily="34" charset="0"/>
            </a:endParaRPr>
          </a:p>
        </p:txBody>
      </p:sp>
      <p:sp>
        <p:nvSpPr>
          <p:cNvPr id="3" name="Объект 2"/>
          <p:cNvSpPr>
            <a:spLocks noGrp="1"/>
          </p:cNvSpPr>
          <p:nvPr>
            <p:ph sz="half" idx="1"/>
          </p:nvPr>
        </p:nvSpPr>
        <p:spPr>
          <a:xfrm>
            <a:off x="419100" y="1752600"/>
            <a:ext cx="1854200" cy="3987799"/>
          </a:xfrm>
        </p:spPr>
        <p:txBody>
          <a:bodyPr>
            <a:normAutofit fontScale="70000" lnSpcReduction="20000"/>
          </a:bodyPr>
          <a:lstStyle/>
          <a:p>
            <a:pPr marL="0" indent="0">
              <a:buNone/>
            </a:pPr>
            <a:r>
              <a:rPr lang="ru-RU" dirty="0" smtClean="0"/>
              <a:t>Города:</a:t>
            </a:r>
          </a:p>
          <a:p>
            <a:pPr marL="0" indent="0">
              <a:buNone/>
            </a:pPr>
            <a:r>
              <a:rPr lang="ru-RU" dirty="0" smtClean="0"/>
              <a:t>Екатеринбург, Уфа, Оренбург,</a:t>
            </a:r>
          </a:p>
          <a:p>
            <a:pPr marL="0" indent="0">
              <a:buNone/>
            </a:pPr>
            <a:r>
              <a:rPr lang="ru-RU" dirty="0" smtClean="0"/>
              <a:t>Пермь, </a:t>
            </a:r>
          </a:p>
          <a:p>
            <a:pPr marL="0" indent="0">
              <a:buNone/>
            </a:pPr>
            <a:r>
              <a:rPr lang="ru-RU" dirty="0" err="1" smtClean="0"/>
              <a:t>Сывтывкар</a:t>
            </a:r>
            <a:r>
              <a:rPr lang="ru-RU" dirty="0" smtClean="0"/>
              <a:t>, Ижевск,</a:t>
            </a:r>
          </a:p>
          <a:p>
            <a:pPr marL="0" indent="0">
              <a:buNone/>
            </a:pPr>
            <a:r>
              <a:rPr lang="ru-RU" dirty="0" smtClean="0"/>
              <a:t>Тобольск, Тюмень, Челябинск, Нижний Тагил, Томск, Омск, Новосибирск и  др.</a:t>
            </a:r>
            <a:endParaRPr lang="ru-RU" dirty="0"/>
          </a:p>
        </p:txBody>
      </p:sp>
      <p:sp>
        <p:nvSpPr>
          <p:cNvPr id="4" name="Объект 3"/>
          <p:cNvSpPr>
            <a:spLocks noGrp="1"/>
          </p:cNvSpPr>
          <p:nvPr>
            <p:ph sz="half" idx="2"/>
          </p:nvPr>
        </p:nvSpPr>
        <p:spPr>
          <a:xfrm>
            <a:off x="2578100" y="1219200"/>
            <a:ext cx="9271000" cy="5270500"/>
          </a:xfrm>
          <a:solidFill>
            <a:schemeClr val="accent1">
              <a:lumMod val="60000"/>
              <a:lumOff val="40000"/>
            </a:schemeClr>
          </a:solidFill>
        </p:spPr>
        <p:txBody>
          <a:bodyPr>
            <a:noAutofit/>
          </a:bodyPr>
          <a:lstStyle/>
          <a:p>
            <a:pPr marL="0" indent="0">
              <a:buNone/>
            </a:pPr>
            <a:r>
              <a:rPr lang="ru-RU" sz="2000" dirty="0">
                <a:latin typeface="PT Sans"/>
              </a:rPr>
              <a:t>Урал известен тем, что разделяет географически Европу и Азию. Основой региона являются протяженные с юга на север Уральские горы. Они соединяют берега Северного Ледовитого океана с </a:t>
            </a:r>
            <a:r>
              <a:rPr lang="ru-RU" sz="2000" dirty="0" smtClean="0">
                <a:latin typeface="PT Sans"/>
              </a:rPr>
              <a:t>Казахстаном</a:t>
            </a:r>
          </a:p>
          <a:p>
            <a:pPr marL="0" indent="0">
              <a:buNone/>
            </a:pPr>
            <a:r>
              <a:rPr lang="ru-RU" sz="2000" dirty="0" smtClean="0">
                <a:latin typeface="PT Sans"/>
              </a:rPr>
              <a:t>Центром </a:t>
            </a:r>
            <a:r>
              <a:rPr lang="ru-RU" sz="2000" dirty="0">
                <a:latin typeface="PT Sans"/>
              </a:rPr>
              <a:t>федерального округа и негласной столицей Урала является Екатеринбург. </a:t>
            </a:r>
            <a:endParaRPr lang="ru-RU" sz="2000" dirty="0" smtClean="0">
              <a:latin typeface="PT Sans"/>
            </a:endParaRPr>
          </a:p>
          <a:p>
            <a:pPr marL="0" indent="0">
              <a:buNone/>
            </a:pPr>
            <a:r>
              <a:rPr lang="ru-RU" sz="2000" dirty="0" smtClean="0">
                <a:latin typeface="PT Sans"/>
              </a:rPr>
              <a:t>Название </a:t>
            </a:r>
            <a:r>
              <a:rPr lang="ru-RU" sz="2000" dirty="0">
                <a:latin typeface="PT Sans"/>
              </a:rPr>
              <a:t>«Урал</a:t>
            </a:r>
            <a:r>
              <a:rPr lang="ru-RU" sz="2000" dirty="0" smtClean="0">
                <a:latin typeface="PT Sans"/>
              </a:rPr>
              <a:t>»- означает </a:t>
            </a:r>
            <a:r>
              <a:rPr lang="ru-RU" sz="2000" dirty="0">
                <a:latin typeface="PT Sans"/>
              </a:rPr>
              <a:t>«возвышенность», «гора», «пояс». </a:t>
            </a:r>
            <a:endParaRPr lang="ru-RU" sz="2000" dirty="0" smtClean="0">
              <a:latin typeface="PT Sans"/>
            </a:endParaRPr>
          </a:p>
          <a:p>
            <a:pPr marL="0" indent="0">
              <a:buNone/>
            </a:pPr>
            <a:r>
              <a:rPr lang="ru-RU" sz="2000" dirty="0" smtClean="0">
                <a:latin typeface="PT Sans"/>
              </a:rPr>
              <a:t>У </a:t>
            </a:r>
            <a:r>
              <a:rPr lang="ru-RU" sz="2000" dirty="0" err="1">
                <a:latin typeface="PT Sans"/>
              </a:rPr>
              <a:t>башкиров</a:t>
            </a:r>
            <a:r>
              <a:rPr lang="ru-RU" sz="2000" dirty="0">
                <a:latin typeface="PT Sans"/>
              </a:rPr>
              <a:t> </a:t>
            </a:r>
            <a:r>
              <a:rPr lang="ru-RU" sz="2000" dirty="0" smtClean="0">
                <a:latin typeface="PT Sans"/>
              </a:rPr>
              <a:t>есть легенда</a:t>
            </a:r>
            <a:r>
              <a:rPr lang="ru-RU" sz="2000" dirty="0">
                <a:latin typeface="PT Sans"/>
              </a:rPr>
              <a:t>, как образовалась территория. В далекие времена жил великан, носивший большой пояс, украшенный самоцветами. Он был тяжелым и широким — великан устал носить пояс, снял и разложил ровно по земле. Так появились Уральские горы. </a:t>
            </a:r>
            <a:endParaRPr lang="ru-RU" sz="2000" dirty="0" smtClean="0">
              <a:latin typeface="PT Sans"/>
            </a:endParaRPr>
          </a:p>
          <a:p>
            <a:pPr marL="0" indent="0">
              <a:buNone/>
            </a:pPr>
            <a:r>
              <a:rPr lang="ru-RU" sz="2000" dirty="0" smtClean="0">
                <a:latin typeface="PT Sans"/>
              </a:rPr>
              <a:t> </a:t>
            </a:r>
            <a:r>
              <a:rPr lang="ru-RU" sz="2000" dirty="0">
                <a:latin typeface="PT Sans"/>
              </a:rPr>
              <a:t>Регион богат разновидностями растений, животных, птиц, пресмыкающихся. Сами горы долгие столетия были источником железной руды, изумрудов, меди, соли, нефти и газа и других полезных ископаемых. Туристическая привлекательность Урала обусловлена традициями и легендами многочисленных народов, богатой многослойной культурой, неповторимой природой</a:t>
            </a:r>
            <a:r>
              <a:rPr lang="ru-RU" sz="2000" dirty="0">
                <a:solidFill>
                  <a:srgbClr val="555555"/>
                </a:solidFill>
                <a:latin typeface="PT Sans"/>
              </a:rPr>
              <a:t>.</a:t>
            </a:r>
            <a:r>
              <a:rPr lang="ru-RU" sz="2000" dirty="0"/>
              <a:t/>
            </a:r>
            <a:br>
              <a:rPr lang="ru-RU" sz="2000" dirty="0"/>
            </a:br>
            <a:endParaRPr lang="ru-RU" sz="2000" dirty="0"/>
          </a:p>
        </p:txBody>
      </p:sp>
    </p:spTree>
    <p:extLst>
      <p:ext uri="{BB962C8B-B14F-4D97-AF65-F5344CB8AC3E}">
        <p14:creationId xmlns:p14="http://schemas.microsoft.com/office/powerpoint/2010/main" val="2929366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03275"/>
          </a:xfrm>
        </p:spPr>
        <p:txBody>
          <a:bodyPr>
            <a:normAutofit/>
          </a:bodyPr>
          <a:lstStyle/>
          <a:p>
            <a:pPr algn="ctr"/>
            <a:r>
              <a:rPr lang="ru-RU" b="1" dirty="0" smtClean="0">
                <a:solidFill>
                  <a:schemeClr val="accent1">
                    <a:lumMod val="75000"/>
                  </a:schemeClr>
                </a:solidFill>
                <a:latin typeface="PT Sans"/>
              </a:rPr>
              <a:t>Екатеринбург</a:t>
            </a:r>
            <a:endParaRPr lang="ru-RU" b="1" dirty="0">
              <a:solidFill>
                <a:schemeClr val="accent1">
                  <a:lumMod val="75000"/>
                </a:schemeClr>
              </a:solidFill>
            </a:endParaRPr>
          </a:p>
        </p:txBody>
      </p:sp>
      <p:pic>
        <p:nvPicPr>
          <p:cNvPr id="3074" name="Picture 2" descr="https://kudarf.ru/wp-content/uploads/2018/12/4-%D0%95%D0%BA%D0%B0%D1%82%D0%B5%D1%80%D0%B8%D0%BD%D0%B1%D1%83%D1%80%D0%B3.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317500" y="1168400"/>
            <a:ext cx="5778500" cy="5448299"/>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6273800" y="1608136"/>
            <a:ext cx="5181600" cy="5008563"/>
          </a:xfrm>
        </p:spPr>
        <p:txBody>
          <a:bodyPr>
            <a:normAutofit fontScale="62500" lnSpcReduction="20000"/>
          </a:bodyPr>
          <a:lstStyle/>
          <a:p>
            <a:pPr marL="0" indent="0">
              <a:buNone/>
            </a:pPr>
            <a:r>
              <a:rPr lang="ru-RU" dirty="0">
                <a:latin typeface="PT Sans"/>
              </a:rPr>
              <a:t>Екатеринбург, в советские годы </a:t>
            </a:r>
            <a:r>
              <a:rPr lang="ru-RU" dirty="0" smtClean="0">
                <a:latin typeface="PT Sans"/>
              </a:rPr>
              <a:t>носил </a:t>
            </a:r>
            <a:r>
              <a:rPr lang="ru-RU" dirty="0">
                <a:latin typeface="PT Sans"/>
              </a:rPr>
              <a:t>название Свердловск, является четвертым по числу жителей городом России после Москвы, Санкт-Петербурга и Новосибирска</a:t>
            </a:r>
            <a:r>
              <a:rPr lang="ru-RU" dirty="0" smtClean="0">
                <a:latin typeface="PT Sans"/>
              </a:rPr>
              <a:t>.</a:t>
            </a:r>
          </a:p>
          <a:p>
            <a:pPr marL="0" indent="0">
              <a:buNone/>
            </a:pPr>
            <a:r>
              <a:rPr lang="ru-RU" dirty="0" smtClean="0">
                <a:latin typeface="PT Sans"/>
              </a:rPr>
              <a:t> </a:t>
            </a:r>
            <a:r>
              <a:rPr lang="ru-RU" dirty="0">
                <a:latin typeface="PT Sans"/>
              </a:rPr>
              <a:t>А первые поселения </a:t>
            </a:r>
            <a:r>
              <a:rPr lang="ru-RU" dirty="0" smtClean="0">
                <a:latin typeface="PT Sans"/>
              </a:rPr>
              <a:t>появились </a:t>
            </a:r>
            <a:r>
              <a:rPr lang="ru-RU" dirty="0">
                <a:latin typeface="PT Sans"/>
              </a:rPr>
              <a:t>здесь еще в 6 тысячелетии до н.э</a:t>
            </a:r>
            <a:r>
              <a:rPr lang="ru-RU" dirty="0" smtClean="0">
                <a:latin typeface="PT Sans"/>
              </a:rPr>
              <a:t>.</a:t>
            </a:r>
          </a:p>
          <a:p>
            <a:pPr marL="0" indent="0">
              <a:buNone/>
            </a:pPr>
            <a:r>
              <a:rPr lang="ru-RU" dirty="0" smtClean="0">
                <a:latin typeface="PT Sans"/>
              </a:rPr>
              <a:t> </a:t>
            </a:r>
            <a:r>
              <a:rPr lang="ru-RU" dirty="0">
                <a:latin typeface="PT Sans"/>
              </a:rPr>
              <a:t>А металлургию здесь освоили в 8 веке до нашей эры</a:t>
            </a:r>
            <a:r>
              <a:rPr lang="ru-RU" dirty="0" smtClean="0">
                <a:latin typeface="PT Sans"/>
              </a:rPr>
              <a:t>.</a:t>
            </a:r>
          </a:p>
          <a:p>
            <a:pPr marL="0" indent="0">
              <a:buNone/>
            </a:pPr>
            <a:r>
              <a:rPr lang="ru-RU" dirty="0" smtClean="0">
                <a:latin typeface="PT Sans"/>
              </a:rPr>
              <a:t> </a:t>
            </a:r>
            <a:r>
              <a:rPr lang="ru-RU" dirty="0">
                <a:latin typeface="PT Sans"/>
              </a:rPr>
              <a:t>Сам город появился в 1723 году по указу Петра Первого, благодаря основанию железоделательного завода</a:t>
            </a:r>
            <a:r>
              <a:rPr lang="ru-RU" dirty="0" smtClean="0">
                <a:latin typeface="PT Sans"/>
              </a:rPr>
              <a:t>.</a:t>
            </a:r>
          </a:p>
          <a:p>
            <a:pPr marL="0" indent="0">
              <a:buNone/>
            </a:pPr>
            <a:r>
              <a:rPr lang="ru-RU" dirty="0" smtClean="0">
                <a:latin typeface="PT Sans"/>
              </a:rPr>
              <a:t> </a:t>
            </a:r>
            <a:r>
              <a:rPr lang="ru-RU" dirty="0">
                <a:latin typeface="PT Sans"/>
              </a:rPr>
              <a:t>В конце 19 — начале 20 веков Екатеринбург был уральским революционным центром</a:t>
            </a:r>
            <a:r>
              <a:rPr lang="ru-RU" dirty="0" smtClean="0">
                <a:latin typeface="PT Sans"/>
              </a:rPr>
              <a:t>.</a:t>
            </a:r>
          </a:p>
          <a:p>
            <a:pPr marL="0" indent="0">
              <a:buNone/>
            </a:pPr>
            <a:r>
              <a:rPr lang="ru-RU" dirty="0" smtClean="0">
                <a:latin typeface="PT Sans"/>
              </a:rPr>
              <a:t> </a:t>
            </a:r>
            <a:r>
              <a:rPr lang="ru-RU" dirty="0">
                <a:latin typeface="PT Sans"/>
              </a:rPr>
              <a:t>В этом же городе была убита царская семья последнего императора. </a:t>
            </a:r>
            <a:endParaRPr lang="ru-RU" dirty="0" smtClean="0">
              <a:latin typeface="PT Sans"/>
            </a:endParaRPr>
          </a:p>
          <a:p>
            <a:pPr marL="0" indent="0">
              <a:buNone/>
            </a:pPr>
            <a:r>
              <a:rPr lang="ru-RU" dirty="0" smtClean="0">
                <a:latin typeface="PT Sans"/>
              </a:rPr>
              <a:t>Екатеринбург </a:t>
            </a:r>
            <a:r>
              <a:rPr lang="ru-RU" dirty="0">
                <a:latin typeface="PT Sans"/>
              </a:rPr>
              <a:t>стал активно развиваться в 2000-е. Здесь проходили крупные международные саммиты, конференции. А в 2018 году город принял Чемпионат мира по футболу.</a:t>
            </a:r>
            <a:r>
              <a:rPr lang="ru-RU" dirty="0"/>
              <a:t/>
            </a:r>
            <a:br>
              <a:rPr lang="ru-RU" dirty="0"/>
            </a:br>
            <a:endParaRPr lang="ru-RU" dirty="0"/>
          </a:p>
        </p:txBody>
      </p:sp>
    </p:spTree>
    <p:extLst>
      <p:ext uri="{BB962C8B-B14F-4D97-AF65-F5344CB8AC3E}">
        <p14:creationId xmlns:p14="http://schemas.microsoft.com/office/powerpoint/2010/main" val="6830272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942975"/>
          </a:xfrm>
        </p:spPr>
        <p:txBody>
          <a:bodyPr>
            <a:normAutofit fontScale="90000"/>
          </a:bodyPr>
          <a:lstStyle/>
          <a:p>
            <a:pPr algn="ctr"/>
            <a:r>
              <a:rPr lang="ru-RU" b="1" dirty="0">
                <a:solidFill>
                  <a:schemeClr val="accent1">
                    <a:lumMod val="75000"/>
                  </a:schemeClr>
                </a:solidFill>
                <a:latin typeface="PT Sans"/>
              </a:rPr>
              <a:t>Тюмень</a:t>
            </a:r>
            <a:r>
              <a:rPr lang="ru-RU" dirty="0"/>
              <a:t/>
            </a:r>
            <a:br>
              <a:rPr lang="ru-RU" dirty="0"/>
            </a:br>
            <a:endParaRPr lang="ru-RU" b="1" dirty="0">
              <a:solidFill>
                <a:schemeClr val="accent1">
                  <a:lumMod val="50000"/>
                </a:schemeClr>
              </a:solidFill>
            </a:endParaRPr>
          </a:p>
        </p:txBody>
      </p:sp>
      <p:sp>
        <p:nvSpPr>
          <p:cNvPr id="3" name="Объект 2"/>
          <p:cNvSpPr>
            <a:spLocks noGrp="1"/>
          </p:cNvSpPr>
          <p:nvPr>
            <p:ph sz="half" idx="1"/>
          </p:nvPr>
        </p:nvSpPr>
        <p:spPr>
          <a:xfrm>
            <a:off x="838200" y="838200"/>
            <a:ext cx="5181600" cy="5338763"/>
          </a:xfrm>
        </p:spPr>
        <p:txBody>
          <a:bodyPr>
            <a:normAutofit lnSpcReduction="10000"/>
          </a:bodyPr>
          <a:lstStyle/>
          <a:p>
            <a:pPr marL="0" indent="0">
              <a:buNone/>
            </a:pPr>
            <a:r>
              <a:rPr lang="ru-RU" sz="2400" dirty="0">
                <a:latin typeface="PT Sans"/>
              </a:rPr>
              <a:t>Это первый русский город в Сибири — основан в 1586 году. Первые люди появились в этих местах в эпоху неолита. Сама же Тюмень была построена на территории столицы Тюменского ханства — города </a:t>
            </a:r>
            <a:r>
              <a:rPr lang="ru-RU" sz="2400" dirty="0" err="1" smtClean="0">
                <a:latin typeface="PT Sans"/>
              </a:rPr>
              <a:t>Чинги</a:t>
            </a:r>
            <a:r>
              <a:rPr lang="ru-RU" sz="2400" dirty="0" smtClean="0">
                <a:latin typeface="PT Sans"/>
              </a:rPr>
              <a:t>-Туры.</a:t>
            </a:r>
            <a:r>
              <a:rPr lang="ru-RU" dirty="0"/>
              <a:t/>
            </a:r>
            <a:br>
              <a:rPr lang="ru-RU" dirty="0"/>
            </a:br>
            <a:r>
              <a:rPr lang="ru-RU" sz="2400" dirty="0" smtClean="0">
                <a:latin typeface="PT Sans"/>
              </a:rPr>
              <a:t>Именно </a:t>
            </a:r>
            <a:r>
              <a:rPr lang="ru-RU" sz="2400" dirty="0">
                <a:latin typeface="PT Sans"/>
              </a:rPr>
              <a:t>сюда в годы войны из Москвы эвакуировали тело </a:t>
            </a:r>
            <a:r>
              <a:rPr lang="ru-RU" sz="2400" dirty="0" smtClean="0">
                <a:latin typeface="PT Sans"/>
              </a:rPr>
              <a:t>Ленина.</a:t>
            </a:r>
          </a:p>
          <a:p>
            <a:pPr marL="0" indent="0">
              <a:buNone/>
            </a:pPr>
            <a:r>
              <a:rPr lang="ru-RU" sz="2400" dirty="0" smtClean="0">
                <a:latin typeface="PT Sans"/>
              </a:rPr>
              <a:t> </a:t>
            </a:r>
            <a:r>
              <a:rPr lang="ru-RU" sz="2400" dirty="0">
                <a:latin typeface="PT Sans"/>
              </a:rPr>
              <a:t>В настоящее время Тюмень — один из российских и мировых центров по добыче и переработке нефти и газа.</a:t>
            </a:r>
            <a:r>
              <a:rPr lang="ru-RU" sz="2400" dirty="0"/>
              <a:t/>
            </a:r>
            <a:br>
              <a:rPr lang="ru-RU" sz="2400" dirty="0"/>
            </a:br>
            <a:r>
              <a:rPr lang="ru-RU" sz="2400" dirty="0"/>
              <a:t/>
            </a:r>
            <a:br>
              <a:rPr lang="ru-RU" sz="2400" dirty="0"/>
            </a:br>
            <a:endParaRPr lang="ru-RU" sz="2400" dirty="0"/>
          </a:p>
        </p:txBody>
      </p:sp>
      <p:pic>
        <p:nvPicPr>
          <p:cNvPr id="4098" name="Picture 2" descr="https://kudarf.ru/wp-content/uploads/2018/12/1-%D0%A2%D1%8E%D0%BC%D0%B5%D0%BD%D1%8C.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261100" y="838200"/>
            <a:ext cx="5689600" cy="566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04254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solidFill>
                  <a:schemeClr val="accent1">
                    <a:lumMod val="75000"/>
                  </a:schemeClr>
                </a:solidFill>
                <a:latin typeface="PT Sans"/>
              </a:rPr>
              <a:t>Тобольск</a:t>
            </a:r>
            <a:endParaRPr lang="ru-RU" b="1" dirty="0">
              <a:solidFill>
                <a:schemeClr val="accent1">
                  <a:lumMod val="75000"/>
                </a:schemeClr>
              </a:solidFill>
            </a:endParaRPr>
          </a:p>
        </p:txBody>
      </p:sp>
      <p:pic>
        <p:nvPicPr>
          <p:cNvPr id="5122" name="Picture 2" descr="https://kudarf.ru/wp-content/uploads/2018/12/2-%D0%A2%D0%BE%D0%B1%D0%BE%D0%BB%D1%8C%D1%81%D0%BA.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04800" y="1231901"/>
            <a:ext cx="5689600" cy="5359400"/>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6172200" y="1231900"/>
            <a:ext cx="5715000" cy="5460999"/>
          </a:xfrm>
        </p:spPr>
        <p:txBody>
          <a:bodyPr>
            <a:normAutofit fontScale="47500" lnSpcReduction="20000"/>
          </a:bodyPr>
          <a:lstStyle/>
          <a:p>
            <a:pPr marL="0" indent="0">
              <a:buNone/>
            </a:pPr>
            <a:r>
              <a:rPr lang="ru-RU" sz="3800" dirty="0">
                <a:latin typeface="PT Sans"/>
              </a:rPr>
              <a:t>Город находится </a:t>
            </a:r>
            <a:r>
              <a:rPr lang="ru-RU" sz="3800" dirty="0" smtClean="0">
                <a:latin typeface="PT Sans"/>
              </a:rPr>
              <a:t> </a:t>
            </a:r>
            <a:r>
              <a:rPr lang="ru-RU" sz="3800" dirty="0">
                <a:latin typeface="PT Sans"/>
              </a:rPr>
              <a:t>на месте слияния рек Тобол и Иртыш. Был основан на год позже Тюмени. </a:t>
            </a:r>
            <a:endParaRPr lang="ru-RU" sz="3800" dirty="0" smtClean="0">
              <a:latin typeface="PT Sans"/>
            </a:endParaRPr>
          </a:p>
          <a:p>
            <a:pPr marL="0" indent="0">
              <a:buNone/>
            </a:pPr>
            <a:r>
              <a:rPr lang="ru-RU" sz="3800" dirty="0" smtClean="0">
                <a:latin typeface="PT Sans"/>
              </a:rPr>
              <a:t>Тобольск </a:t>
            </a:r>
            <a:r>
              <a:rPr lang="ru-RU" sz="3800" dirty="0">
                <a:latin typeface="PT Sans"/>
              </a:rPr>
              <a:t>стал первым городом сибирских ссылок. Сюда отправили колокол, возвестивший о смерти царевича Дмитрий в Угличе. Здесь отбывала ссылку невеста царя Михаила Федоровича Мария </a:t>
            </a:r>
            <a:r>
              <a:rPr lang="ru-RU" sz="3800" dirty="0" err="1">
                <a:latin typeface="PT Sans"/>
              </a:rPr>
              <a:t>Хлопова</a:t>
            </a:r>
            <a:r>
              <a:rPr lang="ru-RU" sz="3800" dirty="0">
                <a:latin typeface="PT Sans"/>
              </a:rPr>
              <a:t> за якобы </a:t>
            </a:r>
            <a:r>
              <a:rPr lang="ru-RU" sz="3800" dirty="0" smtClean="0">
                <a:latin typeface="PT Sans"/>
              </a:rPr>
              <a:t>бесплодность.</a:t>
            </a:r>
          </a:p>
          <a:p>
            <a:pPr marL="0" indent="0">
              <a:buNone/>
            </a:pPr>
            <a:r>
              <a:rPr lang="ru-RU" sz="3800" dirty="0" smtClean="0">
                <a:solidFill>
                  <a:srgbClr val="555555"/>
                </a:solidFill>
                <a:latin typeface="PT Sans"/>
              </a:rPr>
              <a:t> </a:t>
            </a:r>
            <a:r>
              <a:rPr lang="ru-RU" sz="3800" dirty="0">
                <a:latin typeface="PT Sans"/>
              </a:rPr>
              <a:t>Сегодня Тобольск — современный сибирский город, сохранивший богатую историю в культуре и архитектуре</a:t>
            </a:r>
            <a:r>
              <a:rPr lang="ru-RU" sz="3800" dirty="0" smtClean="0">
                <a:latin typeface="PT Sans"/>
              </a:rPr>
              <a:t>.</a:t>
            </a:r>
          </a:p>
          <a:p>
            <a:pPr marL="0" indent="0">
              <a:buNone/>
            </a:pPr>
            <a:endParaRPr lang="ru-RU" sz="3800" dirty="0" smtClean="0"/>
          </a:p>
          <a:p>
            <a:pPr marL="0" indent="0">
              <a:buNone/>
            </a:pPr>
            <a:endParaRPr lang="ru-RU" sz="2400" dirty="0"/>
          </a:p>
          <a:p>
            <a:pPr marL="0" indent="0">
              <a:buNone/>
            </a:pPr>
            <a:r>
              <a:rPr lang="ru-RU" sz="3600" dirty="0"/>
              <a:t/>
            </a:r>
            <a:br>
              <a:rPr lang="ru-RU" sz="3600" dirty="0"/>
            </a:br>
            <a:r>
              <a:rPr lang="ru-RU" sz="3600" dirty="0" smtClean="0"/>
              <a:t>Тобольский Кремль, дом Менделеева,</a:t>
            </a:r>
            <a:r>
              <a:rPr lang="ru-RU" sz="3600" dirty="0">
                <a:latin typeface="PT Sans"/>
              </a:rPr>
              <a:t> Музей семьи императора Николая II</a:t>
            </a:r>
            <a:r>
              <a:rPr lang="ru-RU" sz="3600" dirty="0" smtClean="0">
                <a:latin typeface="PT Sans"/>
              </a:rPr>
              <a:t>.</a:t>
            </a:r>
            <a:r>
              <a:rPr lang="ru-RU" sz="3600" dirty="0">
                <a:latin typeface="PT Sans"/>
              </a:rPr>
              <a:t> Завальное </a:t>
            </a:r>
            <a:r>
              <a:rPr lang="ru-RU" sz="3600" dirty="0" smtClean="0">
                <a:latin typeface="PT Sans"/>
              </a:rPr>
              <a:t>кладбище (декабристов </a:t>
            </a:r>
            <a:r>
              <a:rPr lang="ru-RU" sz="3600" dirty="0">
                <a:latin typeface="PT Sans"/>
              </a:rPr>
              <a:t>Муравьева, Вольфа, Кюхельбекера</a:t>
            </a:r>
            <a:r>
              <a:rPr lang="ru-RU" sz="3600" dirty="0" smtClean="0">
                <a:latin typeface="PT Sans"/>
              </a:rPr>
              <a:t>,</a:t>
            </a:r>
            <a:r>
              <a:rPr lang="ru-RU" sz="3600" dirty="0">
                <a:latin typeface="PT Sans"/>
              </a:rPr>
              <a:t> писателя П. Ершова, поэта Грабовского и многих известных сибирских </a:t>
            </a:r>
            <a:r>
              <a:rPr lang="ru-RU" sz="3600" dirty="0" smtClean="0">
                <a:latin typeface="PT Sans"/>
              </a:rPr>
              <a:t>деятеле)..</a:t>
            </a:r>
            <a:r>
              <a:rPr lang="ru-RU" sz="3600" dirty="0"/>
              <a:t/>
            </a:r>
            <a:br>
              <a:rPr lang="ru-RU" sz="3600" dirty="0"/>
            </a:br>
            <a:r>
              <a:rPr lang="ru-RU" sz="3600" dirty="0"/>
              <a:t/>
            </a:r>
            <a:br>
              <a:rPr lang="ru-RU" sz="3600" dirty="0"/>
            </a:br>
            <a:r>
              <a:rPr lang="ru-RU" sz="3600" dirty="0"/>
              <a:t/>
            </a:r>
            <a:br>
              <a:rPr lang="ru-RU" sz="3600" dirty="0"/>
            </a:br>
            <a:endParaRPr lang="ru-RU" sz="3600" dirty="0"/>
          </a:p>
        </p:txBody>
      </p:sp>
    </p:spTree>
    <p:extLst>
      <p:ext uri="{BB962C8B-B14F-4D97-AF65-F5344CB8AC3E}">
        <p14:creationId xmlns:p14="http://schemas.microsoft.com/office/powerpoint/2010/main" val="27567683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4301"/>
            <a:ext cx="10515600" cy="1003300"/>
          </a:xfrm>
        </p:spPr>
        <p:txBody>
          <a:bodyPr>
            <a:normAutofit fontScale="90000"/>
          </a:bodyPr>
          <a:lstStyle/>
          <a:p>
            <a:pPr algn="ctr"/>
            <a:r>
              <a:rPr lang="ru-RU" dirty="0" smtClean="0">
                <a:solidFill>
                  <a:srgbClr val="555555"/>
                </a:solidFill>
                <a:latin typeface="PT Sans"/>
              </a:rPr>
              <a:t/>
            </a:r>
            <a:br>
              <a:rPr lang="ru-RU" dirty="0" smtClean="0">
                <a:solidFill>
                  <a:srgbClr val="555555"/>
                </a:solidFill>
                <a:latin typeface="PT Sans"/>
              </a:rPr>
            </a:br>
            <a:r>
              <a:rPr lang="ru-RU" b="1" dirty="0" smtClean="0">
                <a:solidFill>
                  <a:schemeClr val="accent1">
                    <a:lumMod val="75000"/>
                  </a:schemeClr>
                </a:solidFill>
                <a:latin typeface="PT Sans"/>
              </a:rPr>
              <a:t>Пермь</a:t>
            </a:r>
            <a:r>
              <a:rPr lang="ru-RU" dirty="0"/>
              <a:t/>
            </a:r>
            <a:br>
              <a:rPr lang="ru-RU" dirty="0"/>
            </a:br>
            <a:endParaRPr lang="ru-RU" dirty="0"/>
          </a:p>
        </p:txBody>
      </p:sp>
      <p:pic>
        <p:nvPicPr>
          <p:cNvPr id="8194" name="Picture 2" descr="https://kudarf.ru/wp-content/uploads/2018/12/7-%D0%9F%D0%B5%D1%80%D0%BC%D1%8C.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52400" y="939800"/>
            <a:ext cx="5867400" cy="5753100"/>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6172200" y="939800"/>
            <a:ext cx="5867400" cy="5753100"/>
          </a:xfrm>
        </p:spPr>
        <p:txBody>
          <a:bodyPr>
            <a:normAutofit fontScale="70000" lnSpcReduction="20000"/>
          </a:bodyPr>
          <a:lstStyle/>
          <a:p>
            <a:pPr marL="0" indent="0">
              <a:buNone/>
            </a:pPr>
            <a:r>
              <a:rPr lang="ru-RU" dirty="0" smtClean="0">
                <a:solidFill>
                  <a:srgbClr val="555555"/>
                </a:solidFill>
                <a:latin typeface="PT Sans"/>
              </a:rPr>
              <a:t>Город-</a:t>
            </a:r>
            <a:r>
              <a:rPr lang="ru-RU" dirty="0" err="1" smtClean="0">
                <a:solidFill>
                  <a:srgbClr val="555555"/>
                </a:solidFill>
                <a:latin typeface="PT Sans"/>
              </a:rPr>
              <a:t>миллионник</a:t>
            </a:r>
            <a:r>
              <a:rPr lang="ru-RU" dirty="0">
                <a:solidFill>
                  <a:srgbClr val="555555"/>
                </a:solidFill>
                <a:latin typeface="PT Sans"/>
              </a:rPr>
              <a:t>, в советское время назывался Молотов</a:t>
            </a:r>
            <a:r>
              <a:rPr lang="ru-RU" dirty="0" smtClean="0">
                <a:solidFill>
                  <a:srgbClr val="555555"/>
                </a:solidFill>
                <a:latin typeface="PT Sans"/>
              </a:rPr>
              <a:t>. </a:t>
            </a:r>
          </a:p>
          <a:p>
            <a:pPr marL="0" indent="0">
              <a:buNone/>
            </a:pPr>
            <a:r>
              <a:rPr lang="ru-RU" dirty="0" smtClean="0">
                <a:solidFill>
                  <a:srgbClr val="555555"/>
                </a:solidFill>
                <a:latin typeface="PT Sans"/>
              </a:rPr>
              <a:t>Первое </a:t>
            </a:r>
            <a:r>
              <a:rPr lang="ru-RU" dirty="0">
                <a:solidFill>
                  <a:srgbClr val="555555"/>
                </a:solidFill>
                <a:latin typeface="PT Sans"/>
              </a:rPr>
              <a:t>на Урале высшее учебное заведение было открыто именно в Перми в 1916 году. История Перми как сибирского города начинается со строительства медеплавильного завода в 1723 году. Пермь затронула и революция. Через город отступали «белые»: в это время были разрушены многие постройки, взорван железнодорожный мост, сожжен водный транспорт. Здесь в 1918 году были похищены из гостиницы и убиты великий князь Михаил Романов и его секретарь Н. Джонсон. Их тела так и не были найдены</a:t>
            </a:r>
            <a:r>
              <a:rPr lang="ru-RU" dirty="0" smtClean="0">
                <a:solidFill>
                  <a:srgbClr val="555555"/>
                </a:solidFill>
                <a:latin typeface="PT Sans"/>
              </a:rPr>
              <a:t>.</a:t>
            </a:r>
          </a:p>
          <a:p>
            <a:pPr marL="0" indent="0">
              <a:buNone/>
            </a:pPr>
            <a:r>
              <a:rPr lang="ru-RU" dirty="0" smtClean="0">
                <a:solidFill>
                  <a:srgbClr val="555555"/>
                </a:solidFill>
                <a:latin typeface="PT Sans"/>
              </a:rPr>
              <a:t> </a:t>
            </a:r>
            <a:r>
              <a:rPr lang="ru-RU" dirty="0">
                <a:solidFill>
                  <a:srgbClr val="555555"/>
                </a:solidFill>
                <a:latin typeface="PT Sans"/>
              </a:rPr>
              <a:t>Согласно многим планам США против Союза, Пермь (Молотов) был включен в список городов, подлежавших атомной бомбардировке. </a:t>
            </a:r>
            <a:endParaRPr lang="ru-RU" dirty="0" smtClean="0">
              <a:solidFill>
                <a:srgbClr val="555555"/>
              </a:solidFill>
              <a:latin typeface="PT Sans"/>
            </a:endParaRPr>
          </a:p>
          <a:p>
            <a:pPr marL="0" indent="0">
              <a:buNone/>
            </a:pPr>
            <a:r>
              <a:rPr lang="ru-RU" dirty="0" smtClean="0">
                <a:solidFill>
                  <a:srgbClr val="555555"/>
                </a:solidFill>
                <a:latin typeface="PT Sans"/>
              </a:rPr>
              <a:t>Сегодня </a:t>
            </a:r>
            <a:r>
              <a:rPr lang="ru-RU" dirty="0">
                <a:solidFill>
                  <a:srgbClr val="555555"/>
                </a:solidFill>
                <a:latin typeface="PT Sans"/>
              </a:rPr>
              <a:t>Пермь — один из крупнейших промышленных городов России. Славится архитектурным многообразием: от образцов деревянного зодчества до каменных особняков.</a:t>
            </a:r>
            <a:r>
              <a:rPr lang="ru-RU" dirty="0"/>
              <a:t/>
            </a:r>
            <a:br>
              <a:rPr lang="ru-RU" dirty="0"/>
            </a:br>
            <a:endParaRPr lang="ru-RU" dirty="0"/>
          </a:p>
        </p:txBody>
      </p:sp>
    </p:spTree>
    <p:extLst>
      <p:ext uri="{BB962C8B-B14F-4D97-AF65-F5344CB8AC3E}">
        <p14:creationId xmlns:p14="http://schemas.microsoft.com/office/powerpoint/2010/main" val="22965567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
            <a:ext cx="9969500" cy="1117600"/>
          </a:xfrm>
        </p:spPr>
        <p:txBody>
          <a:bodyPr>
            <a:normAutofit fontScale="90000"/>
          </a:bodyPr>
          <a:lstStyle/>
          <a:p>
            <a:r>
              <a:rPr lang="ru-RU" b="1" dirty="0">
                <a:solidFill>
                  <a:schemeClr val="accent1">
                    <a:lumMod val="75000"/>
                  </a:schemeClr>
                </a:solidFill>
                <a:latin typeface="PT Sans"/>
              </a:rPr>
              <a:t>Челябинск</a:t>
            </a:r>
            <a:r>
              <a:rPr lang="ru-RU" dirty="0"/>
              <a:t/>
            </a:r>
            <a:br>
              <a:rPr lang="ru-RU" dirty="0"/>
            </a:br>
            <a:endParaRPr lang="ru-RU" dirty="0"/>
          </a:p>
        </p:txBody>
      </p:sp>
      <p:pic>
        <p:nvPicPr>
          <p:cNvPr id="6146" name="Picture 2" descr="https://kudarf.ru/wp-content/uploads/2018/12/5-%D0%A7%D0%B5%D0%BB%D1%8F%D0%B1%D0%B8%D0%BD%D1%81%D0%BA.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54000" y="1117600"/>
            <a:ext cx="5765800" cy="5588000"/>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6375400" y="1117600"/>
            <a:ext cx="5651500" cy="5588000"/>
          </a:xfrm>
        </p:spPr>
        <p:txBody>
          <a:bodyPr>
            <a:normAutofit fontScale="92500" lnSpcReduction="10000"/>
          </a:bodyPr>
          <a:lstStyle/>
          <a:p>
            <a:pPr marL="0" indent="0">
              <a:buNone/>
            </a:pPr>
            <a:r>
              <a:rPr lang="ru-RU" sz="2600" dirty="0">
                <a:latin typeface="PT Sans"/>
              </a:rPr>
              <a:t>Челябинск был основан </a:t>
            </a:r>
            <a:r>
              <a:rPr lang="ru-RU" sz="2600" dirty="0" smtClean="0">
                <a:latin typeface="PT Sans"/>
              </a:rPr>
              <a:t>в 1736 </a:t>
            </a:r>
            <a:r>
              <a:rPr lang="ru-RU" sz="2600" dirty="0">
                <a:latin typeface="PT Sans"/>
              </a:rPr>
              <a:t>году в качестве крепости, но </a:t>
            </a:r>
            <a:r>
              <a:rPr lang="ru-RU" sz="2600" dirty="0" smtClean="0">
                <a:latin typeface="PT Sans"/>
              </a:rPr>
              <a:t> </a:t>
            </a:r>
            <a:r>
              <a:rPr lang="ru-RU" sz="2600" dirty="0">
                <a:latin typeface="PT Sans"/>
              </a:rPr>
              <a:t>скоро стал торговым центром. </a:t>
            </a:r>
          </a:p>
          <a:p>
            <a:pPr marL="0" indent="0">
              <a:buNone/>
            </a:pPr>
            <a:r>
              <a:rPr lang="ru-RU" sz="2600" dirty="0" smtClean="0">
                <a:latin typeface="PT Sans"/>
              </a:rPr>
              <a:t>Местные </a:t>
            </a:r>
            <a:r>
              <a:rPr lang="ru-RU" sz="2600" dirty="0">
                <a:latin typeface="PT Sans"/>
              </a:rPr>
              <a:t>жители называют Челябинск городом «тысячи труб». Здесь расположено несколько металлургических и </a:t>
            </a:r>
            <a:r>
              <a:rPr lang="ru-RU" sz="2600" dirty="0" smtClean="0">
                <a:latin typeface="PT Sans"/>
              </a:rPr>
              <a:t>машиностроительных </a:t>
            </a:r>
            <a:r>
              <a:rPr lang="ru-RU" sz="2600" dirty="0">
                <a:latin typeface="PT Sans"/>
              </a:rPr>
              <a:t>заводов</a:t>
            </a:r>
            <a:r>
              <a:rPr lang="ru-RU" sz="2600" dirty="0" smtClean="0">
                <a:latin typeface="PT Sans"/>
              </a:rPr>
              <a:t>.</a:t>
            </a:r>
          </a:p>
          <a:p>
            <a:pPr marL="0" indent="0">
              <a:buNone/>
            </a:pPr>
            <a:r>
              <a:rPr lang="ru-RU" sz="2600" dirty="0" smtClean="0">
                <a:latin typeface="PT Sans"/>
              </a:rPr>
              <a:t> </a:t>
            </a:r>
            <a:r>
              <a:rPr lang="ru-RU" sz="2600" dirty="0">
                <a:latin typeface="PT Sans"/>
              </a:rPr>
              <a:t>В годы войны его неофициально называли </a:t>
            </a:r>
            <a:r>
              <a:rPr lang="ru-RU" sz="2600" dirty="0" err="1">
                <a:latin typeface="PT Sans"/>
              </a:rPr>
              <a:t>Танкоградом</a:t>
            </a:r>
            <a:r>
              <a:rPr lang="ru-RU" sz="2600" dirty="0">
                <a:latin typeface="PT Sans"/>
              </a:rPr>
              <a:t> — в это время тракторный завод Челябинска выпускал танки</a:t>
            </a:r>
            <a:r>
              <a:rPr lang="ru-RU" sz="2600" dirty="0" smtClean="0">
                <a:latin typeface="PT Sans"/>
              </a:rPr>
              <a:t>.</a:t>
            </a:r>
          </a:p>
          <a:p>
            <a:pPr marL="0" indent="0">
              <a:buNone/>
            </a:pPr>
            <a:r>
              <a:rPr lang="ru-RU" sz="2600" dirty="0" smtClean="0">
                <a:latin typeface="PT Sans"/>
              </a:rPr>
              <a:t> </a:t>
            </a:r>
            <a:r>
              <a:rPr lang="ru-RU" sz="2600" dirty="0">
                <a:latin typeface="PT Sans"/>
              </a:rPr>
              <a:t>Современный Челябинск — это крупный промышленный центр страны, правда, с плохой экологией.</a:t>
            </a:r>
            <a:r>
              <a:rPr lang="ru-RU" dirty="0"/>
              <a:t/>
            </a:r>
            <a:br>
              <a:rPr lang="ru-RU" dirty="0"/>
            </a:br>
            <a:endParaRPr lang="ru-RU" dirty="0"/>
          </a:p>
        </p:txBody>
      </p:sp>
    </p:spTree>
    <p:extLst>
      <p:ext uri="{BB962C8B-B14F-4D97-AF65-F5344CB8AC3E}">
        <p14:creationId xmlns:p14="http://schemas.microsoft.com/office/powerpoint/2010/main" val="2452825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965200"/>
          </a:xfrm>
        </p:spPr>
        <p:txBody>
          <a:bodyPr>
            <a:normAutofit fontScale="90000"/>
          </a:bodyPr>
          <a:lstStyle/>
          <a:p>
            <a:pPr algn="ctr"/>
            <a:r>
              <a:rPr lang="ru-RU" b="1" dirty="0" smtClean="0">
                <a:solidFill>
                  <a:schemeClr val="accent1">
                    <a:lumMod val="75000"/>
                  </a:schemeClr>
                </a:solidFill>
                <a:latin typeface="PT Sans"/>
              </a:rPr>
              <a:t/>
            </a:r>
            <a:br>
              <a:rPr lang="ru-RU" b="1" dirty="0" smtClean="0">
                <a:solidFill>
                  <a:schemeClr val="accent1">
                    <a:lumMod val="75000"/>
                  </a:schemeClr>
                </a:solidFill>
                <a:latin typeface="PT Sans"/>
              </a:rPr>
            </a:br>
            <a:r>
              <a:rPr lang="ru-RU" b="1" dirty="0" smtClean="0">
                <a:solidFill>
                  <a:schemeClr val="accent1">
                    <a:lumMod val="75000"/>
                  </a:schemeClr>
                </a:solidFill>
                <a:latin typeface="PT Sans"/>
              </a:rPr>
              <a:t>Уфа</a:t>
            </a:r>
            <a:r>
              <a:rPr lang="ru-RU" dirty="0"/>
              <a:t/>
            </a:r>
            <a:br>
              <a:rPr lang="ru-RU" dirty="0"/>
            </a:br>
            <a:endParaRPr lang="ru-RU" dirty="0"/>
          </a:p>
        </p:txBody>
      </p:sp>
      <p:pic>
        <p:nvPicPr>
          <p:cNvPr id="7170" name="Picture 2" descr="https://kudarf.ru/wp-content/uploads/2018/12/6-%D0%A3%D1%84%D0%B0.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15900" y="863600"/>
            <a:ext cx="5803900" cy="5867400"/>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6172200" y="965201"/>
            <a:ext cx="5803900" cy="5211762"/>
          </a:xfrm>
        </p:spPr>
        <p:txBody>
          <a:bodyPr>
            <a:normAutofit fontScale="85000" lnSpcReduction="20000"/>
          </a:bodyPr>
          <a:lstStyle/>
          <a:p>
            <a:pPr marL="0" indent="0">
              <a:buNone/>
            </a:pPr>
            <a:r>
              <a:rPr lang="ru-RU" dirty="0">
                <a:latin typeface="PT Sans"/>
              </a:rPr>
              <a:t>Столица Республики Башкортостан. Здесь находятся 4 крупных нефтяных производства. Название города переводится с башкирского, как «черная река». Территория начала осваиваться еще в эпоху палеолита. А в 14 веке упоминалась как крупнейший город Золотой Орды — </a:t>
            </a:r>
            <a:r>
              <a:rPr lang="ru-RU" dirty="0" err="1">
                <a:latin typeface="PT Sans"/>
              </a:rPr>
              <a:t>Башкорт</a:t>
            </a:r>
            <a:r>
              <a:rPr lang="ru-RU" dirty="0">
                <a:latin typeface="PT Sans"/>
              </a:rPr>
              <a:t>. В середине 16 века, при правлении Ивана Грозного, Башкортостан вошел в состав Московского царства. В это время началось строительство Уфы. Сейчас Уфа — это химический, нефтяной и машиностроительный центр страны. Всего в городе около 200 предприятий промышленности: деревообрабатывающей, легкой, пищевой, фармацевтической и т. д.</a:t>
            </a:r>
            <a:r>
              <a:rPr lang="ru-RU" dirty="0"/>
              <a:t/>
            </a:r>
            <a:br>
              <a:rPr lang="ru-RU" dirty="0"/>
            </a:br>
            <a:endParaRPr lang="ru-RU" dirty="0"/>
          </a:p>
        </p:txBody>
      </p:sp>
    </p:spTree>
    <p:extLst>
      <p:ext uri="{BB962C8B-B14F-4D97-AF65-F5344CB8AC3E}">
        <p14:creationId xmlns:p14="http://schemas.microsoft.com/office/powerpoint/2010/main" val="38277938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38125"/>
            <a:ext cx="10439400" cy="663575"/>
          </a:xfrm>
        </p:spPr>
        <p:txBody>
          <a:bodyPr>
            <a:normAutofit fontScale="90000"/>
          </a:bodyPr>
          <a:lstStyle/>
          <a:p>
            <a:pPr algn="ctr"/>
            <a:r>
              <a:rPr lang="ru-RU" b="1" dirty="0">
                <a:solidFill>
                  <a:schemeClr val="accent1">
                    <a:lumMod val="75000"/>
                  </a:schemeClr>
                </a:solidFill>
                <a:latin typeface="PT Sans"/>
              </a:rPr>
              <a:t>Оренбург</a:t>
            </a:r>
            <a:r>
              <a:rPr lang="ru-RU" dirty="0"/>
              <a:t/>
            </a:r>
            <a:br>
              <a:rPr lang="ru-RU" dirty="0"/>
            </a:br>
            <a:endParaRPr lang="ru-RU" dirty="0"/>
          </a:p>
        </p:txBody>
      </p:sp>
      <p:pic>
        <p:nvPicPr>
          <p:cNvPr id="9218" name="Picture 2" descr="https://kudarf.ru/wp-content/uploads/2018/12/13-%D0%9E%D1%80%D0%B5%D0%BD%D0%B1%D1%83%D1%80%D0%B3.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15900" y="1155700"/>
            <a:ext cx="5664200" cy="5410200"/>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6235700" y="1155700"/>
            <a:ext cx="5727700" cy="5410200"/>
          </a:xfrm>
        </p:spPr>
        <p:txBody>
          <a:bodyPr>
            <a:normAutofit/>
          </a:bodyPr>
          <a:lstStyle/>
          <a:p>
            <a:pPr marL="0" indent="0">
              <a:buNone/>
            </a:pPr>
            <a:r>
              <a:rPr lang="ru-RU" dirty="0">
                <a:latin typeface="PT Sans"/>
              </a:rPr>
              <a:t>В 1743 году на Урале появился еще один город. Считается, что было 3 попытки его основать. Оренбург был место ссылки таких известных деятелей культуры, как </a:t>
            </a:r>
            <a:r>
              <a:rPr lang="ru-RU" dirty="0" err="1">
                <a:latin typeface="PT Sans"/>
              </a:rPr>
              <a:t>Алябьев</a:t>
            </a:r>
            <a:r>
              <a:rPr lang="ru-RU" dirty="0">
                <a:latin typeface="PT Sans"/>
              </a:rPr>
              <a:t>, Плещеев, Шевченко. </a:t>
            </a:r>
            <a:endParaRPr lang="ru-RU" dirty="0" smtClean="0">
              <a:latin typeface="PT Sans"/>
            </a:endParaRPr>
          </a:p>
          <a:p>
            <a:pPr marL="0" indent="0">
              <a:buNone/>
            </a:pPr>
            <a:r>
              <a:rPr lang="ru-RU" dirty="0" smtClean="0">
                <a:latin typeface="PT Sans"/>
              </a:rPr>
              <a:t>Фабрика </a:t>
            </a:r>
            <a:r>
              <a:rPr lang="ru-RU" dirty="0">
                <a:latin typeface="PT Sans"/>
              </a:rPr>
              <a:t>всемирно знаменитых платков была открыта в Оренбурге в 1939 году</a:t>
            </a:r>
            <a:r>
              <a:rPr lang="ru-RU" dirty="0" smtClean="0">
                <a:latin typeface="PT Sans"/>
              </a:rPr>
              <a:t>.</a:t>
            </a:r>
            <a:endParaRPr lang="ru-RU" dirty="0"/>
          </a:p>
        </p:txBody>
      </p:sp>
    </p:spTree>
    <p:extLst>
      <p:ext uri="{BB962C8B-B14F-4D97-AF65-F5344CB8AC3E}">
        <p14:creationId xmlns:p14="http://schemas.microsoft.com/office/powerpoint/2010/main" val="3217404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411892" y="296563"/>
            <a:ext cx="11119708" cy="6309420"/>
          </a:xfrm>
          <a:prstGeom prst="rect">
            <a:avLst/>
          </a:prstGeom>
        </p:spPr>
        <p:txBody>
          <a:bodyPr wrap="square">
            <a:spAutoFit/>
          </a:bodyPr>
          <a:lstStyle/>
          <a:p>
            <a:r>
              <a:rPr lang="ru-RU" sz="4400" b="1" dirty="0">
                <a:solidFill>
                  <a:srgbClr val="0070C0"/>
                </a:solidFill>
                <a:latin typeface="Arial Black" panose="020B0A04020102020204" pitchFamily="34" charset="0"/>
              </a:rPr>
              <a:t>Регионы России</a:t>
            </a:r>
            <a:r>
              <a:rPr lang="ru-RU" sz="4400" b="1" dirty="0" smtClean="0">
                <a:solidFill>
                  <a:srgbClr val="0070C0"/>
                </a:solidFill>
                <a:latin typeface="Arial Black" panose="020B0A04020102020204" pitchFamily="34" charset="0"/>
              </a:rPr>
              <a:t>.</a:t>
            </a:r>
            <a:r>
              <a:rPr lang="ru-RU" sz="4400" dirty="0">
                <a:solidFill>
                  <a:prstClr val="black"/>
                </a:solidFill>
                <a:latin typeface="Calibri Light" panose="020F0302020204030204"/>
              </a:rPr>
              <a:t/>
            </a:r>
            <a:br>
              <a:rPr lang="ru-RU" sz="4400" dirty="0">
                <a:solidFill>
                  <a:prstClr val="black"/>
                </a:solidFill>
                <a:latin typeface="Calibri Light" panose="020F0302020204030204"/>
              </a:rPr>
            </a:br>
            <a:r>
              <a:rPr lang="ru-RU" sz="2000" dirty="0" smtClean="0">
                <a:solidFill>
                  <a:schemeClr val="accent5">
                    <a:lumMod val="50000"/>
                  </a:schemeClr>
                </a:solidFill>
                <a:latin typeface="Arial Black" panose="020B0A04020102020204" pitchFamily="34" charset="0"/>
              </a:rPr>
              <a:t>1.Москва.Московская область.</a:t>
            </a:r>
            <a:r>
              <a:rPr lang="ru-RU" sz="2000" dirty="0">
                <a:solidFill>
                  <a:schemeClr val="accent5">
                    <a:lumMod val="50000"/>
                  </a:schemeClr>
                </a:solidFill>
                <a:latin typeface="Arial Black" panose="020B0A04020102020204" pitchFamily="34" charset="0"/>
              </a:rPr>
              <a:t/>
            </a:r>
            <a:br>
              <a:rPr lang="ru-RU" sz="2000" dirty="0">
                <a:solidFill>
                  <a:schemeClr val="accent5">
                    <a:lumMod val="50000"/>
                  </a:schemeClr>
                </a:solidFill>
                <a:latin typeface="Arial Black" panose="020B0A04020102020204" pitchFamily="34" charset="0"/>
              </a:rPr>
            </a:br>
            <a:r>
              <a:rPr lang="ru-RU" sz="2000" dirty="0" smtClean="0">
                <a:solidFill>
                  <a:schemeClr val="accent5">
                    <a:lumMod val="50000"/>
                  </a:schemeClr>
                </a:solidFill>
                <a:latin typeface="Arial Black" panose="020B0A04020102020204" pitchFamily="34" charset="0"/>
              </a:rPr>
              <a:t>2.Санкт- </a:t>
            </a:r>
            <a:r>
              <a:rPr lang="ru-RU" sz="2000" dirty="0">
                <a:solidFill>
                  <a:schemeClr val="accent5">
                    <a:lumMod val="50000"/>
                  </a:schemeClr>
                </a:solidFill>
                <a:latin typeface="Arial Black" panose="020B0A04020102020204" pitchFamily="34" charset="0"/>
              </a:rPr>
              <a:t>Петербург и его окрестности.</a:t>
            </a:r>
            <a:br>
              <a:rPr lang="ru-RU" sz="2000" dirty="0">
                <a:solidFill>
                  <a:schemeClr val="accent5">
                    <a:lumMod val="50000"/>
                  </a:schemeClr>
                </a:solidFill>
                <a:latin typeface="Arial Black" panose="020B0A04020102020204" pitchFamily="34" charset="0"/>
              </a:rPr>
            </a:br>
            <a:r>
              <a:rPr lang="ru-RU" sz="2000" dirty="0">
                <a:solidFill>
                  <a:schemeClr val="accent5">
                    <a:lumMod val="50000"/>
                  </a:schemeClr>
                </a:solidFill>
                <a:latin typeface="Arial Black" panose="020B0A04020102020204" pitchFamily="34" charset="0"/>
              </a:rPr>
              <a:t>4. « </a:t>
            </a:r>
            <a:r>
              <a:rPr lang="ru-RU" sz="2000" dirty="0" smtClean="0">
                <a:solidFill>
                  <a:schemeClr val="accent5">
                    <a:lumMod val="50000"/>
                  </a:schemeClr>
                </a:solidFill>
                <a:latin typeface="Arial Black" panose="020B0A04020102020204" pitchFamily="34" charset="0"/>
              </a:rPr>
              <a:t>Золотое </a:t>
            </a:r>
            <a:r>
              <a:rPr lang="ru-RU" sz="2000" dirty="0">
                <a:solidFill>
                  <a:schemeClr val="accent5">
                    <a:lumMod val="50000"/>
                  </a:schemeClr>
                </a:solidFill>
                <a:latin typeface="Arial Black" panose="020B0A04020102020204" pitchFamily="34" charset="0"/>
              </a:rPr>
              <a:t>кольцо».</a:t>
            </a:r>
            <a:br>
              <a:rPr lang="ru-RU" sz="2000" dirty="0">
                <a:solidFill>
                  <a:schemeClr val="accent5">
                    <a:lumMod val="50000"/>
                  </a:schemeClr>
                </a:solidFill>
                <a:latin typeface="Arial Black" panose="020B0A04020102020204" pitchFamily="34" charset="0"/>
              </a:rPr>
            </a:br>
            <a:r>
              <a:rPr lang="ru-RU" sz="2000" dirty="0" smtClean="0">
                <a:solidFill>
                  <a:schemeClr val="accent5">
                    <a:lumMod val="50000"/>
                  </a:schemeClr>
                </a:solidFill>
                <a:latin typeface="Arial Black" panose="020B0A04020102020204" pitchFamily="34" charset="0"/>
              </a:rPr>
              <a:t>5.Северо – Запад</a:t>
            </a:r>
          </a:p>
          <a:p>
            <a:r>
              <a:rPr lang="ru-RU" sz="2000" dirty="0" smtClean="0">
                <a:solidFill>
                  <a:schemeClr val="accent5">
                    <a:lumMod val="50000"/>
                  </a:schemeClr>
                </a:solidFill>
                <a:latin typeface="Arial Black" panose="020B0A04020102020204" pitchFamily="34" charset="0"/>
              </a:rPr>
              <a:t>6.Города Поволжья.</a:t>
            </a:r>
          </a:p>
          <a:p>
            <a:r>
              <a:rPr lang="ru-RU" sz="2000" dirty="0" smtClean="0">
                <a:solidFill>
                  <a:schemeClr val="accent5">
                    <a:lumMod val="50000"/>
                  </a:schemeClr>
                </a:solidFill>
                <a:latin typeface="Arial Black" panose="020B0A04020102020204" pitchFamily="34" charset="0"/>
              </a:rPr>
              <a:t>7.Русский Север.</a:t>
            </a:r>
          </a:p>
          <a:p>
            <a:r>
              <a:rPr lang="ru-RU" sz="2000" dirty="0" smtClean="0">
                <a:solidFill>
                  <a:schemeClr val="accent5">
                    <a:lumMod val="50000"/>
                  </a:schemeClr>
                </a:solidFill>
                <a:latin typeface="Arial Black" panose="020B0A04020102020204" pitchFamily="34" charset="0"/>
              </a:rPr>
              <a:t>8.Запад России.</a:t>
            </a:r>
          </a:p>
          <a:p>
            <a:r>
              <a:rPr lang="ru-RU" sz="2000" dirty="0" smtClean="0">
                <a:solidFill>
                  <a:schemeClr val="accent5">
                    <a:lumMod val="50000"/>
                  </a:schemeClr>
                </a:solidFill>
                <a:latin typeface="Arial Black" panose="020B0A04020102020204" pitchFamily="34" charset="0"/>
              </a:rPr>
              <a:t>9.Московское ожерелье.</a:t>
            </a:r>
          </a:p>
          <a:p>
            <a:r>
              <a:rPr lang="ru-RU" sz="2000" dirty="0" smtClean="0">
                <a:solidFill>
                  <a:schemeClr val="accent5">
                    <a:lumMod val="50000"/>
                  </a:schemeClr>
                </a:solidFill>
                <a:latin typeface="Arial Black" panose="020B0A04020102020204" pitchFamily="34" charset="0"/>
              </a:rPr>
              <a:t>10.Центральные области России.</a:t>
            </a:r>
          </a:p>
          <a:p>
            <a:r>
              <a:rPr lang="ru-RU" sz="2000" dirty="0" smtClean="0">
                <a:solidFill>
                  <a:schemeClr val="accent5">
                    <a:lumMod val="50000"/>
                  </a:schemeClr>
                </a:solidFill>
                <a:latin typeface="Arial Black" panose="020B0A04020102020204" pitchFamily="34" charset="0"/>
              </a:rPr>
              <a:t>11.Юг России.</a:t>
            </a:r>
          </a:p>
          <a:p>
            <a:r>
              <a:rPr lang="ru-RU" sz="2000" dirty="0" smtClean="0">
                <a:solidFill>
                  <a:schemeClr val="accent5">
                    <a:lumMod val="50000"/>
                  </a:schemeClr>
                </a:solidFill>
                <a:latin typeface="Arial Black" panose="020B0A04020102020204" pitchFamily="34" charset="0"/>
              </a:rPr>
              <a:t>12.Северный Кавказ.</a:t>
            </a:r>
          </a:p>
          <a:p>
            <a:r>
              <a:rPr lang="ru-RU" sz="2000" dirty="0" smtClean="0">
                <a:solidFill>
                  <a:schemeClr val="accent5">
                    <a:lumMod val="50000"/>
                  </a:schemeClr>
                </a:solidFill>
                <a:latin typeface="Arial Black" panose="020B0A04020102020204" pitchFamily="34" charset="0"/>
              </a:rPr>
              <a:t>13.Урал и Западная Сибирь.</a:t>
            </a:r>
          </a:p>
          <a:p>
            <a:r>
              <a:rPr lang="ru-RU" sz="2000" dirty="0" smtClean="0">
                <a:solidFill>
                  <a:schemeClr val="accent5">
                    <a:lumMod val="50000"/>
                  </a:schemeClr>
                </a:solidFill>
                <a:latin typeface="Arial Black" panose="020B0A04020102020204" pitchFamily="34" charset="0"/>
              </a:rPr>
              <a:t>14.Восточная Сибирь.</a:t>
            </a:r>
          </a:p>
          <a:p>
            <a:r>
              <a:rPr lang="ru-RU" sz="2000" dirty="0" smtClean="0">
                <a:solidFill>
                  <a:schemeClr val="accent5">
                    <a:lumMod val="50000"/>
                  </a:schemeClr>
                </a:solidFill>
                <a:latin typeface="Arial Black" panose="020B0A04020102020204" pitchFamily="34" charset="0"/>
              </a:rPr>
              <a:t>15.Алтай. Тува. Бурятия.</a:t>
            </a:r>
          </a:p>
          <a:p>
            <a:r>
              <a:rPr lang="ru-RU" sz="2000" dirty="0" smtClean="0">
                <a:solidFill>
                  <a:schemeClr val="accent5">
                    <a:lumMod val="50000"/>
                  </a:schemeClr>
                </a:solidFill>
                <a:latin typeface="Arial Black" panose="020B0A04020102020204" pitchFamily="34" charset="0"/>
              </a:rPr>
              <a:t>16.Якутия( Саха).Чукотка.</a:t>
            </a:r>
          </a:p>
          <a:p>
            <a:r>
              <a:rPr lang="ru-RU" sz="2000" dirty="0" smtClean="0">
                <a:solidFill>
                  <a:schemeClr val="accent5">
                    <a:lumMod val="50000"/>
                  </a:schemeClr>
                </a:solidFill>
                <a:latin typeface="Arial Black" panose="020B0A04020102020204" pitchFamily="34" charset="0"/>
              </a:rPr>
              <a:t>17.Хабаровск.Владивосток. Остров Сахалин.</a:t>
            </a:r>
          </a:p>
          <a:p>
            <a:r>
              <a:rPr lang="ru-RU" sz="2000" dirty="0" smtClean="0">
                <a:solidFill>
                  <a:schemeClr val="accent5">
                    <a:lumMod val="50000"/>
                  </a:schemeClr>
                </a:solidFill>
                <a:latin typeface="Arial Black" panose="020B0A04020102020204" pitchFamily="34" charset="0"/>
              </a:rPr>
              <a:t>18.Камчатка.</a:t>
            </a:r>
            <a:r>
              <a:rPr lang="ru-RU" sz="2000" dirty="0">
                <a:solidFill>
                  <a:schemeClr val="accent5">
                    <a:lumMod val="50000"/>
                  </a:schemeClr>
                </a:solidFill>
                <a:latin typeface="Calibri Light" panose="020F0302020204030204"/>
              </a:rPr>
              <a:t/>
            </a:r>
            <a:br>
              <a:rPr lang="ru-RU" sz="2000" dirty="0">
                <a:solidFill>
                  <a:schemeClr val="accent5">
                    <a:lumMod val="50000"/>
                  </a:schemeClr>
                </a:solidFill>
                <a:latin typeface="Calibri Light" panose="020F0302020204030204"/>
              </a:rPr>
            </a:br>
            <a:endParaRPr lang="ru-RU" sz="2000" dirty="0">
              <a:solidFill>
                <a:schemeClr val="accent5">
                  <a:lumMod val="50000"/>
                </a:schemeClr>
              </a:solidFill>
            </a:endParaRPr>
          </a:p>
        </p:txBody>
      </p:sp>
    </p:spTree>
    <p:extLst>
      <p:ext uri="{BB962C8B-B14F-4D97-AF65-F5344CB8AC3E}">
        <p14:creationId xmlns:p14="http://schemas.microsoft.com/office/powerpoint/2010/main" val="13890499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66701"/>
            <a:ext cx="10515600" cy="723900"/>
          </a:xfrm>
        </p:spPr>
        <p:txBody>
          <a:bodyPr>
            <a:normAutofit/>
          </a:bodyPr>
          <a:lstStyle/>
          <a:p>
            <a:pPr algn="ctr"/>
            <a:r>
              <a:rPr lang="ru-RU" b="1" dirty="0" smtClean="0">
                <a:solidFill>
                  <a:schemeClr val="accent1">
                    <a:lumMod val="75000"/>
                  </a:schemeClr>
                </a:solidFill>
                <a:latin typeface="PT Sans"/>
              </a:rPr>
              <a:t>Ижевск</a:t>
            </a:r>
            <a:endParaRPr lang="ru-RU" b="1" dirty="0">
              <a:solidFill>
                <a:schemeClr val="accent1">
                  <a:lumMod val="75000"/>
                </a:schemeClr>
              </a:solidFill>
            </a:endParaRPr>
          </a:p>
        </p:txBody>
      </p:sp>
      <p:pic>
        <p:nvPicPr>
          <p:cNvPr id="10242" name="Picture 2" descr="https://kudarf.ru/wp-content/uploads/2018/12/8-%D0%98%D0%B6%D0%B5%D0%B2%D1%81%D0%BA.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66700" y="990601"/>
            <a:ext cx="5753100" cy="5638799"/>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6096000" y="990601"/>
            <a:ext cx="5842000" cy="4351338"/>
          </a:xfrm>
        </p:spPr>
        <p:txBody>
          <a:bodyPr>
            <a:normAutofit lnSpcReduction="10000"/>
          </a:bodyPr>
          <a:lstStyle/>
          <a:p>
            <a:pPr marL="0" indent="0">
              <a:buNone/>
            </a:pPr>
            <a:r>
              <a:rPr lang="ru-RU" dirty="0">
                <a:latin typeface="PT Sans"/>
              </a:rPr>
              <a:t>Считается «оружейной столицей» страны. Ижевск был основан в 1760 году, как и многие уральские города, на основе завода. В годы войны с Наполеоном поставлял для российской армии оружие. Сегодня это центр Удмуртии. Ижевск славится заводом «Калашников», а также производством автомобилей, мотоциклов, радиоприемников.</a:t>
            </a:r>
            <a:r>
              <a:rPr lang="ru-RU" dirty="0"/>
              <a:t/>
            </a:r>
            <a:br>
              <a:rPr lang="ru-RU" dirty="0"/>
            </a:br>
            <a:endParaRPr lang="ru-RU" dirty="0"/>
          </a:p>
        </p:txBody>
      </p:sp>
    </p:spTree>
    <p:extLst>
      <p:ext uri="{BB962C8B-B14F-4D97-AF65-F5344CB8AC3E}">
        <p14:creationId xmlns:p14="http://schemas.microsoft.com/office/powerpoint/2010/main" val="4213404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00025"/>
            <a:ext cx="10312400" cy="917575"/>
          </a:xfrm>
        </p:spPr>
        <p:txBody>
          <a:bodyPr>
            <a:normAutofit fontScale="90000"/>
          </a:bodyPr>
          <a:lstStyle/>
          <a:p>
            <a:pPr algn="ctr"/>
            <a:r>
              <a:rPr lang="ru-RU" b="1" dirty="0" smtClean="0">
                <a:solidFill>
                  <a:schemeClr val="accent1">
                    <a:lumMod val="75000"/>
                  </a:schemeClr>
                </a:solidFill>
                <a:latin typeface="PT Sans"/>
              </a:rPr>
              <a:t/>
            </a:r>
            <a:br>
              <a:rPr lang="ru-RU" b="1" dirty="0" smtClean="0">
                <a:solidFill>
                  <a:schemeClr val="accent1">
                    <a:lumMod val="75000"/>
                  </a:schemeClr>
                </a:solidFill>
                <a:latin typeface="PT Sans"/>
              </a:rPr>
            </a:br>
            <a:r>
              <a:rPr lang="ru-RU" b="1" dirty="0" smtClean="0">
                <a:solidFill>
                  <a:schemeClr val="accent1">
                    <a:lumMod val="75000"/>
                  </a:schemeClr>
                </a:solidFill>
                <a:latin typeface="PT Sans"/>
              </a:rPr>
              <a:t>Нижний </a:t>
            </a:r>
            <a:r>
              <a:rPr lang="ru-RU" b="1" dirty="0">
                <a:solidFill>
                  <a:schemeClr val="accent1">
                    <a:lumMod val="75000"/>
                  </a:schemeClr>
                </a:solidFill>
                <a:latin typeface="PT Sans"/>
              </a:rPr>
              <a:t>Тагил</a:t>
            </a:r>
            <a:r>
              <a:rPr lang="ru-RU" dirty="0"/>
              <a:t/>
            </a:r>
            <a:br>
              <a:rPr lang="ru-RU" dirty="0"/>
            </a:br>
            <a:endParaRPr lang="ru-RU" dirty="0"/>
          </a:p>
        </p:txBody>
      </p:sp>
      <p:pic>
        <p:nvPicPr>
          <p:cNvPr id="11266" name="Picture 2" descr="https://kudarf.ru/wp-content/uploads/2018/12/10-%D0%9D%D0%B8%D0%B6%D0%BD%D0%B8%D0%B9-%D0%A2%D0%B0%D0%B3%D0%B8%D0%BB.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30200" y="1117600"/>
            <a:ext cx="5689600" cy="5435600"/>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6172200" y="1117600"/>
            <a:ext cx="5842000" cy="5435600"/>
          </a:xfrm>
        </p:spPr>
        <p:txBody>
          <a:bodyPr>
            <a:normAutofit fontScale="85000" lnSpcReduction="20000"/>
          </a:bodyPr>
          <a:lstStyle/>
          <a:p>
            <a:pPr marL="0" indent="0">
              <a:buNone/>
            </a:pPr>
            <a:r>
              <a:rPr lang="ru-RU" dirty="0" smtClean="0">
                <a:latin typeface="PT Sans"/>
              </a:rPr>
              <a:t>Город </a:t>
            </a:r>
            <a:r>
              <a:rPr lang="ru-RU" dirty="0">
                <a:latin typeface="PT Sans"/>
              </a:rPr>
              <a:t>основан в 1722 году. Название «</a:t>
            </a:r>
            <a:r>
              <a:rPr lang="ru-RU" dirty="0" err="1">
                <a:latin typeface="PT Sans"/>
              </a:rPr>
              <a:t>тагил</a:t>
            </a:r>
            <a:r>
              <a:rPr lang="ru-RU" dirty="0">
                <a:latin typeface="PT Sans"/>
              </a:rPr>
              <a:t>» переводится с языка манси «много воды». </a:t>
            </a:r>
            <a:endParaRPr lang="ru-RU" dirty="0" smtClean="0">
              <a:latin typeface="PT Sans"/>
            </a:endParaRPr>
          </a:p>
          <a:p>
            <a:pPr marL="0" indent="0">
              <a:buNone/>
            </a:pPr>
            <a:r>
              <a:rPr lang="ru-RU" dirty="0" smtClean="0">
                <a:latin typeface="PT Sans"/>
              </a:rPr>
              <a:t>Город </a:t>
            </a:r>
            <a:r>
              <a:rPr lang="ru-RU" dirty="0">
                <a:latin typeface="PT Sans"/>
              </a:rPr>
              <a:t>окружен водоемами, и в нем самом протекают 15 рек. </a:t>
            </a:r>
            <a:endParaRPr lang="ru-RU" dirty="0" smtClean="0">
              <a:latin typeface="PT Sans"/>
            </a:endParaRPr>
          </a:p>
          <a:p>
            <a:pPr marL="0" indent="0">
              <a:buNone/>
            </a:pPr>
            <a:r>
              <a:rPr lang="ru-RU" dirty="0" smtClean="0">
                <a:latin typeface="PT Sans"/>
              </a:rPr>
              <a:t>Нижний </a:t>
            </a:r>
            <a:r>
              <a:rPr lang="ru-RU" dirty="0">
                <a:latin typeface="PT Sans"/>
              </a:rPr>
              <a:t>Тагил появился, благодаря обнаруженной в этих местах меди. Первые российские паровозы были построены в этом городе крепостными Черепановыми. Чугун был также впервые выплавлен на </a:t>
            </a:r>
            <a:r>
              <a:rPr lang="ru-RU" dirty="0" err="1">
                <a:latin typeface="PT Sans"/>
              </a:rPr>
              <a:t>тагильском</a:t>
            </a:r>
            <a:r>
              <a:rPr lang="ru-RU" dirty="0">
                <a:latin typeface="PT Sans"/>
              </a:rPr>
              <a:t> заводе</a:t>
            </a:r>
            <a:r>
              <a:rPr lang="ru-RU" dirty="0" smtClean="0">
                <a:latin typeface="PT Sans"/>
              </a:rPr>
              <a:t>.</a:t>
            </a:r>
          </a:p>
          <a:p>
            <a:pPr marL="0" indent="0">
              <a:buNone/>
            </a:pPr>
            <a:r>
              <a:rPr lang="ru-RU" dirty="0" smtClean="0">
                <a:latin typeface="PT Sans"/>
              </a:rPr>
              <a:t> </a:t>
            </a:r>
            <a:r>
              <a:rPr lang="ru-RU" dirty="0">
                <a:latin typeface="PT Sans"/>
              </a:rPr>
              <a:t>В настоящее время Нижний Тагил — промышленный город, но с начала 2010-х здесь начал развиваться туризм. Достопримечательности есть природные и рукотворные:</a:t>
            </a:r>
            <a:r>
              <a:rPr lang="ru-RU" dirty="0"/>
              <a:t/>
            </a:r>
            <a:br>
              <a:rPr lang="ru-RU" dirty="0"/>
            </a:br>
            <a:endParaRPr lang="ru-RU" dirty="0"/>
          </a:p>
        </p:txBody>
      </p:sp>
    </p:spTree>
    <p:extLst>
      <p:ext uri="{BB962C8B-B14F-4D97-AF65-F5344CB8AC3E}">
        <p14:creationId xmlns:p14="http://schemas.microsoft.com/office/powerpoint/2010/main" val="7718534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42100"/>
            <a:ext cx="10515600" cy="839207"/>
          </a:xfrm>
        </p:spPr>
        <p:txBody>
          <a:bodyPr>
            <a:normAutofit fontScale="90000"/>
          </a:bodyPr>
          <a:lstStyle/>
          <a:p>
            <a:pPr lvl="0" algn="ctr">
              <a:lnSpc>
                <a:spcPct val="100000"/>
              </a:lnSpc>
              <a:spcBef>
                <a:spcPts val="0"/>
              </a:spcBef>
            </a:pPr>
            <a:r>
              <a:rPr lang="ru-RU" sz="4000" b="1" dirty="0" smtClean="0">
                <a:solidFill>
                  <a:srgbClr val="5B9BD5">
                    <a:lumMod val="75000"/>
                  </a:srgbClr>
                </a:solidFill>
                <a:latin typeface="Arial Black" panose="020B0A04020102020204" pitchFamily="34" charset="0"/>
              </a:rPr>
              <a:t/>
            </a:r>
            <a:br>
              <a:rPr lang="ru-RU" sz="4000" b="1" dirty="0" smtClean="0">
                <a:solidFill>
                  <a:srgbClr val="5B9BD5">
                    <a:lumMod val="75000"/>
                  </a:srgbClr>
                </a:solidFill>
                <a:latin typeface="Arial Black" panose="020B0A04020102020204" pitchFamily="34" charset="0"/>
              </a:rPr>
            </a:br>
            <a:r>
              <a:rPr lang="ru-RU" sz="4000" b="1" dirty="0" smtClean="0">
                <a:solidFill>
                  <a:srgbClr val="5B9BD5">
                    <a:lumMod val="75000"/>
                  </a:srgbClr>
                </a:solidFill>
                <a:latin typeface="Arial Black" panose="020B0A04020102020204" pitchFamily="34" charset="0"/>
              </a:rPr>
              <a:t>Восточная Сибирь</a:t>
            </a:r>
            <a:br>
              <a:rPr lang="ru-RU" sz="4000" b="1" dirty="0" smtClean="0">
                <a:solidFill>
                  <a:srgbClr val="5B9BD5">
                    <a:lumMod val="75000"/>
                  </a:srgbClr>
                </a:solidFill>
                <a:latin typeface="Arial Black" panose="020B0A04020102020204" pitchFamily="34" charset="0"/>
              </a:rPr>
            </a:br>
            <a:endParaRPr lang="ru-RU" dirty="0"/>
          </a:p>
        </p:txBody>
      </p:sp>
      <p:pic>
        <p:nvPicPr>
          <p:cNvPr id="3074" name="Picture 2" descr="Красноярск: достопримечательности города"/>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323385" y="847493"/>
            <a:ext cx="4549698" cy="3153801"/>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flipH="1">
            <a:off x="234175" y="4095770"/>
            <a:ext cx="4638907" cy="2585323"/>
          </a:xfrm>
          <a:prstGeom prst="rect">
            <a:avLst/>
          </a:prstGeom>
        </p:spPr>
        <p:txBody>
          <a:bodyPr wrap="square">
            <a:spAutoFit/>
          </a:bodyPr>
          <a:lstStyle/>
          <a:p>
            <a:pPr fontAlgn="base"/>
            <a:r>
              <a:rPr lang="ru-RU" sz="1600" dirty="0">
                <a:solidFill>
                  <a:schemeClr val="accent1">
                    <a:lumMod val="50000"/>
                  </a:schemeClr>
                </a:solidFill>
                <a:latin typeface="Arial Black" panose="020B0A04020102020204" pitchFamily="34" charset="0"/>
                <a:cs typeface="Aharoni" panose="02010803020104030203" pitchFamily="2" charset="-79"/>
              </a:rPr>
              <a:t>Красноярск – старейший город Сибири. Дата его основания – 1628 год. Красноярск является самым восточным городом-миллионером в России. Это крупнейший культурный, промышленный, транспортный, экономический, образовательный и спортивный центр </a:t>
            </a:r>
            <a:r>
              <a:rPr lang="ru-RU" sz="1600" dirty="0" smtClean="0">
                <a:solidFill>
                  <a:schemeClr val="accent1">
                    <a:lumMod val="50000"/>
                  </a:schemeClr>
                </a:solidFill>
                <a:latin typeface="Arial Black" panose="020B0A04020102020204" pitchFamily="34" charset="0"/>
                <a:cs typeface="Aharoni" panose="02010803020104030203" pitchFamily="2" charset="-79"/>
              </a:rPr>
              <a:t>Сибири.</a:t>
            </a:r>
            <a:r>
              <a:rPr lang="ru-RU" sz="1600" dirty="0">
                <a:solidFill>
                  <a:schemeClr val="accent1">
                    <a:lumMod val="50000"/>
                  </a:schemeClr>
                </a:solidFill>
                <a:latin typeface="Arial Black" panose="020B0A04020102020204" pitchFamily="34" charset="0"/>
                <a:cs typeface="Aharoni" panose="02010803020104030203" pitchFamily="2" charset="-79"/>
              </a:rPr>
              <a:t> одним из самых благоустроенных городов </a:t>
            </a:r>
          </a:p>
          <a:p>
            <a:pPr fontAlgn="base"/>
            <a:endParaRPr lang="ru-RU" b="0" i="0" dirty="0">
              <a:solidFill>
                <a:srgbClr val="111111"/>
              </a:solidFill>
              <a:effectLst/>
              <a:latin typeface="Droid Sans"/>
            </a:endParaRPr>
          </a:p>
        </p:txBody>
      </p:sp>
      <p:pic>
        <p:nvPicPr>
          <p:cNvPr id="3076" name="Picture 4" descr="Иркутск: достопримечательности города"/>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5800491" y="847493"/>
            <a:ext cx="5674113" cy="310418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5664820" y="4095769"/>
            <a:ext cx="5809784" cy="2339102"/>
          </a:xfrm>
          <a:prstGeom prst="rect">
            <a:avLst/>
          </a:prstGeom>
        </p:spPr>
        <p:txBody>
          <a:bodyPr wrap="square">
            <a:spAutoFit/>
          </a:bodyPr>
          <a:lstStyle/>
          <a:p>
            <a:pPr fontAlgn="base"/>
            <a:r>
              <a:rPr lang="ru-RU" sz="1600" dirty="0">
                <a:solidFill>
                  <a:schemeClr val="accent1">
                    <a:lumMod val="50000"/>
                  </a:schemeClr>
                </a:solidFill>
                <a:latin typeface="Arial Black" panose="020B0A04020102020204" pitchFamily="34" charset="0"/>
              </a:rPr>
              <a:t>Иркутск </a:t>
            </a:r>
            <a:r>
              <a:rPr lang="ru-RU" sz="1600" dirty="0" smtClean="0">
                <a:solidFill>
                  <a:schemeClr val="accent1">
                    <a:lumMod val="50000"/>
                  </a:schemeClr>
                </a:solidFill>
                <a:latin typeface="Arial Black" panose="020B0A04020102020204" pitchFamily="34" charset="0"/>
              </a:rPr>
              <a:t>расположен  </a:t>
            </a:r>
            <a:r>
              <a:rPr lang="ru-RU" sz="1600" dirty="0">
                <a:solidFill>
                  <a:schemeClr val="accent1">
                    <a:lumMod val="50000"/>
                  </a:schemeClr>
                </a:solidFill>
                <a:latin typeface="Arial Black" panose="020B0A04020102020204" pitchFamily="34" charset="0"/>
              </a:rPr>
              <a:t>на берегах реки </a:t>
            </a:r>
            <a:r>
              <a:rPr lang="ru-RU" sz="1600" dirty="0" smtClean="0">
                <a:solidFill>
                  <a:schemeClr val="accent1">
                    <a:lumMod val="50000"/>
                  </a:schemeClr>
                </a:solidFill>
                <a:latin typeface="Arial Black" panose="020B0A04020102020204" pitchFamily="34" charset="0"/>
              </a:rPr>
              <a:t>Ангары.</a:t>
            </a:r>
            <a:r>
              <a:rPr lang="ru-RU" sz="1600" dirty="0">
                <a:solidFill>
                  <a:schemeClr val="accent1">
                    <a:lumMod val="50000"/>
                  </a:schemeClr>
                </a:solidFill>
                <a:latin typeface="Arial Black" panose="020B0A04020102020204" pitchFamily="34" charset="0"/>
              </a:rPr>
              <a:t> </a:t>
            </a:r>
            <a:r>
              <a:rPr lang="ru-RU" sz="1600" dirty="0" smtClean="0">
                <a:solidFill>
                  <a:schemeClr val="accent1">
                    <a:lumMod val="50000"/>
                  </a:schemeClr>
                </a:solidFill>
                <a:latin typeface="Arial Black" panose="020B0A04020102020204" pitchFamily="34" charset="0"/>
              </a:rPr>
              <a:t> Основан в </a:t>
            </a:r>
            <a:r>
              <a:rPr lang="ru-RU" sz="1600" dirty="0">
                <a:solidFill>
                  <a:schemeClr val="accent1">
                    <a:lumMod val="50000"/>
                  </a:schemeClr>
                </a:solidFill>
                <a:latin typeface="Arial Black" panose="020B0A04020102020204" pitchFamily="34" charset="0"/>
              </a:rPr>
              <a:t>1661 </a:t>
            </a:r>
            <a:r>
              <a:rPr lang="ru-RU" sz="1600" dirty="0" smtClean="0">
                <a:solidFill>
                  <a:schemeClr val="accent1">
                    <a:lumMod val="50000"/>
                  </a:schemeClr>
                </a:solidFill>
                <a:latin typeface="Arial Black" panose="020B0A04020102020204" pitchFamily="34" charset="0"/>
              </a:rPr>
              <a:t>Активно </a:t>
            </a:r>
            <a:r>
              <a:rPr lang="ru-RU" sz="1600" dirty="0">
                <a:solidFill>
                  <a:schemeClr val="accent1">
                    <a:lumMod val="50000"/>
                  </a:schemeClr>
                </a:solidFill>
                <a:latin typeface="Arial Black" panose="020B0A04020102020204" pitchFamily="34" charset="0"/>
              </a:rPr>
              <a:t>развиваются научно-образовательная — здесь обучается более 100 тысяч студентов, — и промышленная сфера, в частности, авиастроение, гидроэнергетика и пищевая промышленность. Город представляет собой важнейший транспортный узел на Транссибирской </a:t>
            </a:r>
            <a:r>
              <a:rPr lang="ru-RU" sz="1600" dirty="0" smtClean="0">
                <a:solidFill>
                  <a:schemeClr val="accent1">
                    <a:lumMod val="50000"/>
                  </a:schemeClr>
                </a:solidFill>
                <a:latin typeface="Arial Black" panose="020B0A04020102020204" pitchFamily="34" charset="0"/>
              </a:rPr>
              <a:t>железнодорожной</a:t>
            </a:r>
            <a:endParaRPr lang="ru-RU" sz="1600" dirty="0">
              <a:solidFill>
                <a:schemeClr val="accent1">
                  <a:lumMod val="50000"/>
                </a:schemeClr>
              </a:solidFill>
              <a:latin typeface="Arial Black" panose="020B0A04020102020204" pitchFamily="34" charset="0"/>
            </a:endParaRPr>
          </a:p>
          <a:p>
            <a:pPr fontAlgn="base"/>
            <a:endParaRPr lang="ru-RU" b="0" i="0" dirty="0">
              <a:solidFill>
                <a:srgbClr val="111111"/>
              </a:solidFill>
              <a:effectLst/>
              <a:latin typeface="Droid Sans"/>
            </a:endParaRPr>
          </a:p>
        </p:txBody>
      </p:sp>
    </p:spTree>
    <p:extLst>
      <p:ext uri="{BB962C8B-B14F-4D97-AF65-F5344CB8AC3E}">
        <p14:creationId xmlns:p14="http://schemas.microsoft.com/office/powerpoint/2010/main" val="35961458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pic>
        <p:nvPicPr>
          <p:cNvPr id="6146" name="Picture 2" descr="Устуу-Хурээ"/>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044" y="91588"/>
            <a:ext cx="4526281" cy="289845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0020" y="3077707"/>
            <a:ext cx="4926331" cy="369332"/>
          </a:xfrm>
          <a:prstGeom prst="rect">
            <a:avLst/>
          </a:prstGeom>
          <a:noFill/>
        </p:spPr>
        <p:txBody>
          <a:bodyPr wrap="square" rtlCol="0">
            <a:spAutoFit/>
          </a:bodyPr>
          <a:lstStyle/>
          <a:p>
            <a:r>
              <a:rPr lang="ru-RU" b="1" dirty="0" smtClean="0">
                <a:solidFill>
                  <a:srgbClr val="5B9BD5">
                    <a:lumMod val="50000"/>
                  </a:srgbClr>
                </a:solidFill>
                <a:cs typeface="Aharoni" panose="02010803020104030203" pitchFamily="2" charset="-79"/>
              </a:rPr>
              <a:t>Буддийский монастырь «</a:t>
            </a:r>
            <a:r>
              <a:rPr lang="ru-RU" b="1" dirty="0" err="1" smtClean="0">
                <a:solidFill>
                  <a:srgbClr val="5B9BD5">
                    <a:lumMod val="50000"/>
                  </a:srgbClr>
                </a:solidFill>
                <a:cs typeface="Aharoni" panose="02010803020104030203" pitchFamily="2" charset="-79"/>
              </a:rPr>
              <a:t>Устуу</a:t>
            </a:r>
            <a:r>
              <a:rPr lang="ru-RU" b="1" dirty="0" smtClean="0">
                <a:solidFill>
                  <a:srgbClr val="5B9BD5">
                    <a:lumMod val="50000"/>
                  </a:srgbClr>
                </a:solidFill>
                <a:cs typeface="Aharoni" panose="02010803020104030203" pitchFamily="2" charset="-79"/>
              </a:rPr>
              <a:t> –</a:t>
            </a:r>
            <a:r>
              <a:rPr lang="ru-RU" b="1" dirty="0" err="1" smtClean="0">
                <a:solidFill>
                  <a:srgbClr val="5B9BD5">
                    <a:lumMod val="50000"/>
                  </a:srgbClr>
                </a:solidFill>
                <a:cs typeface="Aharoni" panose="02010803020104030203" pitchFamily="2" charset="-79"/>
              </a:rPr>
              <a:t>Хурээ</a:t>
            </a:r>
            <a:r>
              <a:rPr lang="ru-RU" b="1" dirty="0" smtClean="0">
                <a:solidFill>
                  <a:srgbClr val="5B9BD5">
                    <a:lumMod val="50000"/>
                  </a:srgbClr>
                </a:solidFill>
                <a:cs typeface="Aharoni" panose="02010803020104030203" pitchFamily="2" charset="-79"/>
              </a:rPr>
              <a:t>»  Тыва</a:t>
            </a:r>
            <a:endParaRPr lang="ru-RU" b="1" dirty="0">
              <a:solidFill>
                <a:srgbClr val="5B9BD5">
                  <a:lumMod val="50000"/>
                </a:srgbClr>
              </a:solidFill>
              <a:cs typeface="Aharoni" panose="02010803020104030203" pitchFamily="2" charset="-79"/>
            </a:endParaRPr>
          </a:p>
        </p:txBody>
      </p:sp>
      <p:pic>
        <p:nvPicPr>
          <p:cNvPr id="6148" name="Picture 4" descr="Горноледниковый бассейн Актру"/>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9149" y="114300"/>
            <a:ext cx="5810885" cy="289845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932170" y="3077707"/>
            <a:ext cx="6160770" cy="646331"/>
          </a:xfrm>
          <a:prstGeom prst="rect">
            <a:avLst/>
          </a:prstGeom>
        </p:spPr>
        <p:txBody>
          <a:bodyPr wrap="square">
            <a:spAutoFit/>
          </a:bodyPr>
          <a:lstStyle/>
          <a:p>
            <a:r>
              <a:rPr lang="ru-RU" b="1" dirty="0">
                <a:solidFill>
                  <a:srgbClr val="5B9BD5">
                    <a:lumMod val="50000"/>
                  </a:srgbClr>
                </a:solidFill>
                <a:latin typeface="PT Sans"/>
                <a:cs typeface="Aharoni" panose="02010803020104030203" pitchFamily="2" charset="-79"/>
              </a:rPr>
              <a:t>Ледники </a:t>
            </a:r>
            <a:r>
              <a:rPr lang="ru-RU" b="1" dirty="0" err="1" smtClean="0">
                <a:solidFill>
                  <a:srgbClr val="5B9BD5">
                    <a:lumMod val="50000"/>
                  </a:srgbClr>
                </a:solidFill>
                <a:latin typeface="PT Sans"/>
                <a:cs typeface="Aharoni" panose="02010803020104030203" pitchFamily="2" charset="-79"/>
              </a:rPr>
              <a:t>Актру</a:t>
            </a:r>
            <a:r>
              <a:rPr lang="ru-RU" b="1" dirty="0" smtClean="0">
                <a:solidFill>
                  <a:srgbClr val="5B9BD5">
                    <a:lumMod val="50000"/>
                  </a:srgbClr>
                </a:solidFill>
                <a:latin typeface="PT Sans"/>
                <a:cs typeface="Aharoni" panose="02010803020104030203" pitchFamily="2" charset="-79"/>
              </a:rPr>
              <a:t> - </a:t>
            </a:r>
            <a:r>
              <a:rPr lang="ru-RU" dirty="0" smtClean="0">
                <a:solidFill>
                  <a:srgbClr val="5B9BD5">
                    <a:lumMod val="50000"/>
                  </a:srgbClr>
                </a:solidFill>
                <a:latin typeface="PT Sans"/>
                <a:cs typeface="Aharoni" panose="02010803020104030203" pitchFamily="2" charset="-79"/>
              </a:rPr>
              <a:t>одна </a:t>
            </a:r>
            <a:r>
              <a:rPr lang="ru-RU" dirty="0">
                <a:solidFill>
                  <a:srgbClr val="5B9BD5">
                    <a:lumMod val="50000"/>
                  </a:srgbClr>
                </a:solidFill>
                <a:latin typeface="PT Sans"/>
                <a:cs typeface="Aharoni" panose="02010803020104030203" pitchFamily="2" charset="-79"/>
              </a:rPr>
              <a:t>из самых известных </a:t>
            </a:r>
            <a:r>
              <a:rPr lang="ru-RU" b="1" dirty="0">
                <a:solidFill>
                  <a:srgbClr val="5B9BD5">
                    <a:lumMod val="50000"/>
                  </a:srgbClr>
                </a:solidFill>
                <a:latin typeface="PT Sans"/>
                <a:cs typeface="Aharoni" panose="02010803020104030203" pitchFamily="2" charset="-79"/>
              </a:rPr>
              <a:t>природных досто</a:t>
            </a:r>
            <a:r>
              <a:rPr lang="ru-RU" b="1" dirty="0">
                <a:solidFill>
                  <a:srgbClr val="5B9BD5">
                    <a:lumMod val="50000"/>
                  </a:srgbClr>
                </a:solidFill>
                <a:latin typeface="Calibri Light" panose="020F0302020204030204"/>
                <a:cs typeface="Aharoni" panose="02010803020104030203" pitchFamily="2" charset="-79"/>
              </a:rPr>
              <a:t>примечательностей </a:t>
            </a:r>
            <a:r>
              <a:rPr lang="ru-RU" b="1" u="sng" dirty="0">
                <a:solidFill>
                  <a:srgbClr val="5B9BD5">
                    <a:lumMod val="50000"/>
                  </a:srgbClr>
                </a:solidFill>
                <a:latin typeface="Calibri Light" panose="020F0302020204030204"/>
                <a:cs typeface="Aharoni" panose="02010803020104030203" pitchFamily="2" charset="-79"/>
              </a:rPr>
              <a:t>Республики Алтай</a:t>
            </a:r>
            <a:r>
              <a:rPr lang="ru-RU" b="1" dirty="0">
                <a:solidFill>
                  <a:srgbClr val="5B9BD5">
                    <a:lumMod val="50000"/>
                  </a:srgbClr>
                </a:solidFill>
                <a:latin typeface="Calibri Light" panose="020F0302020204030204"/>
                <a:cs typeface="Aharoni" panose="02010803020104030203" pitchFamily="2" charset="-79"/>
              </a:rPr>
              <a:t>. </a:t>
            </a:r>
          </a:p>
        </p:txBody>
      </p:sp>
      <p:pic>
        <p:nvPicPr>
          <p:cNvPr id="6150" name="Picture 6" descr="ivolginskiy-datsan-700x46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786" y="3788988"/>
            <a:ext cx="6667500" cy="284041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7692390" y="3788987"/>
            <a:ext cx="3040380" cy="1384995"/>
          </a:xfrm>
          <a:prstGeom prst="rect">
            <a:avLst/>
          </a:prstGeom>
        </p:spPr>
        <p:txBody>
          <a:bodyPr wrap="square">
            <a:spAutoFit/>
          </a:bodyPr>
          <a:lstStyle/>
          <a:p>
            <a:r>
              <a:rPr lang="ru-RU" dirty="0">
                <a:solidFill>
                  <a:srgbClr val="5B9BD5">
                    <a:lumMod val="50000"/>
                  </a:srgbClr>
                </a:solidFill>
                <a:latin typeface="Exo 2"/>
              </a:rPr>
              <a:t>Иволгинский дацан</a:t>
            </a:r>
            <a:r>
              <a:rPr lang="ru-RU" dirty="0">
                <a:solidFill>
                  <a:prstClr val="black"/>
                </a:solidFill>
              </a:rPr>
              <a:t/>
            </a:r>
            <a:br>
              <a:rPr lang="ru-RU" dirty="0">
                <a:solidFill>
                  <a:prstClr val="black"/>
                </a:solidFill>
              </a:rPr>
            </a:br>
            <a:r>
              <a:rPr lang="ru-RU" sz="1600" dirty="0">
                <a:solidFill>
                  <a:srgbClr val="5B9BD5">
                    <a:lumMod val="50000"/>
                  </a:srgbClr>
                </a:solidFill>
                <a:latin typeface="Exo 2"/>
              </a:rPr>
              <a:t>Основан в 1945 </a:t>
            </a:r>
            <a:r>
              <a:rPr lang="ru-RU" sz="1600" dirty="0" smtClean="0">
                <a:solidFill>
                  <a:srgbClr val="5B9BD5">
                    <a:lumMod val="50000"/>
                  </a:srgbClr>
                </a:solidFill>
                <a:latin typeface="Exo 2"/>
              </a:rPr>
              <a:t>году. </a:t>
            </a:r>
            <a:r>
              <a:rPr lang="ru-RU" sz="1600" dirty="0">
                <a:solidFill>
                  <a:srgbClr val="5B9BD5">
                    <a:lumMod val="50000"/>
                  </a:srgbClr>
                </a:solidFill>
                <a:latin typeface="Exo 2"/>
              </a:rPr>
              <a:t>С 2002 года тут хранится нетленное тело </a:t>
            </a:r>
            <a:r>
              <a:rPr lang="ru-RU" sz="1600" dirty="0" err="1">
                <a:solidFill>
                  <a:srgbClr val="5B9BD5">
                    <a:lumMod val="50000"/>
                  </a:srgbClr>
                </a:solidFill>
                <a:latin typeface="Exo 2"/>
              </a:rPr>
              <a:t>Хамбо</a:t>
            </a:r>
            <a:r>
              <a:rPr lang="ru-RU" sz="1600" dirty="0">
                <a:solidFill>
                  <a:srgbClr val="5B9BD5">
                    <a:lumMod val="50000"/>
                  </a:srgbClr>
                </a:solidFill>
                <a:latin typeface="Exo 2"/>
              </a:rPr>
              <a:t>-ламы </a:t>
            </a:r>
            <a:r>
              <a:rPr lang="ru-RU" sz="1600" dirty="0" err="1">
                <a:solidFill>
                  <a:srgbClr val="5B9BD5">
                    <a:lumMod val="50000"/>
                  </a:srgbClr>
                </a:solidFill>
                <a:latin typeface="Exo 2"/>
              </a:rPr>
              <a:t>Итигэлова</a:t>
            </a:r>
            <a:r>
              <a:rPr lang="ru-RU" sz="1600" dirty="0">
                <a:solidFill>
                  <a:srgbClr val="5B9BD5">
                    <a:lumMod val="50000"/>
                  </a:srgbClr>
                </a:solidFill>
                <a:latin typeface="Exo 2"/>
              </a:rPr>
              <a:t>.</a:t>
            </a:r>
            <a:r>
              <a:rPr lang="ru-RU" dirty="0">
                <a:solidFill>
                  <a:prstClr val="black"/>
                </a:solidFill>
              </a:rPr>
              <a:t/>
            </a:r>
            <a:br>
              <a:rPr lang="ru-RU" dirty="0">
                <a:solidFill>
                  <a:prstClr val="black"/>
                </a:solidFill>
              </a:rPr>
            </a:br>
            <a:r>
              <a:rPr lang="ru-RU" b="1" u="sng" dirty="0" smtClean="0">
                <a:solidFill>
                  <a:srgbClr val="5B9BD5">
                    <a:lumMod val="50000"/>
                  </a:srgbClr>
                </a:solidFill>
                <a:latin typeface="Exo 2"/>
              </a:rPr>
              <a:t>Бурятия</a:t>
            </a:r>
            <a:endParaRPr lang="ru-RU" b="1" u="sng" dirty="0">
              <a:solidFill>
                <a:srgbClr val="5B9BD5">
                  <a:lumMod val="50000"/>
                </a:srgbClr>
              </a:solidFill>
            </a:endParaRPr>
          </a:p>
        </p:txBody>
      </p:sp>
    </p:spTree>
    <p:extLst>
      <p:ext uri="{BB962C8B-B14F-4D97-AF65-F5344CB8AC3E}">
        <p14:creationId xmlns:p14="http://schemas.microsoft.com/office/powerpoint/2010/main" val="23739982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TextBox 2"/>
          <p:cNvSpPr txBox="1"/>
          <p:nvPr/>
        </p:nvSpPr>
        <p:spPr>
          <a:xfrm>
            <a:off x="3623310" y="102870"/>
            <a:ext cx="4509568" cy="707886"/>
          </a:xfrm>
          <a:prstGeom prst="rect">
            <a:avLst/>
          </a:prstGeom>
          <a:noFill/>
        </p:spPr>
        <p:txBody>
          <a:bodyPr wrap="none" rtlCol="0">
            <a:spAutoFit/>
          </a:bodyPr>
          <a:lstStyle/>
          <a:p>
            <a:r>
              <a:rPr lang="ru-RU" sz="4000" b="1" dirty="0" smtClean="0">
                <a:solidFill>
                  <a:srgbClr val="5B9BD5">
                    <a:lumMod val="75000"/>
                  </a:srgbClr>
                </a:solidFill>
                <a:latin typeface="Arial Black" panose="020B0A04020102020204" pitchFamily="34" charset="0"/>
              </a:rPr>
              <a:t>Якутия ( Саха )</a:t>
            </a:r>
            <a:endParaRPr lang="ru-RU" sz="4000" b="1" dirty="0">
              <a:solidFill>
                <a:srgbClr val="5B9BD5">
                  <a:lumMod val="75000"/>
                </a:srgbClr>
              </a:solidFill>
              <a:latin typeface="Arial Black" panose="020B0A04020102020204" pitchFamily="34" charset="0"/>
            </a:endParaRPr>
          </a:p>
        </p:txBody>
      </p:sp>
      <p:sp>
        <p:nvSpPr>
          <p:cNvPr id="4" name="Прямоугольник 3"/>
          <p:cNvSpPr/>
          <p:nvPr/>
        </p:nvSpPr>
        <p:spPr>
          <a:xfrm flipH="1">
            <a:off x="148590" y="3137775"/>
            <a:ext cx="4340327" cy="861774"/>
          </a:xfrm>
          <a:prstGeom prst="rect">
            <a:avLst/>
          </a:prstGeom>
        </p:spPr>
        <p:txBody>
          <a:bodyPr wrap="square">
            <a:spAutoFit/>
          </a:bodyPr>
          <a:lstStyle/>
          <a:p>
            <a:r>
              <a:rPr lang="ru-RU" b="1" u="sng" dirty="0">
                <a:solidFill>
                  <a:srgbClr val="5B9BD5">
                    <a:lumMod val="50000"/>
                  </a:srgbClr>
                </a:solidFill>
                <a:latin typeface="Exo 2"/>
              </a:rPr>
              <a:t>Кимберлитовая трубка «Мир»</a:t>
            </a:r>
            <a:r>
              <a:rPr lang="ru-RU" dirty="0">
                <a:solidFill>
                  <a:prstClr val="black"/>
                </a:solidFill>
              </a:rPr>
              <a:t/>
            </a:r>
            <a:br>
              <a:rPr lang="ru-RU" dirty="0">
                <a:solidFill>
                  <a:prstClr val="black"/>
                </a:solidFill>
              </a:rPr>
            </a:br>
            <a:r>
              <a:rPr lang="ru-RU" sz="1600" dirty="0" smtClean="0">
                <a:solidFill>
                  <a:srgbClr val="5B9BD5">
                    <a:lumMod val="50000"/>
                  </a:srgbClr>
                </a:solidFill>
                <a:latin typeface="Exo 2"/>
              </a:rPr>
              <a:t>до 2000 г . Велась открытая добыча алмазов</a:t>
            </a:r>
            <a:endParaRPr lang="ru-RU" sz="1600" dirty="0">
              <a:solidFill>
                <a:srgbClr val="5B9BD5">
                  <a:lumMod val="50000"/>
                </a:srgbClr>
              </a:solidFill>
            </a:endParaRPr>
          </a:p>
        </p:txBody>
      </p:sp>
      <p:pic>
        <p:nvPicPr>
          <p:cNvPr id="10242" name="Picture 2" descr="kimberlitovaya-trubka-mir-700x46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896" y="771765"/>
            <a:ext cx="3669029" cy="236601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lenskie-stolby-700x46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2878" y="204966"/>
            <a:ext cx="3829050" cy="286893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967268" y="3073897"/>
            <a:ext cx="1792991" cy="369332"/>
          </a:xfrm>
          <a:prstGeom prst="rect">
            <a:avLst/>
          </a:prstGeom>
          <a:noFill/>
        </p:spPr>
        <p:txBody>
          <a:bodyPr wrap="none" rtlCol="0">
            <a:spAutoFit/>
          </a:bodyPr>
          <a:lstStyle/>
          <a:p>
            <a:r>
              <a:rPr lang="ru-RU" b="1" u="sng" dirty="0" smtClean="0">
                <a:solidFill>
                  <a:srgbClr val="5B9BD5">
                    <a:lumMod val="50000"/>
                  </a:srgbClr>
                </a:solidFill>
              </a:rPr>
              <a:t>Ленские столбы</a:t>
            </a:r>
            <a:endParaRPr lang="ru-RU" b="1" u="sng" dirty="0">
              <a:solidFill>
                <a:srgbClr val="5B9BD5">
                  <a:lumMod val="50000"/>
                </a:srgbClr>
              </a:solidFill>
            </a:endParaRPr>
          </a:p>
        </p:txBody>
      </p:sp>
      <p:pic>
        <p:nvPicPr>
          <p:cNvPr id="10246" name="Picture 6" descr="gora-kisilyah-700x46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2878" y="3443229"/>
            <a:ext cx="3829050" cy="281216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9270716" y="6255396"/>
            <a:ext cx="1553374" cy="369332"/>
          </a:xfrm>
          <a:prstGeom prst="rect">
            <a:avLst/>
          </a:prstGeom>
          <a:noFill/>
        </p:spPr>
        <p:txBody>
          <a:bodyPr wrap="none" rtlCol="0">
            <a:spAutoFit/>
          </a:bodyPr>
          <a:lstStyle/>
          <a:p>
            <a:r>
              <a:rPr lang="ru-RU" b="1" u="sng" dirty="0" smtClean="0">
                <a:solidFill>
                  <a:srgbClr val="5B9BD5">
                    <a:lumMod val="50000"/>
                  </a:srgbClr>
                </a:solidFill>
              </a:rPr>
              <a:t>Горы </a:t>
            </a:r>
            <a:r>
              <a:rPr lang="ru-RU" b="1" u="sng" dirty="0" err="1" smtClean="0">
                <a:solidFill>
                  <a:srgbClr val="5B9BD5">
                    <a:lumMod val="50000"/>
                  </a:srgbClr>
                </a:solidFill>
              </a:rPr>
              <a:t>Кисилях</a:t>
            </a:r>
            <a:endParaRPr lang="ru-RU" b="1" u="sng" dirty="0">
              <a:solidFill>
                <a:srgbClr val="5B9BD5">
                  <a:lumMod val="50000"/>
                </a:srgbClr>
              </a:solidFill>
            </a:endParaRPr>
          </a:p>
        </p:txBody>
      </p:sp>
      <p:pic>
        <p:nvPicPr>
          <p:cNvPr id="10248" name="Picture 8" descr="polyus-holoda-ojmyakon-700x47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4540" y="810756"/>
            <a:ext cx="3806189" cy="3152361"/>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4288589" y="4023453"/>
            <a:ext cx="3622140" cy="1384995"/>
          </a:xfrm>
          <a:prstGeom prst="rect">
            <a:avLst/>
          </a:prstGeom>
        </p:spPr>
        <p:txBody>
          <a:bodyPr wrap="square">
            <a:spAutoFit/>
          </a:bodyPr>
          <a:lstStyle/>
          <a:p>
            <a:r>
              <a:rPr lang="ru-RU" b="1" u="sng" dirty="0">
                <a:solidFill>
                  <a:srgbClr val="5B9BD5">
                    <a:lumMod val="50000"/>
                  </a:srgbClr>
                </a:solidFill>
                <a:latin typeface="Exo 2"/>
              </a:rPr>
              <a:t>Полюс холода Оймякон</a:t>
            </a:r>
            <a:r>
              <a:rPr lang="ru-RU" dirty="0">
                <a:solidFill>
                  <a:prstClr val="black"/>
                </a:solidFill>
              </a:rPr>
              <a:t/>
            </a:r>
            <a:br>
              <a:rPr lang="ru-RU" dirty="0">
                <a:solidFill>
                  <a:prstClr val="black"/>
                </a:solidFill>
              </a:rPr>
            </a:br>
            <a:r>
              <a:rPr lang="ru-RU" dirty="0" smtClean="0">
                <a:solidFill>
                  <a:prstClr val="black"/>
                </a:solidFill>
              </a:rPr>
              <a:t> </a:t>
            </a:r>
            <a:r>
              <a:rPr lang="ru-RU" sz="1600" dirty="0" err="1">
                <a:solidFill>
                  <a:srgbClr val="5B9BD5">
                    <a:lumMod val="50000"/>
                  </a:srgbClr>
                </a:solidFill>
                <a:latin typeface="Exo 2"/>
              </a:rPr>
              <a:t>Оймяконская</a:t>
            </a:r>
            <a:r>
              <a:rPr lang="ru-RU" sz="1600" dirty="0">
                <a:solidFill>
                  <a:srgbClr val="5B9BD5">
                    <a:lumMod val="50000"/>
                  </a:srgbClr>
                </a:solidFill>
                <a:latin typeface="Exo 2"/>
              </a:rPr>
              <a:t> впадина в Якутии – одно из наиболее суровых мест на планете</a:t>
            </a:r>
            <a:r>
              <a:rPr lang="ru-RU" sz="1600" dirty="0">
                <a:solidFill>
                  <a:srgbClr val="5B9BD5">
                    <a:lumMod val="50000"/>
                  </a:srgbClr>
                </a:solidFill>
              </a:rPr>
              <a:t/>
            </a:r>
            <a:br>
              <a:rPr lang="ru-RU" sz="1600" dirty="0">
                <a:solidFill>
                  <a:srgbClr val="5B9BD5">
                    <a:lumMod val="50000"/>
                  </a:srgbClr>
                </a:solidFill>
              </a:rPr>
            </a:br>
            <a:r>
              <a:rPr lang="ru-RU" sz="1600" dirty="0" smtClean="0">
                <a:solidFill>
                  <a:srgbClr val="5B9BD5">
                    <a:lumMod val="50000"/>
                  </a:srgbClr>
                </a:solidFill>
              </a:rPr>
              <a:t>зимой – 60, летом +30</a:t>
            </a:r>
            <a:endParaRPr lang="ru-RU" sz="1600" dirty="0">
              <a:solidFill>
                <a:srgbClr val="5B9BD5">
                  <a:lumMod val="50000"/>
                </a:srgbClr>
              </a:solidFill>
            </a:endParaRPr>
          </a:p>
        </p:txBody>
      </p:sp>
      <p:pic>
        <p:nvPicPr>
          <p:cNvPr id="10250" name="Picture 10" descr="kuruluur-700x4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8590" y="4283931"/>
            <a:ext cx="3605427" cy="207114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994410" y="6326568"/>
            <a:ext cx="1960730" cy="369332"/>
          </a:xfrm>
          <a:prstGeom prst="rect">
            <a:avLst/>
          </a:prstGeom>
          <a:noFill/>
        </p:spPr>
        <p:txBody>
          <a:bodyPr wrap="none" rtlCol="0">
            <a:spAutoFit/>
          </a:bodyPr>
          <a:lstStyle/>
          <a:p>
            <a:r>
              <a:rPr lang="ru-RU" dirty="0" smtClean="0">
                <a:solidFill>
                  <a:srgbClr val="5B9BD5">
                    <a:lumMod val="50000"/>
                  </a:srgbClr>
                </a:solidFill>
              </a:rPr>
              <a:t>Водопад </a:t>
            </a:r>
            <a:r>
              <a:rPr lang="ru-RU" dirty="0" err="1" smtClean="0">
                <a:solidFill>
                  <a:srgbClr val="5B9BD5">
                    <a:lumMod val="50000"/>
                  </a:srgbClr>
                </a:solidFill>
              </a:rPr>
              <a:t>Курулуул</a:t>
            </a:r>
            <a:endParaRPr lang="ru-RU" dirty="0">
              <a:solidFill>
                <a:srgbClr val="5B9BD5">
                  <a:lumMod val="50000"/>
                </a:srgbClr>
              </a:solidFill>
            </a:endParaRPr>
          </a:p>
        </p:txBody>
      </p:sp>
    </p:spTree>
    <p:extLst>
      <p:ext uri="{BB962C8B-B14F-4D97-AF65-F5344CB8AC3E}">
        <p14:creationId xmlns:p14="http://schemas.microsoft.com/office/powerpoint/2010/main" val="29862473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extBox 1"/>
          <p:cNvSpPr txBox="1"/>
          <p:nvPr/>
        </p:nvSpPr>
        <p:spPr>
          <a:xfrm>
            <a:off x="377190" y="91440"/>
            <a:ext cx="2475865" cy="646331"/>
          </a:xfrm>
          <a:prstGeom prst="rect">
            <a:avLst/>
          </a:prstGeom>
          <a:noFill/>
        </p:spPr>
        <p:txBody>
          <a:bodyPr wrap="square" rtlCol="0">
            <a:spAutoFit/>
          </a:bodyPr>
          <a:lstStyle/>
          <a:p>
            <a:r>
              <a:rPr lang="ru-RU" sz="3600" b="1" dirty="0" smtClean="0">
                <a:solidFill>
                  <a:schemeClr val="accent1">
                    <a:lumMod val="75000"/>
                  </a:schemeClr>
                </a:solidFill>
                <a:latin typeface="Arial Black" panose="020B0A04020102020204" pitchFamily="34" charset="0"/>
              </a:rPr>
              <a:t>Чукотка</a:t>
            </a:r>
            <a:endParaRPr lang="ru-RU" sz="3600" b="1" dirty="0">
              <a:solidFill>
                <a:schemeClr val="accent1">
                  <a:lumMod val="75000"/>
                </a:schemeClr>
              </a:solidFill>
              <a:latin typeface="Arial Black" panose="020B0A04020102020204" pitchFamily="34" charset="0"/>
            </a:endParaRPr>
          </a:p>
        </p:txBody>
      </p:sp>
      <p:pic>
        <p:nvPicPr>
          <p:cNvPr id="12290" name="Picture 2" descr="Остров Вранге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190" y="737771"/>
            <a:ext cx="2286000" cy="1447840"/>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Китовая аллея"/>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190" y="2607209"/>
            <a:ext cx="2286000" cy="163332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65049" y="2221287"/>
            <a:ext cx="2422296" cy="369332"/>
          </a:xfrm>
          <a:prstGeom prst="rect">
            <a:avLst/>
          </a:prstGeom>
          <a:noFill/>
        </p:spPr>
        <p:txBody>
          <a:bodyPr wrap="square" rtlCol="0">
            <a:spAutoFit/>
          </a:bodyPr>
          <a:lstStyle/>
          <a:p>
            <a:r>
              <a:rPr lang="ru-RU" dirty="0" smtClean="0">
                <a:solidFill>
                  <a:schemeClr val="accent1">
                    <a:lumMod val="50000"/>
                  </a:schemeClr>
                </a:solidFill>
              </a:rPr>
              <a:t>Остров Врангеля</a:t>
            </a:r>
            <a:endParaRPr lang="ru-RU" dirty="0">
              <a:solidFill>
                <a:schemeClr val="accent1">
                  <a:lumMod val="50000"/>
                </a:schemeClr>
              </a:solidFill>
            </a:endParaRPr>
          </a:p>
        </p:txBody>
      </p:sp>
      <p:sp>
        <p:nvSpPr>
          <p:cNvPr id="4" name="TextBox 3"/>
          <p:cNvSpPr txBox="1"/>
          <p:nvPr/>
        </p:nvSpPr>
        <p:spPr>
          <a:xfrm>
            <a:off x="465049" y="4292796"/>
            <a:ext cx="2232431" cy="369332"/>
          </a:xfrm>
          <a:prstGeom prst="rect">
            <a:avLst/>
          </a:prstGeom>
          <a:noFill/>
        </p:spPr>
        <p:txBody>
          <a:bodyPr wrap="square" rtlCol="0">
            <a:spAutoFit/>
          </a:bodyPr>
          <a:lstStyle/>
          <a:p>
            <a:r>
              <a:rPr lang="ru-RU" dirty="0" smtClean="0"/>
              <a:t>Китовая аллея</a:t>
            </a:r>
            <a:endParaRPr lang="ru-RU" dirty="0"/>
          </a:p>
        </p:txBody>
      </p:sp>
      <p:pic>
        <p:nvPicPr>
          <p:cNvPr id="12294" name="Picture 6" descr="Бухта Провидения"/>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189" y="4793713"/>
            <a:ext cx="2286001" cy="15385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30759" y="6279139"/>
            <a:ext cx="2232431" cy="369332"/>
          </a:xfrm>
          <a:prstGeom prst="rect">
            <a:avLst/>
          </a:prstGeom>
          <a:noFill/>
        </p:spPr>
        <p:txBody>
          <a:bodyPr wrap="square" rtlCol="0">
            <a:spAutoFit/>
          </a:bodyPr>
          <a:lstStyle/>
          <a:p>
            <a:r>
              <a:rPr lang="ru-RU" dirty="0" smtClean="0">
                <a:solidFill>
                  <a:schemeClr val="accent1">
                    <a:lumMod val="50000"/>
                  </a:schemeClr>
                </a:solidFill>
              </a:rPr>
              <a:t>Бухта Провидения</a:t>
            </a:r>
            <a:endParaRPr lang="ru-RU" dirty="0">
              <a:solidFill>
                <a:schemeClr val="accent1">
                  <a:lumMod val="50000"/>
                </a:schemeClr>
              </a:solidFill>
            </a:endParaRPr>
          </a:p>
        </p:txBody>
      </p:sp>
      <p:pic>
        <p:nvPicPr>
          <p:cNvPr id="12296" name="Picture 8" descr="sahalinskij-oblastnoj-kraevedcheskij-muzej-700x4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1529" y="785980"/>
            <a:ext cx="3357882" cy="14478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646420" y="91439"/>
            <a:ext cx="2526030" cy="646331"/>
          </a:xfrm>
          <a:prstGeom prst="rect">
            <a:avLst/>
          </a:prstGeom>
          <a:noFill/>
        </p:spPr>
        <p:txBody>
          <a:bodyPr wrap="square" rtlCol="0">
            <a:spAutoFit/>
          </a:bodyPr>
          <a:lstStyle/>
          <a:p>
            <a:r>
              <a:rPr lang="ru-RU" sz="3600" dirty="0" smtClean="0">
                <a:solidFill>
                  <a:schemeClr val="accent1">
                    <a:lumMod val="75000"/>
                  </a:schemeClr>
                </a:solidFill>
                <a:latin typeface="Arial Black" panose="020B0A04020102020204" pitchFamily="34" charset="0"/>
              </a:rPr>
              <a:t>Сахалин</a:t>
            </a:r>
            <a:endParaRPr lang="ru-RU" sz="3600" dirty="0">
              <a:solidFill>
                <a:schemeClr val="accent1">
                  <a:lumMod val="75000"/>
                </a:schemeClr>
              </a:solidFill>
              <a:latin typeface="Arial Black" panose="020B0A04020102020204" pitchFamily="34" charset="0"/>
            </a:endParaRPr>
          </a:p>
        </p:txBody>
      </p:sp>
      <p:sp>
        <p:nvSpPr>
          <p:cNvPr id="7" name="TextBox 6"/>
          <p:cNvSpPr txBox="1"/>
          <p:nvPr/>
        </p:nvSpPr>
        <p:spPr>
          <a:xfrm>
            <a:off x="3541394" y="2185611"/>
            <a:ext cx="3868222" cy="369332"/>
          </a:xfrm>
          <a:prstGeom prst="rect">
            <a:avLst/>
          </a:prstGeom>
          <a:noFill/>
        </p:spPr>
        <p:txBody>
          <a:bodyPr wrap="square" rtlCol="0">
            <a:spAutoFit/>
          </a:bodyPr>
          <a:lstStyle/>
          <a:p>
            <a:r>
              <a:rPr lang="ru-RU" dirty="0" smtClean="0">
                <a:solidFill>
                  <a:schemeClr val="accent1">
                    <a:lumMod val="50000"/>
                  </a:schemeClr>
                </a:solidFill>
              </a:rPr>
              <a:t>Краеведческий музей</a:t>
            </a:r>
            <a:endParaRPr lang="ru-RU" dirty="0">
              <a:solidFill>
                <a:schemeClr val="accent1">
                  <a:lumMod val="50000"/>
                </a:schemeClr>
              </a:solidFill>
            </a:endParaRPr>
          </a:p>
        </p:txBody>
      </p:sp>
      <p:pic>
        <p:nvPicPr>
          <p:cNvPr id="12298" name="Picture 10" descr="muzey-istorii-sakhalinskoy-zheleznoy-dorogi-700x47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1528" y="2554943"/>
            <a:ext cx="3399155" cy="168558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351528" y="4292796"/>
            <a:ext cx="3666492" cy="369332"/>
          </a:xfrm>
          <a:prstGeom prst="rect">
            <a:avLst/>
          </a:prstGeom>
          <a:noFill/>
        </p:spPr>
        <p:txBody>
          <a:bodyPr wrap="square" rtlCol="0">
            <a:spAutoFit/>
          </a:bodyPr>
          <a:lstStyle/>
          <a:p>
            <a:r>
              <a:rPr lang="ru-RU" dirty="0" smtClean="0">
                <a:solidFill>
                  <a:schemeClr val="accent1">
                    <a:lumMod val="50000"/>
                  </a:schemeClr>
                </a:solidFill>
              </a:rPr>
              <a:t>Музей истории  железной дороги</a:t>
            </a:r>
            <a:endParaRPr lang="ru-RU" dirty="0">
              <a:solidFill>
                <a:schemeClr val="accent1">
                  <a:lumMod val="50000"/>
                </a:schemeClr>
              </a:solidFill>
            </a:endParaRPr>
          </a:p>
        </p:txBody>
      </p:sp>
      <p:pic>
        <p:nvPicPr>
          <p:cNvPr id="12300" name="Picture 12" descr="gornyj-vozduh-700x46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1529" y="4715619"/>
            <a:ext cx="3399154" cy="15635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428999" y="6211669"/>
            <a:ext cx="4023360" cy="646331"/>
          </a:xfrm>
          <a:prstGeom prst="rect">
            <a:avLst/>
          </a:prstGeom>
          <a:noFill/>
        </p:spPr>
        <p:txBody>
          <a:bodyPr wrap="square" rtlCol="0">
            <a:spAutoFit/>
          </a:bodyPr>
          <a:lstStyle/>
          <a:p>
            <a:r>
              <a:rPr lang="ru-RU" dirty="0" smtClean="0">
                <a:solidFill>
                  <a:schemeClr val="accent1">
                    <a:lumMod val="50000"/>
                  </a:schemeClr>
                </a:solidFill>
              </a:rPr>
              <a:t>Горнолыжный курорт « Горный воздух»</a:t>
            </a:r>
            <a:endParaRPr lang="ru-RU" dirty="0">
              <a:solidFill>
                <a:schemeClr val="accent1">
                  <a:lumMod val="50000"/>
                </a:schemeClr>
              </a:solidFill>
            </a:endParaRPr>
          </a:p>
        </p:txBody>
      </p:sp>
      <p:pic>
        <p:nvPicPr>
          <p:cNvPr id="12302" name="Picture 14" descr="mayak-aniva-700x45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2359" y="785979"/>
            <a:ext cx="4025902" cy="1447841"/>
          </a:xfrm>
          <a:prstGeom prst="rect">
            <a:avLst/>
          </a:prstGeom>
          <a:noFill/>
          <a:extLst>
            <a:ext uri="{909E8E84-426E-40DD-AFC4-6F175D3DCCD1}">
              <a14:hiddenFill xmlns:a14="http://schemas.microsoft.com/office/drawing/2010/main">
                <a:solidFill>
                  <a:srgbClr val="FFFFFF"/>
                </a:solidFill>
              </a14:hiddenFill>
            </a:ext>
          </a:extLst>
        </p:spPr>
      </p:pic>
      <p:pic>
        <p:nvPicPr>
          <p:cNvPr id="12304" name="Picture 16" descr="vulkan-mendeleeva-700x46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2360" y="2498873"/>
            <a:ext cx="4025902" cy="174165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035290" y="4292796"/>
            <a:ext cx="3188970" cy="369332"/>
          </a:xfrm>
          <a:prstGeom prst="rect">
            <a:avLst/>
          </a:prstGeom>
          <a:noFill/>
        </p:spPr>
        <p:txBody>
          <a:bodyPr wrap="square" rtlCol="0">
            <a:spAutoFit/>
          </a:bodyPr>
          <a:lstStyle/>
          <a:p>
            <a:r>
              <a:rPr lang="ru-RU" dirty="0" smtClean="0">
                <a:solidFill>
                  <a:schemeClr val="accent1">
                    <a:lumMod val="50000"/>
                  </a:schemeClr>
                </a:solidFill>
              </a:rPr>
              <a:t>Вулкан Менделеева</a:t>
            </a:r>
            <a:endParaRPr lang="ru-RU" dirty="0">
              <a:solidFill>
                <a:schemeClr val="accent1">
                  <a:lumMod val="50000"/>
                </a:schemeClr>
              </a:solidFill>
            </a:endParaRPr>
          </a:p>
        </p:txBody>
      </p:sp>
      <p:sp>
        <p:nvSpPr>
          <p:cNvPr id="11" name="TextBox 10"/>
          <p:cNvSpPr txBox="1"/>
          <p:nvPr/>
        </p:nvSpPr>
        <p:spPr>
          <a:xfrm>
            <a:off x="8366760" y="2185611"/>
            <a:ext cx="2617470" cy="369332"/>
          </a:xfrm>
          <a:prstGeom prst="rect">
            <a:avLst/>
          </a:prstGeom>
          <a:noFill/>
        </p:spPr>
        <p:txBody>
          <a:bodyPr wrap="square" rtlCol="0">
            <a:spAutoFit/>
          </a:bodyPr>
          <a:lstStyle/>
          <a:p>
            <a:r>
              <a:rPr lang="ru-RU" dirty="0" smtClean="0">
                <a:solidFill>
                  <a:schemeClr val="accent1">
                    <a:lumMod val="50000"/>
                  </a:schemeClr>
                </a:solidFill>
              </a:rPr>
              <a:t>Маяк Анива</a:t>
            </a:r>
            <a:endParaRPr lang="ru-RU" dirty="0">
              <a:solidFill>
                <a:schemeClr val="accent1">
                  <a:lumMod val="50000"/>
                </a:schemeClr>
              </a:solidFill>
            </a:endParaRPr>
          </a:p>
        </p:txBody>
      </p:sp>
      <p:pic>
        <p:nvPicPr>
          <p:cNvPr id="12306" name="Picture 18" descr="goryachij-plyazh-700x46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09616" y="4662128"/>
            <a:ext cx="4025903" cy="161701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8366760" y="6279139"/>
            <a:ext cx="2148840" cy="369332"/>
          </a:xfrm>
          <a:prstGeom prst="rect">
            <a:avLst/>
          </a:prstGeom>
          <a:noFill/>
        </p:spPr>
        <p:txBody>
          <a:bodyPr wrap="square" rtlCol="0">
            <a:spAutoFit/>
          </a:bodyPr>
          <a:lstStyle/>
          <a:p>
            <a:r>
              <a:rPr lang="ru-RU" dirty="0" smtClean="0">
                <a:solidFill>
                  <a:schemeClr val="accent1">
                    <a:lumMod val="50000"/>
                  </a:schemeClr>
                </a:solidFill>
              </a:rPr>
              <a:t>Горячий пляж</a:t>
            </a:r>
            <a:endParaRPr lang="ru-RU" dirty="0">
              <a:solidFill>
                <a:schemeClr val="accent1">
                  <a:lumMod val="50000"/>
                </a:schemeClr>
              </a:solidFill>
            </a:endParaRPr>
          </a:p>
        </p:txBody>
      </p:sp>
    </p:spTree>
    <p:extLst>
      <p:ext uri="{BB962C8B-B14F-4D97-AF65-F5344CB8AC3E}">
        <p14:creationId xmlns:p14="http://schemas.microsoft.com/office/powerpoint/2010/main" val="23262679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pic>
        <p:nvPicPr>
          <p:cNvPr id="14340" name="Picture 4" descr="https://top10.travel/wp-content/uploads/2017/09/vantovye-mosty-vladivost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931" y="771524"/>
            <a:ext cx="4062249" cy="2868931"/>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98475" y="3726180"/>
            <a:ext cx="6325235" cy="646331"/>
          </a:xfrm>
          <a:prstGeom prst="rect">
            <a:avLst/>
          </a:prstGeom>
        </p:spPr>
        <p:txBody>
          <a:bodyPr wrap="square">
            <a:spAutoFit/>
          </a:bodyPr>
          <a:lstStyle/>
          <a:p>
            <a:r>
              <a:rPr lang="ru-RU" dirty="0">
                <a:solidFill>
                  <a:schemeClr val="accent1">
                    <a:lumMod val="50000"/>
                  </a:schemeClr>
                </a:solidFill>
                <a:latin typeface="Exo 2"/>
              </a:rPr>
              <a:t>Вантовые мосты</a:t>
            </a:r>
            <a:r>
              <a:rPr lang="ru-RU" dirty="0"/>
              <a:t/>
            </a:r>
            <a:br>
              <a:rPr lang="ru-RU" dirty="0"/>
            </a:br>
            <a:endParaRPr lang="ru-RU" dirty="0"/>
          </a:p>
        </p:txBody>
      </p:sp>
      <p:sp>
        <p:nvSpPr>
          <p:cNvPr id="3" name="Прямоугольник 2"/>
          <p:cNvSpPr/>
          <p:nvPr/>
        </p:nvSpPr>
        <p:spPr>
          <a:xfrm>
            <a:off x="2545508" y="3712962"/>
            <a:ext cx="6572250" cy="369332"/>
          </a:xfrm>
          <a:prstGeom prst="rect">
            <a:avLst/>
          </a:prstGeom>
        </p:spPr>
        <p:txBody>
          <a:bodyPr wrap="square">
            <a:spAutoFit/>
          </a:bodyPr>
          <a:lstStyle/>
          <a:p>
            <a:r>
              <a:rPr lang="ru-RU" dirty="0" smtClean="0">
                <a:solidFill>
                  <a:schemeClr val="accent1">
                    <a:lumMod val="50000"/>
                  </a:schemeClr>
                </a:solidFill>
                <a:latin typeface="Exo 2"/>
              </a:rPr>
              <a:t>(Золотой </a:t>
            </a:r>
            <a:r>
              <a:rPr lang="ru-RU" dirty="0">
                <a:solidFill>
                  <a:schemeClr val="accent1">
                    <a:lumMod val="50000"/>
                  </a:schemeClr>
                </a:solidFill>
                <a:latin typeface="Exo 2"/>
              </a:rPr>
              <a:t>и Русский</a:t>
            </a:r>
            <a:r>
              <a:rPr lang="ru-RU" dirty="0" smtClean="0">
                <a:solidFill>
                  <a:schemeClr val="accent1">
                    <a:lumMod val="50000"/>
                  </a:schemeClr>
                </a:solidFill>
                <a:latin typeface="Exo 2"/>
              </a:rPr>
              <a:t>)</a:t>
            </a:r>
            <a:endParaRPr lang="ru-RU" dirty="0">
              <a:solidFill>
                <a:schemeClr val="accent1">
                  <a:lumMod val="50000"/>
                </a:schemeClr>
              </a:solidFill>
            </a:endParaRPr>
          </a:p>
        </p:txBody>
      </p:sp>
      <p:pic>
        <p:nvPicPr>
          <p:cNvPr id="14342" name="Picture 6" descr="https://top10.travel/wp-content/uploads/2017/09/ostrov-russki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5090" y="685800"/>
            <a:ext cx="5029200" cy="286893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856958" y="3585092"/>
            <a:ext cx="1705403" cy="369332"/>
          </a:xfrm>
          <a:prstGeom prst="rect">
            <a:avLst/>
          </a:prstGeom>
          <a:noFill/>
        </p:spPr>
        <p:txBody>
          <a:bodyPr wrap="none" rtlCol="0">
            <a:spAutoFit/>
          </a:bodyPr>
          <a:lstStyle/>
          <a:p>
            <a:r>
              <a:rPr lang="ru-RU" dirty="0" smtClean="0">
                <a:solidFill>
                  <a:schemeClr val="accent1">
                    <a:lumMod val="50000"/>
                  </a:schemeClr>
                </a:solidFill>
              </a:rPr>
              <a:t>Остров Русский</a:t>
            </a:r>
            <a:endParaRPr lang="ru-RU" dirty="0">
              <a:solidFill>
                <a:schemeClr val="accent1">
                  <a:lumMod val="50000"/>
                </a:schemeClr>
              </a:solidFill>
            </a:endParaRPr>
          </a:p>
        </p:txBody>
      </p:sp>
      <p:pic>
        <p:nvPicPr>
          <p:cNvPr id="14344" name="Picture 8" descr="https://top10.travel/wp-content/uploads/2017/09/primorskiy-okeanarium.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191" y="4266961"/>
            <a:ext cx="3059901" cy="1975486"/>
          </a:xfrm>
          <a:prstGeom prst="rect">
            <a:avLst/>
          </a:prstGeom>
          <a:noFill/>
          <a:extLst>
            <a:ext uri="{909E8E84-426E-40DD-AFC4-6F175D3DCCD1}">
              <a14:hiddenFill xmlns:a14="http://schemas.microsoft.com/office/drawing/2010/main">
                <a:solidFill>
                  <a:srgbClr val="FFFFFF"/>
                </a:solidFill>
              </a14:hiddenFill>
            </a:ext>
          </a:extLst>
        </p:spPr>
      </p:pic>
      <p:pic>
        <p:nvPicPr>
          <p:cNvPr id="14346" name="Picture 10" descr="https://top10.travel/wp-content/uploads/2017/09/muzey-tikhookeanskogo-flota.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43286" y="4293396"/>
            <a:ext cx="3751974" cy="1949052"/>
          </a:xfrm>
          <a:prstGeom prst="rect">
            <a:avLst/>
          </a:prstGeom>
          <a:noFill/>
          <a:extLst>
            <a:ext uri="{909E8E84-426E-40DD-AFC4-6F175D3DCCD1}">
              <a14:hiddenFill xmlns:a14="http://schemas.microsoft.com/office/drawing/2010/main">
                <a:solidFill>
                  <a:srgbClr val="FFFFFF"/>
                </a:solidFill>
              </a14:hiddenFill>
            </a:ext>
          </a:extLst>
        </p:spPr>
      </p:pic>
      <p:pic>
        <p:nvPicPr>
          <p:cNvPr id="14348" name="Picture 12" descr="https://top10.travel/wp-content/uploads/2017/09/muzey-arseneva.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77454" y="4266960"/>
            <a:ext cx="3657600" cy="197548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688473" y="133973"/>
            <a:ext cx="5261217" cy="707886"/>
          </a:xfrm>
          <a:prstGeom prst="rect">
            <a:avLst/>
          </a:prstGeom>
          <a:noFill/>
        </p:spPr>
        <p:txBody>
          <a:bodyPr wrap="square" rtlCol="0">
            <a:spAutoFit/>
          </a:bodyPr>
          <a:lstStyle/>
          <a:p>
            <a:r>
              <a:rPr lang="ru-RU" sz="4000" dirty="0" smtClean="0">
                <a:solidFill>
                  <a:schemeClr val="accent1">
                    <a:lumMod val="75000"/>
                  </a:schemeClr>
                </a:solidFill>
                <a:latin typeface="Arial Black" panose="020B0A04020102020204" pitchFamily="34" charset="0"/>
              </a:rPr>
              <a:t>Владивосток</a:t>
            </a:r>
            <a:endParaRPr lang="ru-RU" sz="4000" dirty="0">
              <a:solidFill>
                <a:schemeClr val="accent1">
                  <a:lumMod val="75000"/>
                </a:schemeClr>
              </a:solidFill>
              <a:latin typeface="Arial Black" panose="020B0A04020102020204" pitchFamily="34" charset="0"/>
            </a:endParaRPr>
          </a:p>
        </p:txBody>
      </p:sp>
      <p:sp>
        <p:nvSpPr>
          <p:cNvPr id="6" name="TextBox 5"/>
          <p:cNvSpPr txBox="1"/>
          <p:nvPr/>
        </p:nvSpPr>
        <p:spPr>
          <a:xfrm>
            <a:off x="8709660" y="6267603"/>
            <a:ext cx="2485192" cy="369332"/>
          </a:xfrm>
          <a:prstGeom prst="rect">
            <a:avLst/>
          </a:prstGeom>
          <a:noFill/>
        </p:spPr>
        <p:txBody>
          <a:bodyPr wrap="square" rtlCol="0">
            <a:spAutoFit/>
          </a:bodyPr>
          <a:lstStyle/>
          <a:p>
            <a:r>
              <a:rPr lang="ru-RU" dirty="0" smtClean="0">
                <a:solidFill>
                  <a:schemeClr val="accent1">
                    <a:lumMod val="50000"/>
                  </a:schemeClr>
                </a:solidFill>
              </a:rPr>
              <a:t>Краеведческий музей</a:t>
            </a:r>
            <a:endParaRPr lang="ru-RU" dirty="0">
              <a:solidFill>
                <a:schemeClr val="accent1">
                  <a:lumMod val="50000"/>
                </a:schemeClr>
              </a:solidFill>
            </a:endParaRPr>
          </a:p>
        </p:txBody>
      </p:sp>
      <p:sp>
        <p:nvSpPr>
          <p:cNvPr id="7" name="TextBox 6"/>
          <p:cNvSpPr txBox="1"/>
          <p:nvPr/>
        </p:nvSpPr>
        <p:spPr>
          <a:xfrm>
            <a:off x="4043286" y="6242448"/>
            <a:ext cx="4134168" cy="646331"/>
          </a:xfrm>
          <a:prstGeom prst="rect">
            <a:avLst/>
          </a:prstGeom>
          <a:noFill/>
        </p:spPr>
        <p:txBody>
          <a:bodyPr wrap="square" rtlCol="0">
            <a:spAutoFit/>
          </a:bodyPr>
          <a:lstStyle/>
          <a:p>
            <a:r>
              <a:rPr lang="ru-RU" dirty="0" smtClean="0">
                <a:solidFill>
                  <a:schemeClr val="accent1">
                    <a:lumMod val="50000"/>
                  </a:schemeClr>
                </a:solidFill>
              </a:rPr>
              <a:t>Военно- исторический музей Тихоокеанского флота</a:t>
            </a:r>
            <a:endParaRPr lang="ru-RU" dirty="0">
              <a:solidFill>
                <a:schemeClr val="accent1">
                  <a:lumMod val="50000"/>
                </a:schemeClr>
              </a:solidFill>
            </a:endParaRPr>
          </a:p>
        </p:txBody>
      </p:sp>
      <p:sp>
        <p:nvSpPr>
          <p:cNvPr id="8" name="TextBox 7"/>
          <p:cNvSpPr txBox="1"/>
          <p:nvPr/>
        </p:nvSpPr>
        <p:spPr>
          <a:xfrm>
            <a:off x="601191" y="6267603"/>
            <a:ext cx="2909889" cy="369332"/>
          </a:xfrm>
          <a:prstGeom prst="rect">
            <a:avLst/>
          </a:prstGeom>
          <a:noFill/>
        </p:spPr>
        <p:txBody>
          <a:bodyPr wrap="square" rtlCol="0">
            <a:spAutoFit/>
          </a:bodyPr>
          <a:lstStyle/>
          <a:p>
            <a:r>
              <a:rPr lang="ru-RU" dirty="0" smtClean="0">
                <a:solidFill>
                  <a:schemeClr val="accent1">
                    <a:lumMod val="50000"/>
                  </a:schemeClr>
                </a:solidFill>
              </a:rPr>
              <a:t>Приморский океанариум</a:t>
            </a:r>
            <a:endParaRPr lang="ru-RU" dirty="0">
              <a:solidFill>
                <a:schemeClr val="accent1">
                  <a:lumMod val="50000"/>
                </a:schemeClr>
              </a:solidFill>
            </a:endParaRPr>
          </a:p>
        </p:txBody>
      </p:sp>
    </p:spTree>
    <p:extLst>
      <p:ext uri="{BB962C8B-B14F-4D97-AF65-F5344CB8AC3E}">
        <p14:creationId xmlns:p14="http://schemas.microsoft.com/office/powerpoint/2010/main" val="24583614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pic>
        <p:nvPicPr>
          <p:cNvPr id="15362" name="Picture 2" descr="https://top10.travel/wp-content/uploads/2019/01/habarovskiy-mos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813" y="3085326"/>
            <a:ext cx="4949190" cy="301829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091318" y="102870"/>
            <a:ext cx="3276859" cy="707886"/>
          </a:xfrm>
          <a:prstGeom prst="rect">
            <a:avLst/>
          </a:prstGeom>
          <a:noFill/>
        </p:spPr>
        <p:txBody>
          <a:bodyPr wrap="none" rtlCol="0">
            <a:spAutoFit/>
          </a:bodyPr>
          <a:lstStyle/>
          <a:p>
            <a:r>
              <a:rPr lang="ru-RU" sz="4000" dirty="0" smtClean="0">
                <a:solidFill>
                  <a:schemeClr val="accent1">
                    <a:lumMod val="75000"/>
                  </a:schemeClr>
                </a:solidFill>
                <a:latin typeface="Arial Black" panose="020B0A04020102020204" pitchFamily="34" charset="0"/>
              </a:rPr>
              <a:t>Хабаровск</a:t>
            </a:r>
            <a:endParaRPr lang="ru-RU" sz="4000" dirty="0">
              <a:solidFill>
                <a:schemeClr val="accent1">
                  <a:lumMod val="75000"/>
                </a:schemeClr>
              </a:solidFill>
              <a:latin typeface="Arial Black" panose="020B0A04020102020204" pitchFamily="34" charset="0"/>
            </a:endParaRPr>
          </a:p>
        </p:txBody>
      </p:sp>
      <p:pic>
        <p:nvPicPr>
          <p:cNvPr id="15364" name="Picture 4" descr="https://top10.travel/wp-content/uploads/2019/01/habarovskiy-tsir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2190" y="810756"/>
            <a:ext cx="5440680" cy="2663965"/>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https://top10.travel/wp-content/uploads/2019/01/pamyatnik-muravevu-amurskom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8876" y="222777"/>
            <a:ext cx="3160883" cy="2097125"/>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descr="https://top10.travel/wp-content/uploads/2019/01/pamyatnik-habarovu.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05007" y="3919715"/>
            <a:ext cx="4485606" cy="234392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905007" y="6285722"/>
            <a:ext cx="4627863" cy="369332"/>
          </a:xfrm>
          <a:prstGeom prst="rect">
            <a:avLst/>
          </a:prstGeom>
          <a:noFill/>
        </p:spPr>
        <p:txBody>
          <a:bodyPr wrap="square" rtlCol="0">
            <a:spAutoFit/>
          </a:bodyPr>
          <a:lstStyle/>
          <a:p>
            <a:r>
              <a:rPr lang="ru-RU" dirty="0" smtClean="0">
                <a:solidFill>
                  <a:schemeClr val="accent1">
                    <a:lumMod val="50000"/>
                  </a:schemeClr>
                </a:solidFill>
              </a:rPr>
              <a:t>Ерофей Хабаров первопроходец, основатель</a:t>
            </a:r>
            <a:endParaRPr lang="ru-RU" dirty="0">
              <a:solidFill>
                <a:schemeClr val="accent1">
                  <a:lumMod val="50000"/>
                </a:schemeClr>
              </a:solidFill>
            </a:endParaRPr>
          </a:p>
        </p:txBody>
      </p:sp>
      <p:sp>
        <p:nvSpPr>
          <p:cNvPr id="5" name="TextBox 4"/>
          <p:cNvSpPr txBox="1"/>
          <p:nvPr/>
        </p:nvSpPr>
        <p:spPr>
          <a:xfrm>
            <a:off x="8469327" y="3474721"/>
            <a:ext cx="686406" cy="369332"/>
          </a:xfrm>
          <a:prstGeom prst="rect">
            <a:avLst/>
          </a:prstGeom>
          <a:noFill/>
        </p:spPr>
        <p:txBody>
          <a:bodyPr wrap="none" rtlCol="0">
            <a:spAutoFit/>
          </a:bodyPr>
          <a:lstStyle/>
          <a:p>
            <a:r>
              <a:rPr lang="ru-RU" dirty="0" smtClean="0">
                <a:solidFill>
                  <a:schemeClr val="accent1">
                    <a:lumMod val="50000"/>
                  </a:schemeClr>
                </a:solidFill>
              </a:rPr>
              <a:t>Цирк</a:t>
            </a:r>
            <a:endParaRPr lang="ru-RU" dirty="0">
              <a:solidFill>
                <a:schemeClr val="accent1">
                  <a:lumMod val="50000"/>
                </a:schemeClr>
              </a:solidFill>
            </a:endParaRPr>
          </a:p>
        </p:txBody>
      </p:sp>
      <p:sp>
        <p:nvSpPr>
          <p:cNvPr id="6" name="TextBox 5"/>
          <p:cNvSpPr txBox="1"/>
          <p:nvPr/>
        </p:nvSpPr>
        <p:spPr>
          <a:xfrm>
            <a:off x="1531620" y="6103620"/>
            <a:ext cx="2051385" cy="369332"/>
          </a:xfrm>
          <a:prstGeom prst="rect">
            <a:avLst/>
          </a:prstGeom>
          <a:noFill/>
        </p:spPr>
        <p:txBody>
          <a:bodyPr wrap="square" rtlCol="0">
            <a:spAutoFit/>
          </a:bodyPr>
          <a:lstStyle/>
          <a:p>
            <a:r>
              <a:rPr lang="ru-RU" dirty="0" smtClean="0">
                <a:solidFill>
                  <a:schemeClr val="accent1">
                    <a:lumMod val="50000"/>
                  </a:schemeClr>
                </a:solidFill>
              </a:rPr>
              <a:t>Хабаровский Мост</a:t>
            </a:r>
            <a:endParaRPr lang="ru-RU" dirty="0">
              <a:solidFill>
                <a:schemeClr val="accent1">
                  <a:lumMod val="50000"/>
                </a:schemeClr>
              </a:solidFill>
            </a:endParaRPr>
          </a:p>
        </p:txBody>
      </p:sp>
      <p:sp>
        <p:nvSpPr>
          <p:cNvPr id="7" name="TextBox 6"/>
          <p:cNvSpPr txBox="1"/>
          <p:nvPr/>
        </p:nvSpPr>
        <p:spPr>
          <a:xfrm>
            <a:off x="668876" y="2434590"/>
            <a:ext cx="3160883" cy="646331"/>
          </a:xfrm>
          <a:prstGeom prst="rect">
            <a:avLst/>
          </a:prstGeom>
          <a:noFill/>
        </p:spPr>
        <p:txBody>
          <a:bodyPr wrap="square" rtlCol="0">
            <a:spAutoFit/>
          </a:bodyPr>
          <a:lstStyle/>
          <a:p>
            <a:r>
              <a:rPr lang="ru-RU" dirty="0" smtClean="0">
                <a:solidFill>
                  <a:schemeClr val="accent1">
                    <a:lumMod val="50000"/>
                  </a:schemeClr>
                </a:solidFill>
              </a:rPr>
              <a:t>Муравьев- Амурский первый губернатор</a:t>
            </a:r>
            <a:endParaRPr lang="ru-RU" dirty="0">
              <a:solidFill>
                <a:schemeClr val="accent1">
                  <a:lumMod val="50000"/>
                </a:schemeClr>
              </a:solidFill>
            </a:endParaRPr>
          </a:p>
        </p:txBody>
      </p:sp>
    </p:spTree>
    <p:extLst>
      <p:ext uri="{BB962C8B-B14F-4D97-AF65-F5344CB8AC3E}">
        <p14:creationId xmlns:p14="http://schemas.microsoft.com/office/powerpoint/2010/main" val="40702727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00025"/>
            <a:ext cx="10515600" cy="1325563"/>
          </a:xfrm>
        </p:spPr>
        <p:txBody>
          <a:bodyPr>
            <a:normAutofit/>
          </a:bodyPr>
          <a:lstStyle/>
          <a:p>
            <a:pPr algn="ctr"/>
            <a:r>
              <a:rPr lang="ru-RU" b="1" i="0" dirty="0" smtClean="0">
                <a:solidFill>
                  <a:schemeClr val="accent1">
                    <a:lumMod val="75000"/>
                  </a:schemeClr>
                </a:solidFill>
                <a:effectLst/>
                <a:latin typeface="PT Sans"/>
              </a:rPr>
              <a:t>Петропавловск-Камчатский</a:t>
            </a:r>
            <a:r>
              <a:rPr lang="ru-RU" dirty="0" smtClean="0"/>
              <a:t/>
            </a:r>
            <a:br>
              <a:rPr lang="ru-RU" dirty="0" smtClean="0"/>
            </a:br>
            <a:endParaRPr lang="ru-RU" dirty="0"/>
          </a:p>
        </p:txBody>
      </p:sp>
      <p:pic>
        <p:nvPicPr>
          <p:cNvPr id="41986" name="Picture 2" descr="https://kudarf.ru/wp-content/uploads/2018/12/1-%D0%9F%D0%B5%D1%82%D1%80%D0%BE%D0%BF%D0%B0%D0%B2%D0%BB%D0%BE%D0%B2%D1%81%D0%BA-%D0%9A%D0%B0%D0%BC%D1%87%D0%B0%D1%82%D1%81%D0%BA%D0%B8%D0%B9.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79400" y="1221010"/>
            <a:ext cx="5816600" cy="5133753"/>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half" idx="2"/>
          </p:nvPr>
        </p:nvSpPr>
        <p:spPr>
          <a:xfrm>
            <a:off x="6438900" y="914400"/>
            <a:ext cx="5473700" cy="5842000"/>
          </a:xfrm>
        </p:spPr>
        <p:txBody>
          <a:bodyPr>
            <a:normAutofit fontScale="85000" lnSpcReduction="20000"/>
          </a:bodyPr>
          <a:lstStyle/>
          <a:p>
            <a:pPr marL="0" indent="0">
              <a:buNone/>
            </a:pPr>
            <a:r>
              <a:rPr lang="ru-RU" sz="2000" b="0" i="0" dirty="0" smtClean="0">
                <a:effectLst/>
                <a:latin typeface="PT Sans"/>
              </a:rPr>
              <a:t>Крупнейший город Камчатского полуострова был основан в 1740 г. Своему рождению Петропавловск-Камчатский обязан великим мореплавателям, которые привели к берегам Камчатки первые морские экспедиции.</a:t>
            </a:r>
          </a:p>
          <a:p>
            <a:pPr marL="0" indent="0">
              <a:buNone/>
            </a:pPr>
            <a:r>
              <a:rPr lang="ru-RU" sz="2000" b="0" i="0" dirty="0" smtClean="0">
                <a:effectLst/>
                <a:latin typeface="PT Sans"/>
              </a:rPr>
              <a:t> По именам кораблей, которые вошли в Авачинскую бухту был назван сначала образованный острог, а затем и город. Основные городские </a:t>
            </a:r>
            <a:r>
              <a:rPr lang="ru-RU" sz="2000" b="0" i="0" dirty="0" err="1" smtClean="0">
                <a:effectLst/>
                <a:latin typeface="PT Sans"/>
              </a:rPr>
              <a:t>достопримеча-тельности</a:t>
            </a:r>
            <a:r>
              <a:rPr lang="ru-RU" sz="2000" b="0" i="0" dirty="0" smtClean="0">
                <a:effectLst/>
                <a:latin typeface="PT Sans"/>
              </a:rPr>
              <a:t> связаны с великими путешественниками и первооткрывателями, например с именем </a:t>
            </a:r>
            <a:r>
              <a:rPr lang="ru-RU" sz="2000" b="0" i="0" dirty="0" err="1" smtClean="0">
                <a:effectLst/>
                <a:latin typeface="PT Sans"/>
              </a:rPr>
              <a:t>Витуса</a:t>
            </a:r>
            <a:r>
              <a:rPr lang="ru-RU" sz="2000" b="0" i="0" dirty="0" smtClean="0">
                <a:effectLst/>
                <a:latin typeface="PT Sans"/>
              </a:rPr>
              <a:t> </a:t>
            </a:r>
            <a:r>
              <a:rPr lang="ru-RU" sz="2000" b="0" i="0" dirty="0" err="1" smtClean="0">
                <a:effectLst/>
                <a:latin typeface="PT Sans"/>
              </a:rPr>
              <a:t>Йонассена</a:t>
            </a:r>
            <a:r>
              <a:rPr lang="ru-RU" sz="2000" b="0" i="0" dirty="0" smtClean="0">
                <a:effectLst/>
                <a:latin typeface="PT Sans"/>
              </a:rPr>
              <a:t> Беринга.</a:t>
            </a:r>
          </a:p>
          <a:p>
            <a:pPr marL="0" indent="0">
              <a:buNone/>
            </a:pPr>
            <a:r>
              <a:rPr lang="ru-RU" sz="1800" b="0" i="0" dirty="0" smtClean="0">
                <a:effectLst/>
                <a:latin typeface="PT Sans"/>
              </a:rPr>
              <a:t>В городе можно посетить</a:t>
            </a:r>
          </a:p>
          <a:p>
            <a:pPr marL="0" indent="0">
              <a:buNone/>
            </a:pPr>
            <a:r>
              <a:rPr lang="ru-RU" sz="1800" b="0" i="0" dirty="0" smtClean="0">
                <a:effectLst/>
                <a:latin typeface="PT Sans"/>
              </a:rPr>
              <a:t>:Камчатский краевой объединенный музей</a:t>
            </a:r>
            <a:r>
              <a:rPr lang="ru-RU" b="0" i="0" dirty="0" smtClean="0">
                <a:solidFill>
                  <a:srgbClr val="555555"/>
                </a:solidFill>
                <a:effectLst/>
                <a:latin typeface="PT Sans"/>
              </a:rPr>
              <a:t>. </a:t>
            </a:r>
            <a:r>
              <a:rPr lang="ru-RU" sz="1900" b="0" i="0" dirty="0" smtClean="0">
                <a:effectLst/>
                <a:latin typeface="PT Sans"/>
              </a:rPr>
              <a:t>Институт вулканологии.</a:t>
            </a:r>
          </a:p>
          <a:p>
            <a:pPr marL="0" indent="0">
              <a:buNone/>
            </a:pPr>
            <a:r>
              <a:rPr lang="ru-RU" sz="1900" b="0" i="0" dirty="0" smtClean="0">
                <a:effectLst/>
                <a:latin typeface="PT Sans"/>
              </a:rPr>
              <a:t>Мемориальный комплекс «Батарея </a:t>
            </a:r>
            <a:r>
              <a:rPr lang="ru-RU" sz="1900" b="0" i="0" dirty="0" err="1" smtClean="0">
                <a:effectLst/>
                <a:latin typeface="PT Sans"/>
              </a:rPr>
              <a:t>Максутова</a:t>
            </a:r>
            <a:r>
              <a:rPr lang="ru-RU" sz="1900" b="0" i="0" dirty="0" smtClean="0">
                <a:effectLst/>
                <a:latin typeface="PT Sans"/>
              </a:rPr>
              <a:t>»</a:t>
            </a:r>
            <a:r>
              <a:rPr lang="ru-RU" dirty="0" smtClean="0"/>
              <a:t/>
            </a:r>
            <a:br>
              <a:rPr lang="ru-RU" dirty="0" smtClean="0"/>
            </a:br>
            <a:r>
              <a:rPr lang="ru-RU" dirty="0" smtClean="0"/>
              <a:t/>
            </a:r>
            <a:br>
              <a:rPr lang="ru-RU" dirty="0" smtClean="0"/>
            </a:br>
            <a:r>
              <a:rPr lang="ru-RU" sz="2300" b="0" i="0" dirty="0" smtClean="0">
                <a:effectLst/>
                <a:latin typeface="PT Sans"/>
              </a:rPr>
              <a:t>С Петропавловска-Камчатского начинаются все природные маршруты по полуострову. </a:t>
            </a:r>
          </a:p>
          <a:p>
            <a:pPr marL="0" indent="0">
              <a:buNone/>
            </a:pPr>
            <a:r>
              <a:rPr lang="ru-RU" sz="2300" b="0" i="0" dirty="0" smtClean="0">
                <a:effectLst/>
                <a:latin typeface="PT Sans"/>
              </a:rPr>
              <a:t>Находясь в городе можно полюбоваться красотами Авачинской бухты, Петровской сопки, Мишенной сопки и т.д.</a:t>
            </a:r>
            <a:r>
              <a:rPr lang="ru-RU" sz="2300" dirty="0" smtClean="0"/>
              <a:t/>
            </a:r>
            <a:br>
              <a:rPr lang="ru-RU" sz="2300" dirty="0" smtClean="0"/>
            </a:b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30069292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959934" y="4548517"/>
            <a:ext cx="10555791" cy="1661993"/>
          </a:xfrm>
          <a:prstGeom prst="rect">
            <a:avLst/>
          </a:prstGeom>
        </p:spPr>
        <p:txBody>
          <a:bodyPr wrap="square">
            <a:spAutoFit/>
          </a:bodyPr>
          <a:lstStyle/>
          <a:p>
            <a:r>
              <a:rPr lang="ru-RU" sz="2800" i="1" dirty="0">
                <a:solidFill>
                  <a:srgbClr val="5B9BD5">
                    <a:lumMod val="50000"/>
                  </a:srgbClr>
                </a:solidFill>
                <a:latin typeface="Arial Black" panose="020B0A04020102020204" pitchFamily="34" charset="0"/>
              </a:rPr>
              <a:t>Народ умирает, когда становится населением. А населением он становится тогда, когда забывает свою историю</a:t>
            </a:r>
            <a:r>
              <a:rPr lang="ru-RU" sz="2000" i="1" dirty="0">
                <a:solidFill>
                  <a:srgbClr val="5B9BD5">
                    <a:lumMod val="50000"/>
                  </a:srgbClr>
                </a:solidFill>
                <a:latin typeface="Arial Black" panose="020B0A04020102020204" pitchFamily="34" charset="0"/>
              </a:rPr>
              <a:t> </a:t>
            </a:r>
            <a:r>
              <a:rPr lang="ru-RU" sz="2000" i="1" dirty="0" smtClean="0">
                <a:solidFill>
                  <a:srgbClr val="5B9BD5">
                    <a:lumMod val="50000"/>
                  </a:srgbClr>
                </a:solidFill>
                <a:latin typeface="Arial Black" panose="020B0A04020102020204" pitchFamily="34" charset="0"/>
              </a:rPr>
              <a:t>                 </a:t>
            </a:r>
            <a:r>
              <a:rPr lang="ru-RU" dirty="0" err="1" smtClean="0">
                <a:solidFill>
                  <a:srgbClr val="222222"/>
                </a:solidFill>
                <a:latin typeface="Arial" panose="020B0604020202020204" pitchFamily="34" charset="0"/>
              </a:rPr>
              <a:t>Ф.Абрамов</a:t>
            </a:r>
            <a:r>
              <a:rPr lang="ru-RU" dirty="0" smtClean="0">
                <a:solidFill>
                  <a:srgbClr val="222222"/>
                </a:solidFill>
                <a:latin typeface="Arial" panose="020B0604020202020204" pitchFamily="34" charset="0"/>
              </a:rPr>
              <a:t>(1920-1983</a:t>
            </a:r>
            <a:r>
              <a:rPr lang="ru-RU" dirty="0">
                <a:solidFill>
                  <a:srgbClr val="222222"/>
                </a:solidFill>
                <a:latin typeface="Arial" panose="020B0604020202020204" pitchFamily="34" charset="0"/>
              </a:rPr>
              <a:t>) </a:t>
            </a:r>
            <a:endParaRPr lang="ru-RU" dirty="0" smtClean="0">
              <a:solidFill>
                <a:srgbClr val="222222"/>
              </a:solidFill>
              <a:latin typeface="Arial" panose="020B0604020202020204" pitchFamily="34" charset="0"/>
            </a:endParaRPr>
          </a:p>
          <a:p>
            <a:r>
              <a:rPr lang="ru-RU" i="1" dirty="0">
                <a:solidFill>
                  <a:srgbClr val="222222"/>
                </a:solidFill>
                <a:latin typeface="Arial" panose="020B0604020202020204" pitchFamily="34" charset="0"/>
              </a:rPr>
              <a:t> </a:t>
            </a:r>
            <a:r>
              <a:rPr lang="ru-RU" i="1" dirty="0" smtClean="0">
                <a:solidFill>
                  <a:srgbClr val="222222"/>
                </a:solidFill>
                <a:latin typeface="Arial" panose="020B0604020202020204" pitchFamily="34" charset="0"/>
              </a:rPr>
              <a:t>                                                                           Советский </a:t>
            </a:r>
            <a:r>
              <a:rPr lang="ru-RU" i="1" dirty="0">
                <a:solidFill>
                  <a:srgbClr val="222222"/>
                </a:solidFill>
                <a:latin typeface="Arial" panose="020B0604020202020204" pitchFamily="34" charset="0"/>
              </a:rPr>
              <a:t>писатель, публицист, литературовед</a:t>
            </a:r>
            <a:endParaRPr lang="ru-RU" i="1" dirty="0">
              <a:solidFill>
                <a:prstClr val="black"/>
              </a:solidFill>
            </a:endParaRPr>
          </a:p>
        </p:txBody>
      </p:sp>
      <p:sp>
        <p:nvSpPr>
          <p:cNvPr id="3" name="Прямоугольник 2"/>
          <p:cNvSpPr/>
          <p:nvPr/>
        </p:nvSpPr>
        <p:spPr>
          <a:xfrm>
            <a:off x="1074233" y="2229832"/>
            <a:ext cx="10655805" cy="1846659"/>
          </a:xfrm>
          <a:prstGeom prst="rect">
            <a:avLst/>
          </a:prstGeom>
        </p:spPr>
        <p:txBody>
          <a:bodyPr wrap="square">
            <a:spAutoFit/>
          </a:bodyPr>
          <a:lstStyle/>
          <a:p>
            <a:r>
              <a:rPr lang="ru-RU" sz="3200" b="1" i="1" dirty="0">
                <a:solidFill>
                  <a:srgbClr val="5B9BD5">
                    <a:lumMod val="50000"/>
                  </a:srgbClr>
                </a:solidFill>
                <a:latin typeface="Arial Black" panose="020B0A04020102020204" pitchFamily="34" charset="0"/>
              </a:rPr>
              <a:t>Гордиться славою своих предков не только можно, но и должно; не уважать оной есть постыдное малодушие</a:t>
            </a:r>
            <a:r>
              <a:rPr lang="ru-RU" sz="3200" dirty="0" smtClean="0">
                <a:solidFill>
                  <a:srgbClr val="5B9BD5">
                    <a:lumMod val="50000"/>
                  </a:srgbClr>
                </a:solidFill>
                <a:latin typeface="Arial" panose="020B0604020202020204" pitchFamily="34" charset="0"/>
              </a:rPr>
              <a:t>.         </a:t>
            </a:r>
            <a:r>
              <a:rPr lang="ru-RU" dirty="0" smtClean="0">
                <a:solidFill>
                  <a:srgbClr val="5B9BD5">
                    <a:lumMod val="50000"/>
                  </a:srgbClr>
                </a:solidFill>
                <a:latin typeface="Arial" panose="020B0604020202020204" pitchFamily="34" charset="0"/>
              </a:rPr>
              <a:t> </a:t>
            </a:r>
            <a:r>
              <a:rPr lang="ru-RU" dirty="0" err="1">
                <a:solidFill>
                  <a:srgbClr val="222222"/>
                </a:solidFill>
                <a:latin typeface="Arial" panose="020B0604020202020204" pitchFamily="34" charset="0"/>
              </a:rPr>
              <a:t>А.С.Пушкин</a:t>
            </a:r>
            <a:r>
              <a:rPr lang="ru-RU" dirty="0">
                <a:solidFill>
                  <a:srgbClr val="222222"/>
                </a:solidFill>
                <a:latin typeface="Arial" panose="020B0604020202020204" pitchFamily="34" charset="0"/>
              </a:rPr>
              <a:t>(1799-1837</a:t>
            </a:r>
            <a:r>
              <a:rPr lang="ru-RU" i="1" dirty="0" smtClean="0">
                <a:solidFill>
                  <a:srgbClr val="222222"/>
                </a:solidFill>
                <a:latin typeface="Arial" panose="020B0604020202020204" pitchFamily="34" charset="0"/>
              </a:rPr>
              <a:t>)</a:t>
            </a:r>
          </a:p>
          <a:p>
            <a:r>
              <a:rPr lang="ru-RU" i="1" dirty="0" smtClean="0">
                <a:solidFill>
                  <a:srgbClr val="222222"/>
                </a:solidFill>
                <a:latin typeface="Arial" panose="020B0604020202020204" pitchFamily="34" charset="0"/>
              </a:rPr>
              <a:t>                                                                      Великий </a:t>
            </a:r>
            <a:r>
              <a:rPr lang="ru-RU" i="1" dirty="0">
                <a:solidFill>
                  <a:srgbClr val="222222"/>
                </a:solidFill>
                <a:latin typeface="Arial" panose="020B0604020202020204" pitchFamily="34" charset="0"/>
              </a:rPr>
              <a:t>русский поэт, писатель и драматург 19 века.</a:t>
            </a:r>
            <a:endParaRPr lang="ru-RU" i="1" dirty="0">
              <a:solidFill>
                <a:prstClr val="black"/>
              </a:solidFill>
            </a:endParaRPr>
          </a:p>
        </p:txBody>
      </p:sp>
      <p:sp>
        <p:nvSpPr>
          <p:cNvPr id="4" name="Прямоугольник 3"/>
          <p:cNvSpPr/>
          <p:nvPr/>
        </p:nvSpPr>
        <p:spPr>
          <a:xfrm>
            <a:off x="1074233" y="633263"/>
            <a:ext cx="9869992" cy="1323439"/>
          </a:xfrm>
          <a:prstGeom prst="rect">
            <a:avLst/>
          </a:prstGeom>
        </p:spPr>
        <p:txBody>
          <a:bodyPr wrap="square">
            <a:spAutoFit/>
          </a:bodyPr>
          <a:lstStyle/>
          <a:p>
            <a:r>
              <a:rPr lang="ru-RU" sz="3200" b="1" i="1" dirty="0" smtClean="0">
                <a:solidFill>
                  <a:srgbClr val="5B9BD5">
                    <a:lumMod val="50000"/>
                  </a:srgbClr>
                </a:solidFill>
                <a:latin typeface="Arial Black" panose="020B0A04020102020204" pitchFamily="34" charset="0"/>
              </a:rPr>
              <a:t>Народ, не знающий своего прошлого, не имеет будущего.        </a:t>
            </a:r>
            <a:r>
              <a:rPr lang="ru-RU" dirty="0" err="1" smtClean="0">
                <a:solidFill>
                  <a:srgbClr val="222222"/>
                </a:solidFill>
                <a:latin typeface="Arial" panose="020B0604020202020204" pitchFamily="34" charset="0"/>
              </a:rPr>
              <a:t>М.В.Ломоносов</a:t>
            </a:r>
            <a:r>
              <a:rPr lang="ru-RU" dirty="0" smtClean="0">
                <a:solidFill>
                  <a:srgbClr val="222222"/>
                </a:solidFill>
                <a:latin typeface="Arial" panose="020B0604020202020204" pitchFamily="34" charset="0"/>
              </a:rPr>
              <a:t> (1711-1765 </a:t>
            </a:r>
            <a:r>
              <a:rPr lang="ru-RU" sz="1600" i="1" dirty="0" smtClean="0">
                <a:solidFill>
                  <a:srgbClr val="222222"/>
                </a:solidFill>
                <a:latin typeface="Arial" panose="020B0604020202020204" pitchFamily="34" charset="0"/>
              </a:rPr>
              <a:t>) </a:t>
            </a:r>
          </a:p>
          <a:p>
            <a:r>
              <a:rPr lang="ru-RU" sz="1600" i="1" dirty="0">
                <a:solidFill>
                  <a:srgbClr val="222222"/>
                </a:solidFill>
                <a:latin typeface="Arial" panose="020B0604020202020204" pitchFamily="34" charset="0"/>
              </a:rPr>
              <a:t> </a:t>
            </a:r>
            <a:r>
              <a:rPr lang="ru-RU" sz="1600" i="1" dirty="0" smtClean="0">
                <a:solidFill>
                  <a:srgbClr val="222222"/>
                </a:solidFill>
                <a:latin typeface="Arial" panose="020B0604020202020204" pitchFamily="34" charset="0"/>
              </a:rPr>
              <a:t>                                                                                   Русский учёный-энциклопедист, поэт, филолог.</a:t>
            </a:r>
            <a:endParaRPr lang="ru-RU" sz="1600" i="1" dirty="0">
              <a:solidFill>
                <a:prstClr val="black"/>
              </a:solidFill>
            </a:endParaRPr>
          </a:p>
        </p:txBody>
      </p:sp>
    </p:spTree>
    <p:extLst>
      <p:ext uri="{BB962C8B-B14F-4D97-AF65-F5344CB8AC3E}">
        <p14:creationId xmlns:p14="http://schemas.microsoft.com/office/powerpoint/2010/main" val="2112434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4236051" y="205121"/>
            <a:ext cx="2768957" cy="830997"/>
          </a:xfrm>
          <a:prstGeom prst="rect">
            <a:avLst/>
          </a:prstGeom>
          <a:noFill/>
        </p:spPr>
        <p:txBody>
          <a:bodyPr wrap="square" rtlCol="0">
            <a:spAutoFit/>
          </a:bodyPr>
          <a:lstStyle/>
          <a:p>
            <a:r>
              <a:rPr lang="ru-RU" sz="4800" b="1" i="1" dirty="0" smtClean="0">
                <a:solidFill>
                  <a:schemeClr val="accent1">
                    <a:lumMod val="75000"/>
                  </a:schemeClr>
                </a:solidFill>
                <a:latin typeface="Arial Black" panose="020B0A04020102020204" pitchFamily="34" charset="0"/>
              </a:rPr>
              <a:t>Москва</a:t>
            </a:r>
            <a:endParaRPr lang="ru-RU" sz="4800" b="1" i="1" dirty="0">
              <a:solidFill>
                <a:schemeClr val="accent1">
                  <a:lumMod val="75000"/>
                </a:schemeClr>
              </a:solidFill>
              <a:latin typeface="Arial Black" panose="020B0A04020102020204" pitchFamily="34" charset="0"/>
            </a:endParaRPr>
          </a:p>
        </p:txBody>
      </p:sp>
      <p:sp>
        <p:nvSpPr>
          <p:cNvPr id="3" name="Прямоугольник 2"/>
          <p:cNvSpPr/>
          <p:nvPr/>
        </p:nvSpPr>
        <p:spPr>
          <a:xfrm>
            <a:off x="1371600" y="915929"/>
            <a:ext cx="9868829" cy="1200329"/>
          </a:xfrm>
          <a:prstGeom prst="rect">
            <a:avLst/>
          </a:prstGeom>
        </p:spPr>
        <p:txBody>
          <a:bodyPr wrap="square">
            <a:spAutoFit/>
          </a:bodyPr>
          <a:lstStyle/>
          <a:p>
            <a:pPr algn="just"/>
            <a:r>
              <a:rPr lang="ru-RU" dirty="0">
                <a:solidFill>
                  <a:schemeClr val="accent1">
                    <a:lumMod val="50000"/>
                  </a:schemeClr>
                </a:solidFill>
                <a:latin typeface="Exo 2"/>
              </a:rPr>
              <a:t>В Москве огромное количество культурных объектов – более 400 музеев, около тысячи памятников, 130 театров и десятки концертных залов. Большинство событий светской жизни страны от премьер до международных выставок происходят в </a:t>
            </a:r>
            <a:r>
              <a:rPr lang="ru-RU" dirty="0" smtClean="0">
                <a:solidFill>
                  <a:schemeClr val="accent1">
                    <a:lumMod val="50000"/>
                  </a:schemeClr>
                </a:solidFill>
                <a:latin typeface="Exo 2"/>
              </a:rPr>
              <a:t>столице</a:t>
            </a:r>
            <a:r>
              <a:rPr lang="ru-RU" dirty="0" smtClean="0">
                <a:solidFill>
                  <a:srgbClr val="333333"/>
                </a:solidFill>
                <a:latin typeface="Exo 2"/>
              </a:rPr>
              <a:t>.</a:t>
            </a:r>
            <a:r>
              <a:rPr lang="ru-RU" dirty="0"/>
              <a:t/>
            </a:r>
            <a:br>
              <a:rPr lang="ru-RU" dirty="0"/>
            </a:br>
            <a:endParaRPr lang="ru-RU" dirty="0"/>
          </a:p>
        </p:txBody>
      </p:sp>
      <p:pic>
        <p:nvPicPr>
          <p:cNvPr id="1028" name="Picture 4" descr="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620" y="2029522"/>
            <a:ext cx="4460487" cy="41893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658615" y="5295517"/>
            <a:ext cx="5739162" cy="923330"/>
          </a:xfrm>
          <a:prstGeom prst="rect">
            <a:avLst/>
          </a:prstGeom>
        </p:spPr>
        <p:txBody>
          <a:bodyPr wrap="square">
            <a:spAutoFit/>
          </a:bodyPr>
          <a:lstStyle/>
          <a:p>
            <a:r>
              <a:rPr lang="ru-RU" b="1" dirty="0">
                <a:solidFill>
                  <a:schemeClr val="accent1">
                    <a:lumMod val="75000"/>
                  </a:schemeClr>
                </a:solidFill>
                <a:latin typeface="Arial" panose="020B0604020202020204" pitchFamily="34" charset="0"/>
              </a:rPr>
              <a:t>Основание Москвы</a:t>
            </a:r>
            <a:r>
              <a:rPr lang="ru-RU" dirty="0">
                <a:solidFill>
                  <a:schemeClr val="accent1">
                    <a:lumMod val="75000"/>
                  </a:schemeClr>
                </a:solidFill>
                <a:latin typeface="Arial" panose="020B0604020202020204" pitchFamily="34" charset="0"/>
              </a:rPr>
              <a:t> датируется </a:t>
            </a:r>
            <a:r>
              <a:rPr lang="ru-RU" dirty="0">
                <a:solidFill>
                  <a:schemeClr val="accent1">
                    <a:lumMod val="75000"/>
                  </a:schemeClr>
                </a:solidFill>
                <a:latin typeface="Arial" panose="020B0604020202020204" pitchFamily="34" charset="0"/>
                <a:hlinkClick r:id="rId3" tooltip="1147 год"/>
              </a:rPr>
              <a:t>1147 годом</a:t>
            </a:r>
            <a:r>
              <a:rPr lang="ru-RU" dirty="0">
                <a:solidFill>
                  <a:schemeClr val="accent1">
                    <a:lumMod val="75000"/>
                  </a:schemeClr>
                </a:solidFill>
                <a:latin typeface="Arial" panose="020B0604020202020204" pitchFamily="34" charset="0"/>
              </a:rPr>
              <a:t> и приписывается </a:t>
            </a:r>
            <a:r>
              <a:rPr lang="ru-RU" dirty="0">
                <a:solidFill>
                  <a:schemeClr val="accent1">
                    <a:lumMod val="75000"/>
                  </a:schemeClr>
                </a:solidFill>
                <a:latin typeface="Arial" panose="020B0604020202020204" pitchFamily="34" charset="0"/>
                <a:hlinkClick r:id="rId4" tooltip="Юрий Владимирович Долгорукий"/>
              </a:rPr>
              <a:t>Великому князю Ростово-Суздальскому и Киевскому Юрию Долгорукому</a:t>
            </a:r>
            <a:endParaRPr lang="ru-RU" dirty="0">
              <a:solidFill>
                <a:schemeClr val="accent1">
                  <a:lumMod val="75000"/>
                </a:schemeClr>
              </a:solidFill>
            </a:endParaRPr>
          </a:p>
        </p:txBody>
      </p:sp>
      <p:pic>
        <p:nvPicPr>
          <p:cNvPr id="1040" name="Picture 16" descr="https://upload.wikimedia.org/wikipedia/ru/thumb/1/11/MemorialToJuriDolgoruky.jpeg/220px-MemorialToJuriDolgoruky.jpe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70957" y="2029522"/>
            <a:ext cx="3323063" cy="3088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1094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1514476" y="714375"/>
            <a:ext cx="8786812" cy="3416320"/>
          </a:xfrm>
          <a:prstGeom prst="rect">
            <a:avLst/>
          </a:prstGeom>
          <a:noFill/>
        </p:spPr>
        <p:txBody>
          <a:bodyPr wrap="square" rtlCol="0">
            <a:spAutoFit/>
          </a:bodyPr>
          <a:lstStyle/>
          <a:p>
            <a:pPr algn="ctr"/>
            <a:r>
              <a:rPr lang="ru-RU" sz="5400" dirty="0" smtClean="0">
                <a:solidFill>
                  <a:schemeClr val="accent1">
                    <a:lumMod val="75000"/>
                  </a:schemeClr>
                </a:solidFill>
                <a:latin typeface="Arial Black" panose="020B0A04020102020204" pitchFamily="34" charset="0"/>
              </a:rPr>
              <a:t>Спасибо </a:t>
            </a:r>
          </a:p>
          <a:p>
            <a:pPr algn="ctr"/>
            <a:endParaRPr lang="ru-RU" sz="5400" dirty="0" smtClean="0">
              <a:solidFill>
                <a:schemeClr val="accent1">
                  <a:lumMod val="75000"/>
                </a:schemeClr>
              </a:solidFill>
              <a:latin typeface="Arial Black" panose="020B0A04020102020204" pitchFamily="34" charset="0"/>
            </a:endParaRPr>
          </a:p>
          <a:p>
            <a:pPr algn="ctr"/>
            <a:r>
              <a:rPr lang="ru-RU" sz="5400" dirty="0" smtClean="0">
                <a:solidFill>
                  <a:schemeClr val="accent1">
                    <a:lumMod val="75000"/>
                  </a:schemeClr>
                </a:solidFill>
                <a:latin typeface="Arial Black" panose="020B0A04020102020204" pitchFamily="34" charset="0"/>
              </a:rPr>
              <a:t>за</a:t>
            </a:r>
          </a:p>
          <a:p>
            <a:pPr algn="ctr"/>
            <a:r>
              <a:rPr lang="ru-RU" sz="5400" dirty="0" smtClean="0">
                <a:solidFill>
                  <a:schemeClr val="accent1">
                    <a:lumMod val="75000"/>
                  </a:schemeClr>
                </a:solidFill>
                <a:latin typeface="Arial Black" panose="020B0A04020102020204" pitchFamily="34" charset="0"/>
              </a:rPr>
              <a:t> внимание</a:t>
            </a:r>
            <a:endParaRPr lang="ru-RU" sz="5400" dirty="0">
              <a:solidFill>
                <a:schemeClr val="accent1">
                  <a:lumMod val="75000"/>
                </a:schemeClr>
              </a:solidFill>
              <a:latin typeface="Arial Black" panose="020B0A04020102020204" pitchFamily="34" charset="0"/>
            </a:endParaRPr>
          </a:p>
        </p:txBody>
      </p:sp>
    </p:spTree>
    <p:extLst>
      <p:ext uri="{BB962C8B-B14F-4D97-AF65-F5344CB8AC3E}">
        <p14:creationId xmlns:p14="http://schemas.microsoft.com/office/powerpoint/2010/main" val="834378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2050" name="Picture 2" descr="Соборная площадь Кремля, Благовещенский собор, Грановитая палата, Успенский собор, Колокольня Ивана Великого и Архангельский собор."/>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1" y="200025"/>
            <a:ext cx="11372850" cy="5729287"/>
          </a:xfrm>
          <a:prstGeom prst="rect">
            <a:avLst/>
          </a:prstGeom>
          <a:solidFill>
            <a:schemeClr val="accent1">
              <a:lumMod val="40000"/>
              <a:lumOff val="60000"/>
            </a:schemeClr>
          </a:solidFill>
        </p:spPr>
      </p:pic>
      <p:sp>
        <p:nvSpPr>
          <p:cNvPr id="2" name="Прямоугольник 1"/>
          <p:cNvSpPr/>
          <p:nvPr/>
        </p:nvSpPr>
        <p:spPr>
          <a:xfrm>
            <a:off x="828676" y="5929312"/>
            <a:ext cx="11158538" cy="707886"/>
          </a:xfrm>
          <a:prstGeom prst="rect">
            <a:avLst/>
          </a:prstGeom>
        </p:spPr>
        <p:txBody>
          <a:bodyPr wrap="square">
            <a:spAutoFit/>
          </a:bodyPr>
          <a:lstStyle/>
          <a:p>
            <a:r>
              <a:rPr lang="ru-RU" sz="2000" dirty="0">
                <a:solidFill>
                  <a:schemeClr val="accent1">
                    <a:lumMod val="50000"/>
                  </a:schemeClr>
                </a:solidFill>
                <a:latin typeface="Arial Black" panose="020B0A04020102020204" pitchFamily="34" charset="0"/>
              </a:rPr>
              <a:t>Соборная площадь Кремля, Благовещенский собор, </a:t>
            </a:r>
            <a:r>
              <a:rPr lang="ru-RU" sz="2000" dirty="0" err="1">
                <a:solidFill>
                  <a:schemeClr val="accent1">
                    <a:lumMod val="50000"/>
                  </a:schemeClr>
                </a:solidFill>
                <a:latin typeface="Arial Black" panose="020B0A04020102020204" pitchFamily="34" charset="0"/>
              </a:rPr>
              <a:t>Грановитая</a:t>
            </a:r>
            <a:r>
              <a:rPr lang="ru-RU" sz="2000" dirty="0">
                <a:solidFill>
                  <a:schemeClr val="accent1">
                    <a:lumMod val="50000"/>
                  </a:schemeClr>
                </a:solidFill>
                <a:latin typeface="Arial Black" panose="020B0A04020102020204" pitchFamily="34" charset="0"/>
              </a:rPr>
              <a:t> палата, Успенский собор, Колокольня Ивана Великого и Архангельский собор:</a:t>
            </a:r>
          </a:p>
        </p:txBody>
      </p:sp>
    </p:spTree>
    <p:extLst>
      <p:ext uri="{BB962C8B-B14F-4D97-AF65-F5344CB8AC3E}">
        <p14:creationId xmlns:p14="http://schemas.microsoft.com/office/powerpoint/2010/main" val="999014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3076" name="Picture 4" descr="https://funik.ru/wp-content/uploads/2019/07/31be53e41976a9919ec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189" y="214313"/>
            <a:ext cx="11430000" cy="555783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391360" y="5872163"/>
            <a:ext cx="5361658" cy="584775"/>
          </a:xfrm>
          <a:prstGeom prst="rect">
            <a:avLst/>
          </a:prstGeom>
          <a:noFill/>
        </p:spPr>
        <p:txBody>
          <a:bodyPr wrap="square" rtlCol="0">
            <a:spAutoFit/>
          </a:bodyPr>
          <a:lstStyle/>
          <a:p>
            <a:r>
              <a:rPr lang="ru-RU" sz="3200" dirty="0" smtClean="0">
                <a:solidFill>
                  <a:schemeClr val="accent1">
                    <a:lumMod val="75000"/>
                  </a:schemeClr>
                </a:solidFill>
                <a:latin typeface="Arial Black" panose="020B0A04020102020204" pitchFamily="34" charset="0"/>
              </a:rPr>
              <a:t>Красная площадь</a:t>
            </a:r>
            <a:endParaRPr lang="ru-RU" sz="3200" dirty="0">
              <a:solidFill>
                <a:schemeClr val="accent1">
                  <a:lumMod val="75000"/>
                </a:schemeClr>
              </a:solidFill>
              <a:latin typeface="Arial Black" panose="020B0A04020102020204" pitchFamily="34" charset="0"/>
            </a:endParaRPr>
          </a:p>
        </p:txBody>
      </p:sp>
    </p:spTree>
    <p:extLst>
      <p:ext uri="{BB962C8B-B14F-4D97-AF65-F5344CB8AC3E}">
        <p14:creationId xmlns:p14="http://schemas.microsoft.com/office/powerpoint/2010/main" val="154453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11266" name="Picture 2" descr="https://ds02.infourok.ru/uploads/ex/0caf/0002a4be-6eb9f6d7/img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093" y="270456"/>
            <a:ext cx="11586692" cy="6168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0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16386" name="Picture 2" descr="https://ds04.infourok.ru/uploads/ex/05c6/000d5fbd-ecbf4979/img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093" y="179836"/>
            <a:ext cx="11578107" cy="6259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12414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1600</TotalTime>
  <Words>2183</Words>
  <Application>Microsoft Office PowerPoint</Application>
  <PresentationFormat>Широкоэкранный</PresentationFormat>
  <Paragraphs>226</Paragraphs>
  <Slides>50</Slides>
  <Notes>7</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50</vt:i4>
      </vt:variant>
    </vt:vector>
  </HeadingPairs>
  <TitlesOfParts>
    <vt:vector size="61" baseType="lpstr">
      <vt:lpstr>Aharoni</vt:lpstr>
      <vt:lpstr>Arial</vt:lpstr>
      <vt:lpstr>Arial Black</vt:lpstr>
      <vt:lpstr>Calibri</vt:lpstr>
      <vt:lpstr>Calibri Light</vt:lpstr>
      <vt:lpstr>Droid Sans</vt:lpstr>
      <vt:lpstr>Exo 2</vt:lpstr>
      <vt:lpstr>Helvetica Neue</vt:lpstr>
      <vt:lpstr>PT Sans</vt:lpstr>
      <vt:lpstr>Tahoma</vt:lpstr>
      <vt:lpstr>Тема Office</vt:lpstr>
      <vt:lpstr>СОКРОВИЩА  РОССИИ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Санкт - Петербург</vt:lpstr>
      <vt:lpstr>Презентация PowerPoint</vt:lpstr>
      <vt:lpstr>Презентация PowerPoint</vt:lpstr>
      <vt:lpstr>Презентация PowerPoint</vt:lpstr>
      <vt:lpstr>Презентация PowerPoint</vt:lpstr>
      <vt:lpstr>Золотое Кольцо России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Урал и Западная Сибирь.</vt:lpstr>
      <vt:lpstr>Екатеринбург</vt:lpstr>
      <vt:lpstr>Тюмень </vt:lpstr>
      <vt:lpstr>Тобольск</vt:lpstr>
      <vt:lpstr> Пермь </vt:lpstr>
      <vt:lpstr>Челябинск </vt:lpstr>
      <vt:lpstr> Уфа </vt:lpstr>
      <vt:lpstr>Оренбург </vt:lpstr>
      <vt:lpstr>Ижевск</vt:lpstr>
      <vt:lpstr> Нижний Тагил </vt:lpstr>
      <vt:lpstr> Восточная Сибирь </vt:lpstr>
      <vt:lpstr>Презентация PowerPoint</vt:lpstr>
      <vt:lpstr>Презентация PowerPoint</vt:lpstr>
      <vt:lpstr>Презентация PowerPoint</vt:lpstr>
      <vt:lpstr>Презентация PowerPoint</vt:lpstr>
      <vt:lpstr>Презентация PowerPoint</vt:lpstr>
      <vt:lpstr>Петропавловск-Камчатский </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СОКРОВИЩА  РОССИИ</dc:title>
  <dc:creator>User</dc:creator>
  <cp:lastModifiedBy>User</cp:lastModifiedBy>
  <cp:revision>142</cp:revision>
  <cp:lastPrinted>2020-01-31T03:25:42Z</cp:lastPrinted>
  <dcterms:created xsi:type="dcterms:W3CDTF">2020-01-18T14:32:48Z</dcterms:created>
  <dcterms:modified xsi:type="dcterms:W3CDTF">2023-05-03T15:59:51Z</dcterms:modified>
</cp:coreProperties>
</file>