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notesMasterIdLst>
    <p:notesMasterId r:id="rId17"/>
  </p:notesMasterIdLst>
  <p:handoutMasterIdLst>
    <p:handoutMasterId r:id="rId18"/>
  </p:handoutMasterIdLst>
  <p:sldIdLst>
    <p:sldId id="284" r:id="rId2"/>
    <p:sldId id="257" r:id="rId3"/>
    <p:sldId id="268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78" r:id="rId13"/>
    <p:sldId id="279" r:id="rId14"/>
    <p:sldId id="280" r:id="rId15"/>
    <p:sldId id="269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FFCC"/>
    <a:srgbClr val="0000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35" autoAdjust="0"/>
    <p:restoredTop sz="94660"/>
  </p:normalViewPr>
  <p:slideViewPr>
    <p:cSldViewPr snapToGrid="0">
      <p:cViewPr varScale="1">
        <p:scale>
          <a:sx n="68" d="100"/>
          <a:sy n="68" d="100"/>
        </p:scale>
        <p:origin x="-1422" y="-96"/>
      </p:cViewPr>
      <p:guideLst>
        <p:guide orient="horz" pos="2160"/>
        <p:guide pos="2880"/>
      </p:guideLst>
    </p:cSldViewPr>
  </p:slideViewPr>
  <p:notesTextViewPr>
    <p:cViewPr>
      <p:scale>
        <a:sx n="150" d="100"/>
        <a:sy n="150" d="100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2844" y="84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B0488D-103C-4716-9FF4-6FF20038F3E4}" type="datetimeFigureOut">
              <a:rPr lang="ru-RU" smtClean="0"/>
              <a:pPr/>
              <a:t>03.05.2023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F61F01-A4FE-403D-A3F8-D93BEF5D8F9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35449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40B981-94DC-4715-A1F5-853D488F5C0B}" type="datetimeFigureOut">
              <a:rPr lang="ru-RU" smtClean="0"/>
              <a:pPr/>
              <a:t>03.05.2023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3F4D64-0D02-455C-AD05-E2918150F89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753562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3F4D64-0D02-455C-AD05-E2918150F89C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760095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5/3/2023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5/3/2023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5/3/2023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553394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5/3/2023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5/3/2023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5/3/2023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5/3/2023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5/3/2023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5/3/2023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5/3/2023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7CB97365-EBCA-4027-87D5-99FC1D4DF0BB}" type="datetimeFigureOut">
              <a:rPr lang="en-US" smtClean="0"/>
              <a:pPr/>
              <a:t>5/3/2023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CB97365-EBCA-4027-87D5-99FC1D4DF0BB}" type="datetimeFigureOut">
              <a:rPr lang="en-US" smtClean="0"/>
              <a:pPr/>
              <a:t>5/3/2023</a:t>
            </a:fld>
            <a:endParaRPr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kumimoji="0"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1">
                  <a:shade val="50000"/>
                </a:schemeClr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img2.freepng.ru/20180618/kkx/kisspng-computer-icons-house-home-ateliers-jean-perzel-5b2779fd2d9103.8249269215293137891867.jpg" TargetMode="External"/><Relationship Id="rId13" Type="http://schemas.openxmlformats.org/officeDocument/2006/relationships/hyperlink" Target="https://www.stockvault.net/photo/176391/smartphones-communicating" TargetMode="External"/><Relationship Id="rId3" Type="http://schemas.openxmlformats.org/officeDocument/2006/relationships/hyperlink" Target="https://www.kpolyakov.spb.ru/school/oge/gen.php?action=viewAllEgeNo&amp;egeId=201&amp;cat124=on" TargetMode="External"/><Relationship Id="rId7" Type="http://schemas.openxmlformats.org/officeDocument/2006/relationships/hyperlink" Target="https://pixabay.com/ru/illustrations/%D0%B0%D0%BD%D0%BD%D0%BE%D1%82%D0%B0%D1%86%D0%B8%D1%8F-%D0%B3%D0%B5%D0%BE%D0%BC%D0%B5%D1%82%D1%80%D0%B8%D1%87%D0%B5%D1%81%D0%BA%D0%B8%D0%B9-%D0%BC%D0%B8%D1%80%D0%B5-%D0%BA%D0%B0%D1%80%D1%82%D0%B0-1278048/" TargetMode="External"/><Relationship Id="rId12" Type="http://schemas.openxmlformats.org/officeDocument/2006/relationships/hyperlink" Target="https://www.stockvault.net/photo/173734/hands-typing-on-laptop-keyboard" TargetMode="External"/><Relationship Id="rId2" Type="http://schemas.openxmlformats.org/officeDocument/2006/relationships/hyperlink" Target="https://fipi.ru/o-nas/novosti/varianty-oge-dosrochnogo-perioda-2020-god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pexels.com/ru-ru/photo/apple-macbook-pro-129208" TargetMode="External"/><Relationship Id="rId11" Type="http://schemas.openxmlformats.org/officeDocument/2006/relationships/hyperlink" Target="https://www.stockvault.net/photo/233536/android-pc" TargetMode="External"/><Relationship Id="rId5" Type="http://schemas.openxmlformats.org/officeDocument/2006/relationships/hyperlink" Target="https://inf-oge.sdamgia.ru/test?theme=21" TargetMode="External"/><Relationship Id="rId10" Type="http://schemas.openxmlformats.org/officeDocument/2006/relationships/hyperlink" Target="https://www.stockvault.net/photo/186210/the-collection" TargetMode="External"/><Relationship Id="rId4" Type="http://schemas.openxmlformats.org/officeDocument/2006/relationships/hyperlink" Target="http://oge.fipi.ru/os/xmodules/qprint/index.php?theme_guid=0CB744F18A86A1C64D4EB577F422682B&amp;proj_guid=74676951F093A0754D74F2D6E7955F06" TargetMode="External"/><Relationship Id="rId9" Type="http://schemas.openxmlformats.org/officeDocument/2006/relationships/hyperlink" Target="http://icon-library.com/images/56805.png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13.xml"/><Relationship Id="rId3" Type="http://schemas.openxmlformats.org/officeDocument/2006/relationships/slide" Target="slide4.xml"/><Relationship Id="rId7" Type="http://schemas.openxmlformats.org/officeDocument/2006/relationships/slide" Target="slide8.xml"/><Relationship Id="rId12" Type="http://schemas.openxmlformats.org/officeDocument/2006/relationships/slide" Target="slide12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11" Type="http://schemas.openxmlformats.org/officeDocument/2006/relationships/image" Target="../media/image2.png"/><Relationship Id="rId5" Type="http://schemas.openxmlformats.org/officeDocument/2006/relationships/slide" Target="slide6.xml"/><Relationship Id="rId10" Type="http://schemas.openxmlformats.org/officeDocument/2006/relationships/slide" Target="slide11.xml"/><Relationship Id="rId4" Type="http://schemas.openxmlformats.org/officeDocument/2006/relationships/slide" Target="slide5.xml"/><Relationship Id="rId9" Type="http://schemas.openxmlformats.org/officeDocument/2006/relationships/slide" Target="slide10.xml"/><Relationship Id="rId14" Type="http://schemas.openxmlformats.org/officeDocument/2006/relationships/slide" Target="slide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318847" y="1670610"/>
            <a:ext cx="5399533" cy="1325563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FFFFCC"/>
                </a:solidFill>
                <a:latin typeface="+mn-lt"/>
              </a:rPr>
              <a:t>Задание 1 </a:t>
            </a:r>
            <a:r>
              <a:rPr lang="ru-RU" sz="4000" dirty="0">
                <a:latin typeface="+mn-lt"/>
              </a:rPr>
              <a:t>Информационный объём </a:t>
            </a:r>
            <a:r>
              <a:rPr lang="ru-RU" sz="4000" dirty="0" smtClean="0">
                <a:latin typeface="+mn-lt"/>
              </a:rPr>
              <a:t>текста</a:t>
            </a:r>
            <a:endParaRPr lang="ru-RU" sz="4000" dirty="0">
              <a:latin typeface="+mn-lt"/>
            </a:endParaRPr>
          </a:p>
        </p:txBody>
      </p:sp>
      <p:sp>
        <p:nvSpPr>
          <p:cNvPr id="3" name="Заголовок 3"/>
          <p:cNvSpPr txBox="1">
            <a:spLocks/>
          </p:cNvSpPr>
          <p:nvPr/>
        </p:nvSpPr>
        <p:spPr>
          <a:xfrm>
            <a:off x="2164081" y="4244704"/>
            <a:ext cx="368807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000" b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1459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39461" y="5570526"/>
            <a:ext cx="2773323" cy="428812"/>
          </a:xfrm>
          <a:prstGeom prst="roundRect">
            <a:avLst/>
          </a:prstGeom>
          <a:ln w="19050">
            <a:solidFill>
              <a:srgbClr val="00B0F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400" dirty="0">
                <a:solidFill>
                  <a:schemeClr val="tx1"/>
                </a:solidFill>
              </a:rPr>
              <a:t>Haskell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5091832" y="4881119"/>
            <a:ext cx="2773323" cy="428812"/>
          </a:xfrm>
          <a:prstGeom prst="roundRect">
            <a:avLst/>
          </a:prstGeom>
          <a:ln w="19050" cap="flat" cmpd="sng" algn="ctr">
            <a:solidFill>
              <a:srgbClr val="00B0F0"/>
            </a:solidFill>
            <a:prstDash val="solid"/>
            <a:miter lim="800000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400" dirty="0"/>
              <a:t>Ruby</a:t>
            </a:r>
            <a:endParaRPr lang="ru-RU" sz="2400" dirty="0"/>
          </a:p>
        </p:txBody>
      </p:sp>
      <p:sp>
        <p:nvSpPr>
          <p:cNvPr id="4" name="Овал 3"/>
          <p:cNvSpPr/>
          <p:nvPr/>
        </p:nvSpPr>
        <p:spPr>
          <a:xfrm>
            <a:off x="1003281" y="5697668"/>
            <a:ext cx="174440" cy="182880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3714866" y="192080"/>
            <a:ext cx="1715296" cy="498910"/>
          </a:xfrm>
          <a:prstGeom prst="roundRect">
            <a:avLst>
              <a:gd name="adj" fmla="val 10271"/>
            </a:avLst>
          </a:prstGeom>
          <a:solidFill>
            <a:schemeClr val="bg1"/>
          </a:solidFill>
          <a:ln w="19050" cap="flat" cmpd="sng" algn="ctr">
            <a:solidFill>
              <a:schemeClr val="accent5"/>
            </a:solidFill>
            <a:prstDash val="solid"/>
            <a:miter lim="800000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b="1" kern="120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Задание 8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13" name="Рисунок 12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351113" y="6127354"/>
            <a:ext cx="442800" cy="442800"/>
          </a:xfrm>
          <a:prstGeom prst="rect">
            <a:avLst/>
          </a:prstGeom>
        </p:spPr>
      </p:pic>
      <p:sp>
        <p:nvSpPr>
          <p:cNvPr id="14" name="Объект 2"/>
          <p:cNvSpPr txBox="1">
            <a:spLocks/>
          </p:cNvSpPr>
          <p:nvPr/>
        </p:nvSpPr>
        <p:spPr>
          <a:xfrm>
            <a:off x="1239460" y="4881118"/>
            <a:ext cx="2773323" cy="428812"/>
          </a:xfrm>
          <a:prstGeom prst="roundRect">
            <a:avLst/>
          </a:prstGeom>
          <a:ln w="19050" cap="flat" cmpd="sng" algn="ctr">
            <a:solidFill>
              <a:srgbClr val="00B0F0"/>
            </a:solidFill>
            <a:prstDash val="solid"/>
            <a:miter lim="800000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400" dirty="0"/>
              <a:t>Delphi</a:t>
            </a:r>
            <a:endParaRPr lang="ru-RU" sz="2400" dirty="0"/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597445" y="861265"/>
            <a:ext cx="7950133" cy="3628440"/>
          </a:xfrm>
          <a:prstGeom prst="roundRect">
            <a:avLst>
              <a:gd name="adj" fmla="val 10271"/>
            </a:avLst>
          </a:prstGeom>
          <a:solidFill>
            <a:schemeClr val="bg1"/>
          </a:solidFill>
          <a:ln w="28575" cap="flat" cmpd="sng" algn="ctr">
            <a:solidFill>
              <a:srgbClr val="FFFF00"/>
            </a:solidFill>
            <a:prstDash val="solid"/>
            <a:miter lim="800000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b="1" kern="120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altLang="ru-RU" sz="2200" b="0" dirty="0">
                <a:solidFill>
                  <a:schemeClr val="tx1"/>
                </a:solidFill>
              </a:rPr>
              <a:t>В одной из кодировок КОИ-8 каждый символ кодируется 8 битами. Дима написал текст (в нём нет лишних пробелов</a:t>
            </a:r>
            <a:r>
              <a:rPr lang="ru-RU" altLang="ru-RU" sz="2200" b="0" dirty="0" smtClean="0">
                <a:solidFill>
                  <a:schemeClr val="tx1"/>
                </a:solidFill>
              </a:rPr>
              <a:t>):</a:t>
            </a:r>
            <a:endParaRPr lang="ru-RU" altLang="ru-RU" sz="2200" b="0" dirty="0">
              <a:solidFill>
                <a:schemeClr val="tx1"/>
              </a:solidFill>
            </a:endParaRPr>
          </a:p>
          <a:p>
            <a:r>
              <a:rPr lang="ru-RU" altLang="ru-RU" sz="2400" dirty="0">
                <a:solidFill>
                  <a:srgbClr val="FF0000"/>
                </a:solidFill>
              </a:rPr>
              <a:t>«J, </a:t>
            </a:r>
            <a:r>
              <a:rPr lang="ru-RU" altLang="ru-RU" sz="2400" dirty="0" err="1">
                <a:solidFill>
                  <a:srgbClr val="FF0000"/>
                </a:solidFill>
              </a:rPr>
              <a:t>Cg</a:t>
            </a:r>
            <a:r>
              <a:rPr lang="ru-RU" altLang="ru-RU" sz="2400" dirty="0">
                <a:solidFill>
                  <a:srgbClr val="FF0000"/>
                </a:solidFill>
              </a:rPr>
              <a:t>, </a:t>
            </a:r>
            <a:r>
              <a:rPr lang="ru-RU" altLang="ru-RU" sz="2400" dirty="0" err="1">
                <a:solidFill>
                  <a:srgbClr val="FF0000"/>
                </a:solidFill>
              </a:rPr>
              <a:t>Cat</a:t>
            </a:r>
            <a:r>
              <a:rPr lang="ru-RU" altLang="ru-RU" sz="2400" dirty="0">
                <a:solidFill>
                  <a:srgbClr val="FF0000"/>
                </a:solidFill>
              </a:rPr>
              <a:t>, </a:t>
            </a:r>
            <a:r>
              <a:rPr lang="ru-RU" altLang="ru-RU" sz="2400" dirty="0" err="1">
                <a:solidFill>
                  <a:srgbClr val="FF0000"/>
                </a:solidFill>
              </a:rPr>
              <a:t>Ruby</a:t>
            </a:r>
            <a:r>
              <a:rPr lang="ru-RU" altLang="ru-RU" sz="2400" dirty="0">
                <a:solidFill>
                  <a:srgbClr val="FF0000"/>
                </a:solidFill>
              </a:rPr>
              <a:t>, </a:t>
            </a:r>
            <a:r>
              <a:rPr lang="ru-RU" altLang="ru-RU" sz="2400" dirty="0" err="1">
                <a:solidFill>
                  <a:srgbClr val="FF0000"/>
                </a:solidFill>
              </a:rPr>
              <a:t>Swift</a:t>
            </a:r>
            <a:r>
              <a:rPr lang="ru-RU" altLang="ru-RU" sz="2400" dirty="0">
                <a:solidFill>
                  <a:srgbClr val="FF0000"/>
                </a:solidFill>
              </a:rPr>
              <a:t>, </a:t>
            </a:r>
            <a:r>
              <a:rPr lang="ru-RU" altLang="ru-RU" sz="2400" dirty="0" err="1">
                <a:solidFill>
                  <a:srgbClr val="FF0000"/>
                </a:solidFill>
              </a:rPr>
              <a:t>Delphi</a:t>
            </a:r>
            <a:r>
              <a:rPr lang="ru-RU" altLang="ru-RU" sz="2400" dirty="0">
                <a:solidFill>
                  <a:srgbClr val="FF0000"/>
                </a:solidFill>
              </a:rPr>
              <a:t>, </a:t>
            </a:r>
            <a:r>
              <a:rPr lang="ru-RU" altLang="ru-RU" sz="2400" dirty="0" err="1">
                <a:solidFill>
                  <a:srgbClr val="FF0000"/>
                </a:solidFill>
              </a:rPr>
              <a:t>Haskell</a:t>
            </a:r>
            <a:r>
              <a:rPr lang="ru-RU" altLang="ru-RU" sz="2400" dirty="0">
                <a:solidFill>
                  <a:srgbClr val="FF0000"/>
                </a:solidFill>
              </a:rPr>
              <a:t> — языки программирования</a:t>
            </a:r>
            <a:r>
              <a:rPr lang="ru-RU" altLang="ru-RU" sz="2400" dirty="0" smtClean="0">
                <a:solidFill>
                  <a:srgbClr val="FF0000"/>
                </a:solidFill>
              </a:rPr>
              <a:t>».</a:t>
            </a:r>
            <a:endParaRPr lang="ru-RU" altLang="ru-RU" sz="2400" dirty="0">
              <a:solidFill>
                <a:srgbClr val="FF0000"/>
              </a:solidFill>
            </a:endParaRPr>
          </a:p>
          <a:p>
            <a:r>
              <a:rPr lang="ru-RU" altLang="ru-RU" sz="2200" b="0" dirty="0">
                <a:solidFill>
                  <a:schemeClr val="tx1"/>
                </a:solidFill>
              </a:rPr>
              <a:t>Ученик вычеркнул из списка название одного из языков программирования. Заодно он вычеркнул ставшие лишними запятые и пробелы — два пробела не должны идти подряд</a:t>
            </a:r>
            <a:r>
              <a:rPr lang="ru-RU" altLang="ru-RU" sz="2200" b="0" dirty="0" smtClean="0">
                <a:solidFill>
                  <a:schemeClr val="tx1"/>
                </a:solidFill>
              </a:rPr>
              <a:t>.</a:t>
            </a:r>
            <a:endParaRPr lang="ru-RU" altLang="ru-RU" sz="2200" b="0" dirty="0">
              <a:solidFill>
                <a:schemeClr val="tx1"/>
              </a:solidFill>
            </a:endParaRPr>
          </a:p>
          <a:p>
            <a:r>
              <a:rPr lang="ru-RU" altLang="ru-RU" sz="2200" b="0" dirty="0">
                <a:solidFill>
                  <a:schemeClr val="tx1"/>
                </a:solidFill>
              </a:rPr>
              <a:t>При этом размер нового предложения в данной кодировке оказался на 9 байт меньше, чем размер исходного предложения. </a:t>
            </a:r>
            <a:r>
              <a:rPr lang="ru-RU" altLang="ru-RU" sz="2200" b="0" dirty="0" smtClean="0">
                <a:solidFill>
                  <a:schemeClr val="tx1"/>
                </a:solidFill>
              </a:rPr>
              <a:t>Выберите вычеркнутое </a:t>
            </a:r>
            <a:r>
              <a:rPr lang="ru-RU" altLang="ru-RU" sz="2200" b="0" dirty="0">
                <a:solidFill>
                  <a:schemeClr val="tx1"/>
                </a:solidFill>
              </a:rPr>
              <a:t>название языка программирования.</a:t>
            </a: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5091833" y="5570526"/>
            <a:ext cx="2773323" cy="428812"/>
          </a:xfrm>
          <a:prstGeom prst="roundRect">
            <a:avLst/>
          </a:prstGeom>
          <a:ln w="19050" cap="flat" cmpd="sng" algn="ctr">
            <a:solidFill>
              <a:srgbClr val="00B0F0"/>
            </a:solidFill>
            <a:prstDash val="solid"/>
            <a:miter lim="800000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400" dirty="0"/>
              <a:t>Swift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4633954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animClr clrSpc="rgb" dir="cw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animClr clrSpc="rgb" dir="cw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animClr clrSpc="rgb" dir="cw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animClr clrSpc="rgb" dir="cw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animClr clrSpc="rgb" dir="cw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4" grpId="0" animBg="1"/>
      <p:bldP spid="14" grpId="0" animBg="1"/>
      <p:bldP spid="14" grpId="1" animBg="1"/>
      <p:bldP spid="10" grpId="0" animBg="1"/>
      <p:bldP spid="10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 txBox="1">
            <a:spLocks/>
          </p:cNvSpPr>
          <p:nvPr/>
        </p:nvSpPr>
        <p:spPr>
          <a:xfrm>
            <a:off x="3714866" y="192080"/>
            <a:ext cx="1715296" cy="498910"/>
          </a:xfrm>
          <a:prstGeom prst="roundRect">
            <a:avLst>
              <a:gd name="adj" fmla="val 10271"/>
            </a:avLst>
          </a:prstGeom>
          <a:solidFill>
            <a:schemeClr val="bg1"/>
          </a:solidFill>
          <a:ln w="19050" cap="flat" cmpd="sng" algn="ctr">
            <a:solidFill>
              <a:schemeClr val="accent5"/>
            </a:solidFill>
            <a:prstDash val="solid"/>
            <a:miter lim="800000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b="1" kern="120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Задание 9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13" name="Рисунок 12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351113" y="6127354"/>
            <a:ext cx="442800" cy="442800"/>
          </a:xfrm>
          <a:prstGeom prst="rect">
            <a:avLst/>
          </a:prstGeom>
        </p:spPr>
      </p:pic>
      <p:sp>
        <p:nvSpPr>
          <p:cNvPr id="15" name="Заголовок 1"/>
          <p:cNvSpPr txBox="1">
            <a:spLocks/>
          </p:cNvSpPr>
          <p:nvPr/>
        </p:nvSpPr>
        <p:spPr>
          <a:xfrm>
            <a:off x="608588" y="853116"/>
            <a:ext cx="7927847" cy="3828612"/>
          </a:xfrm>
          <a:prstGeom prst="roundRect">
            <a:avLst>
              <a:gd name="adj" fmla="val 10271"/>
            </a:avLst>
          </a:prstGeom>
          <a:solidFill>
            <a:schemeClr val="bg1"/>
          </a:solidFill>
          <a:ln w="28575" cap="flat" cmpd="sng" algn="ctr">
            <a:solidFill>
              <a:srgbClr val="FFFF00"/>
            </a:solidFill>
            <a:prstDash val="solid"/>
            <a:miter lim="800000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b="1" kern="120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0" dirty="0">
                <a:solidFill>
                  <a:schemeClr val="tx1"/>
                </a:solidFill>
              </a:rPr>
              <a:t>В одной из кодировок каждый символ кодируется 8 битами. Вова написал текст (в нём нет лишних пробелов):</a:t>
            </a:r>
          </a:p>
          <a:p>
            <a:r>
              <a:rPr lang="ru-RU" sz="2400" dirty="0">
                <a:solidFill>
                  <a:srgbClr val="FF0000"/>
                </a:solidFill>
              </a:rPr>
              <a:t>«Фиалка, лютик, роза, гвоздика, мак, хризантема, гладиолус – это цветы».</a:t>
            </a:r>
          </a:p>
          <a:p>
            <a:r>
              <a:rPr lang="ru-RU" sz="2400" b="0" dirty="0">
                <a:solidFill>
                  <a:schemeClr val="tx1"/>
                </a:solidFill>
              </a:rPr>
              <a:t>Затем он добавил в список название ещё одного растения. Заодно он добавил необходимые запятые и пробелы. При этом размер нового предложения в данной кодировке оказался на 11 байт больше, чем размер исходного предложения. </a:t>
            </a:r>
            <a:r>
              <a:rPr lang="ru-RU" sz="2400" b="0" dirty="0" smtClean="0">
                <a:solidFill>
                  <a:schemeClr val="tx1"/>
                </a:solidFill>
              </a:rPr>
              <a:t>Выберите длину </a:t>
            </a:r>
            <a:r>
              <a:rPr lang="ru-RU" sz="2400" b="0" dirty="0">
                <a:solidFill>
                  <a:schemeClr val="tx1"/>
                </a:solidFill>
              </a:rPr>
              <a:t>добавленного названия растения в символах</a:t>
            </a:r>
            <a:r>
              <a:rPr lang="ru-RU" sz="2400" b="0" dirty="0" smtClean="0">
                <a:solidFill>
                  <a:schemeClr val="tx1"/>
                </a:solidFill>
              </a:rPr>
              <a:t>.</a:t>
            </a:r>
            <a:endParaRPr lang="ru-RU" sz="2400" b="0" dirty="0">
              <a:solidFill>
                <a:schemeClr val="tx1"/>
              </a:solidFill>
            </a:endParaRPr>
          </a:p>
        </p:txBody>
      </p:sp>
      <p:sp>
        <p:nvSpPr>
          <p:cNvPr id="11" name="Объект 2"/>
          <p:cNvSpPr>
            <a:spLocks noGrp="1"/>
          </p:cNvSpPr>
          <p:nvPr>
            <p:ph idx="1"/>
          </p:nvPr>
        </p:nvSpPr>
        <p:spPr>
          <a:xfrm>
            <a:off x="2684787" y="5307843"/>
            <a:ext cx="1699616" cy="395603"/>
          </a:xfrm>
          <a:prstGeom prst="roundRect">
            <a:avLst/>
          </a:prstGeom>
          <a:ln w="19050">
            <a:solidFill>
              <a:srgbClr val="00B0F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9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6" name="Объект 2"/>
          <p:cNvSpPr txBox="1">
            <a:spLocks/>
          </p:cNvSpPr>
          <p:nvPr/>
        </p:nvSpPr>
        <p:spPr>
          <a:xfrm>
            <a:off x="6836819" y="5307841"/>
            <a:ext cx="1699616" cy="395603"/>
          </a:xfrm>
          <a:prstGeom prst="roundRect">
            <a:avLst/>
          </a:prstGeom>
          <a:ln w="19050" cap="flat" cmpd="sng" algn="ctr">
            <a:solidFill>
              <a:srgbClr val="00B0F0"/>
            </a:solidFill>
            <a:prstDash val="solid"/>
            <a:miter lim="800000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 smtClean="0"/>
              <a:t>11</a:t>
            </a:r>
            <a:endParaRPr lang="ru-RU" sz="2400" dirty="0"/>
          </a:p>
        </p:txBody>
      </p:sp>
      <p:sp>
        <p:nvSpPr>
          <p:cNvPr id="17" name="Объект 2"/>
          <p:cNvSpPr txBox="1">
            <a:spLocks/>
          </p:cNvSpPr>
          <p:nvPr/>
        </p:nvSpPr>
        <p:spPr>
          <a:xfrm>
            <a:off x="4760986" y="5307842"/>
            <a:ext cx="1699616" cy="395603"/>
          </a:xfrm>
          <a:prstGeom prst="roundRect">
            <a:avLst/>
          </a:prstGeom>
          <a:ln w="19050" cap="flat" cmpd="sng" algn="ctr">
            <a:solidFill>
              <a:srgbClr val="00B0F0"/>
            </a:solidFill>
            <a:prstDash val="solid"/>
            <a:miter lim="800000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 smtClean="0"/>
              <a:t>10</a:t>
            </a:r>
            <a:endParaRPr lang="ru-RU" sz="2400" dirty="0"/>
          </a:p>
        </p:txBody>
      </p:sp>
      <p:sp>
        <p:nvSpPr>
          <p:cNvPr id="18" name="Овал 17"/>
          <p:cNvSpPr/>
          <p:nvPr/>
        </p:nvSpPr>
        <p:spPr>
          <a:xfrm>
            <a:off x="3447375" y="5793038"/>
            <a:ext cx="174440" cy="182880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бъект 2"/>
          <p:cNvSpPr txBox="1">
            <a:spLocks/>
          </p:cNvSpPr>
          <p:nvPr/>
        </p:nvSpPr>
        <p:spPr>
          <a:xfrm>
            <a:off x="608588" y="5307844"/>
            <a:ext cx="1699616" cy="395603"/>
          </a:xfrm>
          <a:prstGeom prst="roundRect">
            <a:avLst/>
          </a:prstGeom>
          <a:ln w="19050" cap="flat" cmpd="sng" algn="ctr">
            <a:solidFill>
              <a:srgbClr val="00B0F0"/>
            </a:solidFill>
            <a:prstDash val="solid"/>
            <a:miter lim="800000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8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13171246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animClr clrSpc="rgb" dir="cw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9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animClr clrSpc="rgb" dir="cw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animClr clrSpc="rgb" dir="cw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animClr clrSpc="rgb" dir="cw">
                                      <p:cBhvr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animClr clrSpc="rgb" dir="cw">
                                      <p:cBhvr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16" grpId="0" animBg="1"/>
      <p:bldP spid="16" grpId="1" animBg="1"/>
      <p:bldP spid="17" grpId="0" animBg="1"/>
      <p:bldP spid="17" grpId="1" animBg="1"/>
      <p:bldP spid="18" grpId="0" animBg="1"/>
      <p:bldP spid="19" grpId="0" animBg="1"/>
      <p:bldP spid="19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2304" y="877988"/>
            <a:ext cx="7900416" cy="3646387"/>
          </a:xfrm>
          <a:prstGeom prst="roundRect">
            <a:avLst>
              <a:gd name="adj" fmla="val 10271"/>
            </a:avLst>
          </a:prstGeom>
          <a:solidFill>
            <a:schemeClr val="bg1"/>
          </a:solidFill>
          <a:ln w="28575">
            <a:solidFill>
              <a:srgbClr val="FFFF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200" b="0" dirty="0">
                <a:solidFill>
                  <a:schemeClr val="tx1"/>
                </a:solidFill>
              </a:rPr>
              <a:t>В одной из кодировок </a:t>
            </a:r>
            <a:r>
              <a:rPr lang="ru-RU" sz="2200" b="0" dirty="0" err="1">
                <a:solidFill>
                  <a:schemeClr val="tx1"/>
                </a:solidFill>
              </a:rPr>
              <a:t>Unicode</a:t>
            </a:r>
            <a:r>
              <a:rPr lang="ru-RU" sz="2200" b="0" dirty="0">
                <a:solidFill>
                  <a:schemeClr val="tx1"/>
                </a:solidFill>
              </a:rPr>
              <a:t> каждый символ кодируется 16 битами. Ваня написал текст (в нём нет лишних пробелов</a:t>
            </a:r>
            <a:r>
              <a:rPr lang="ru-RU" sz="2200" b="0" dirty="0" smtClean="0">
                <a:solidFill>
                  <a:schemeClr val="tx1"/>
                </a:solidFill>
              </a:rPr>
              <a:t>):</a:t>
            </a:r>
            <a:r>
              <a:rPr lang="ru-RU" sz="2200" b="0" dirty="0">
                <a:solidFill>
                  <a:schemeClr val="tx1"/>
                </a:solidFill>
              </a:rPr>
              <a:t/>
            </a:r>
            <a:br>
              <a:rPr lang="ru-RU" sz="2200" b="0" dirty="0">
                <a:solidFill>
                  <a:schemeClr val="tx1"/>
                </a:solidFill>
              </a:rPr>
            </a:br>
            <a:r>
              <a:rPr lang="ru-RU" sz="2400" dirty="0">
                <a:solidFill>
                  <a:srgbClr val="FF0000"/>
                </a:solidFill>
              </a:rPr>
              <a:t>«Уфа, Азов, Пермь, Белово, Вологда, Камбарка, Соликамск — города России</a:t>
            </a:r>
            <a:r>
              <a:rPr lang="ru-RU" sz="2400" dirty="0" smtClean="0">
                <a:solidFill>
                  <a:srgbClr val="FF0000"/>
                </a:solidFill>
              </a:rPr>
              <a:t>».</a:t>
            </a:r>
            <a:r>
              <a:rPr lang="ru-RU" sz="2200" b="0" dirty="0">
                <a:solidFill>
                  <a:schemeClr val="tx1"/>
                </a:solidFill>
              </a:rPr>
              <a:t/>
            </a:r>
            <a:br>
              <a:rPr lang="ru-RU" sz="2200" b="0" dirty="0">
                <a:solidFill>
                  <a:schemeClr val="tx1"/>
                </a:solidFill>
              </a:rPr>
            </a:br>
            <a:r>
              <a:rPr lang="ru-RU" sz="2200" b="0" dirty="0">
                <a:solidFill>
                  <a:schemeClr val="tx1"/>
                </a:solidFill>
              </a:rPr>
              <a:t>Ученик вычеркнул из списка название одного из городов. Заодно он вычеркнул ставшие лишними запятые и пробелы — два пробела не должны идти подряд</a:t>
            </a:r>
            <a:r>
              <a:rPr lang="ru-RU" sz="2200" b="0" dirty="0" smtClean="0">
                <a:solidFill>
                  <a:schemeClr val="tx1"/>
                </a:solidFill>
              </a:rPr>
              <a:t>.</a:t>
            </a:r>
            <a:r>
              <a:rPr lang="ru-RU" sz="2200" b="0" dirty="0">
                <a:solidFill>
                  <a:schemeClr val="tx1"/>
                </a:solidFill>
              </a:rPr>
              <a:t/>
            </a:r>
            <a:br>
              <a:rPr lang="ru-RU" sz="2200" b="0" dirty="0">
                <a:solidFill>
                  <a:schemeClr val="tx1"/>
                </a:solidFill>
              </a:rPr>
            </a:br>
            <a:r>
              <a:rPr lang="ru-RU" sz="2200" b="0" dirty="0">
                <a:solidFill>
                  <a:schemeClr val="tx1"/>
                </a:solidFill>
              </a:rPr>
              <a:t>При этом размер нового предложения в данной кодировке оказался на 22 байта меньше, чем размер исходного предложения. </a:t>
            </a:r>
            <a:r>
              <a:rPr lang="ru-RU" sz="2200" b="0" dirty="0" smtClean="0">
                <a:solidFill>
                  <a:schemeClr val="tx1"/>
                </a:solidFill>
              </a:rPr>
              <a:t>Выберите </a:t>
            </a:r>
            <a:r>
              <a:rPr lang="ru-RU" sz="2200" b="0" dirty="0">
                <a:solidFill>
                  <a:schemeClr val="tx1"/>
                </a:solidFill>
              </a:rPr>
              <a:t>в ответе </a:t>
            </a:r>
            <a:r>
              <a:rPr lang="ru-RU" sz="2200" b="0" dirty="0" smtClean="0">
                <a:solidFill>
                  <a:schemeClr val="tx1"/>
                </a:solidFill>
              </a:rPr>
              <a:t>количество букв в вычеркнутом названии </a:t>
            </a:r>
            <a:r>
              <a:rPr lang="ru-RU" sz="2200" b="0" dirty="0">
                <a:solidFill>
                  <a:schemeClr val="tx1"/>
                </a:solidFill>
              </a:rPr>
              <a:t>города России.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60029" y="4958539"/>
            <a:ext cx="1913041" cy="415642"/>
          </a:xfrm>
          <a:prstGeom prst="roundRect">
            <a:avLst/>
          </a:prstGeom>
          <a:ln w="19050">
            <a:solidFill>
              <a:srgbClr val="00B0F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9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1817961" y="5573572"/>
            <a:ext cx="1913041" cy="415642"/>
          </a:xfrm>
          <a:prstGeom prst="roundRect">
            <a:avLst/>
          </a:prstGeom>
          <a:ln w="19050" cap="flat" cmpd="sng" algn="ctr">
            <a:solidFill>
              <a:srgbClr val="00B0F0"/>
            </a:solidFill>
            <a:prstDash val="solid"/>
            <a:miter lim="800000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 smtClean="0"/>
              <a:t>8</a:t>
            </a:r>
            <a:endParaRPr lang="ru-RU" sz="2400" dirty="0"/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5360029" y="5573572"/>
            <a:ext cx="1913041" cy="415642"/>
          </a:xfrm>
          <a:prstGeom prst="roundRect">
            <a:avLst/>
          </a:prstGeom>
          <a:ln w="19050" cap="flat" cmpd="sng" algn="ctr">
            <a:solidFill>
              <a:srgbClr val="00B0F0"/>
            </a:solidFill>
            <a:prstDash val="solid"/>
            <a:miter lim="800000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2500" lnSpcReduction="2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 smtClean="0"/>
              <a:t>10</a:t>
            </a:r>
            <a:endParaRPr lang="ru-RU" sz="2400" dirty="0"/>
          </a:p>
        </p:txBody>
      </p:sp>
      <p:sp>
        <p:nvSpPr>
          <p:cNvPr id="4" name="Овал 3"/>
          <p:cNvSpPr/>
          <p:nvPr/>
        </p:nvSpPr>
        <p:spPr>
          <a:xfrm>
            <a:off x="7352190" y="5072536"/>
            <a:ext cx="174440" cy="182880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3673029" y="210198"/>
            <a:ext cx="1798966" cy="498910"/>
          </a:xfrm>
          <a:prstGeom prst="roundRect">
            <a:avLst>
              <a:gd name="adj" fmla="val 10271"/>
            </a:avLst>
          </a:prstGeom>
          <a:solidFill>
            <a:schemeClr val="bg1"/>
          </a:solidFill>
          <a:ln w="19050" cap="flat" cmpd="sng" algn="ctr">
            <a:solidFill>
              <a:schemeClr val="accent5"/>
            </a:solidFill>
            <a:prstDash val="solid"/>
            <a:miter lim="800000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b="1" kern="120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Задание 10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13" name="Рисунок 12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351113" y="6127354"/>
            <a:ext cx="442800" cy="442800"/>
          </a:xfrm>
          <a:prstGeom prst="rect">
            <a:avLst/>
          </a:prstGeom>
        </p:spPr>
      </p:pic>
      <p:sp>
        <p:nvSpPr>
          <p:cNvPr id="14" name="Объект 2"/>
          <p:cNvSpPr txBox="1">
            <a:spLocks/>
          </p:cNvSpPr>
          <p:nvPr/>
        </p:nvSpPr>
        <p:spPr>
          <a:xfrm>
            <a:off x="1817960" y="4956155"/>
            <a:ext cx="1913041" cy="415642"/>
          </a:xfrm>
          <a:prstGeom prst="roundRect">
            <a:avLst/>
          </a:prstGeom>
          <a:ln w="19050" cap="flat" cmpd="sng" algn="ctr">
            <a:solidFill>
              <a:srgbClr val="00B0F0"/>
            </a:solidFill>
            <a:prstDash val="solid"/>
            <a:miter lim="800000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 smtClean="0"/>
              <a:t>7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5211710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animClr clrSpc="rgb" dir="cw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9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animClr clrSpc="rgb" dir="cw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animClr clrSpc="rgb" dir="cw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animClr clrSpc="rgb" dir="cw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animClr clrSpc="rgb" dir="cw">
                                      <p:cBhvr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P spid="4" grpId="0" animBg="1"/>
      <p:bldP spid="14" grpId="0" animBg="1"/>
      <p:bldP spid="14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2304" y="879513"/>
            <a:ext cx="7900416" cy="3368638"/>
          </a:xfrm>
          <a:prstGeom prst="roundRect">
            <a:avLst>
              <a:gd name="adj" fmla="val 10271"/>
            </a:avLst>
          </a:prstGeom>
          <a:solidFill>
            <a:schemeClr val="bg1"/>
          </a:solidFill>
          <a:ln w="28575">
            <a:solidFill>
              <a:srgbClr val="FFFF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200" b="0" dirty="0">
                <a:solidFill>
                  <a:schemeClr val="tx1"/>
                </a:solidFill>
              </a:rPr>
              <a:t>В одной из кодировок каждый символ кодируется 8 битами. Вова написал текст (в нём нет лишних пробелов):</a:t>
            </a:r>
            <a:br>
              <a:rPr lang="ru-RU" sz="2200" b="0" dirty="0">
                <a:solidFill>
                  <a:schemeClr val="tx1"/>
                </a:solidFill>
              </a:rPr>
            </a:br>
            <a:r>
              <a:rPr lang="ru-RU" sz="2400" dirty="0">
                <a:solidFill>
                  <a:srgbClr val="FF0000"/>
                </a:solidFill>
              </a:rPr>
              <a:t>  «Белка, сурок, слон, медведь, газель, ягуар, крокодил, </a:t>
            </a:r>
            <a:br>
              <a:rPr lang="ru-RU" sz="2400" dirty="0">
                <a:solidFill>
                  <a:srgbClr val="FF0000"/>
                </a:solidFill>
              </a:rPr>
            </a:br>
            <a:r>
              <a:rPr lang="ru-RU" sz="2400" dirty="0">
                <a:solidFill>
                  <a:srgbClr val="FF0000"/>
                </a:solidFill>
              </a:rPr>
              <a:t>   аллигатор – дикие животные».</a:t>
            </a:r>
            <a:r>
              <a:rPr lang="ru-RU" sz="2200" b="0" dirty="0">
                <a:solidFill>
                  <a:schemeClr val="tx1"/>
                </a:solidFill>
              </a:rPr>
              <a:t/>
            </a:r>
            <a:br>
              <a:rPr lang="ru-RU" sz="2200" b="0" dirty="0">
                <a:solidFill>
                  <a:schemeClr val="tx1"/>
                </a:solidFill>
              </a:rPr>
            </a:br>
            <a:r>
              <a:rPr lang="ru-RU" sz="2200" b="0" dirty="0">
                <a:solidFill>
                  <a:schemeClr val="tx1"/>
                </a:solidFill>
              </a:rPr>
              <a:t>Затем он вычеркнул из списка название одного из животных. Заодно он вычеркнул ставшие лишними запятые и пробелы – два пробела не должны идти подряд. При этом размер нового предложения в данной кодировке оказался на 10 байт меньше, чем размер исходного предложения. </a:t>
            </a:r>
            <a:r>
              <a:rPr lang="ru-RU" sz="2200" b="0" dirty="0" smtClean="0">
                <a:solidFill>
                  <a:schemeClr val="tx1"/>
                </a:solidFill>
              </a:rPr>
              <a:t>Выберите </a:t>
            </a:r>
            <a:r>
              <a:rPr lang="ru-RU" sz="2200" b="0" dirty="0">
                <a:solidFill>
                  <a:schemeClr val="tx1"/>
                </a:solidFill>
              </a:rPr>
              <a:t>в ответе вычеркнутое название животного</a:t>
            </a:r>
            <a:r>
              <a:rPr lang="ru-RU" sz="2200" b="0" dirty="0" smtClean="0">
                <a:solidFill>
                  <a:schemeClr val="tx1"/>
                </a:solidFill>
              </a:rPr>
              <a:t>.</a:t>
            </a:r>
            <a:endParaRPr lang="ru-RU" sz="2200" b="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45001" y="5410425"/>
            <a:ext cx="2816351" cy="511709"/>
          </a:xfrm>
          <a:prstGeom prst="roundRect">
            <a:avLst/>
          </a:prstGeom>
          <a:ln w="19050">
            <a:solidFill>
              <a:srgbClr val="00B0F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крокодил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4945000" y="4635752"/>
            <a:ext cx="2816352" cy="511709"/>
          </a:xfrm>
          <a:prstGeom prst="roundRect">
            <a:avLst/>
          </a:prstGeom>
          <a:ln w="19050" cap="flat" cmpd="sng" algn="ctr">
            <a:solidFill>
              <a:srgbClr val="00B0F0"/>
            </a:solidFill>
            <a:prstDash val="solid"/>
            <a:miter lim="800000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 smtClean="0"/>
              <a:t>аллигатор</a:t>
            </a:r>
            <a:endParaRPr lang="ru-RU" sz="2400" dirty="0"/>
          </a:p>
        </p:txBody>
      </p:sp>
      <p:sp>
        <p:nvSpPr>
          <p:cNvPr id="4" name="Овал 3"/>
          <p:cNvSpPr/>
          <p:nvPr/>
        </p:nvSpPr>
        <p:spPr>
          <a:xfrm>
            <a:off x="7868847" y="5574839"/>
            <a:ext cx="174440" cy="182880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3677601" y="197290"/>
            <a:ext cx="1789822" cy="498910"/>
          </a:xfrm>
          <a:prstGeom prst="roundRect">
            <a:avLst>
              <a:gd name="adj" fmla="val 10271"/>
            </a:avLst>
          </a:prstGeom>
          <a:solidFill>
            <a:schemeClr val="bg1"/>
          </a:solidFill>
          <a:ln w="19050" cap="flat" cmpd="sng" algn="ctr">
            <a:solidFill>
              <a:schemeClr val="accent5"/>
            </a:solidFill>
            <a:prstDash val="solid"/>
            <a:miter lim="800000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b="1" kern="120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Задание 11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13" name="Рисунок 12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351113" y="6127354"/>
            <a:ext cx="442800" cy="442800"/>
          </a:xfrm>
          <a:prstGeom prst="rect">
            <a:avLst/>
          </a:prstGeom>
        </p:spPr>
      </p:pic>
      <p:sp>
        <p:nvSpPr>
          <p:cNvPr id="14" name="Объект 2"/>
          <p:cNvSpPr txBox="1">
            <a:spLocks/>
          </p:cNvSpPr>
          <p:nvPr/>
        </p:nvSpPr>
        <p:spPr>
          <a:xfrm>
            <a:off x="1260479" y="4635751"/>
            <a:ext cx="2816352" cy="511709"/>
          </a:xfrm>
          <a:prstGeom prst="roundRect">
            <a:avLst/>
          </a:prstGeom>
          <a:ln w="19050" cap="flat" cmpd="sng" algn="ctr">
            <a:solidFill>
              <a:srgbClr val="00B0F0"/>
            </a:solidFill>
            <a:prstDash val="solid"/>
            <a:miter lim="800000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 smtClean="0"/>
              <a:t>слон</a:t>
            </a:r>
            <a:endParaRPr lang="ru-RU" sz="2400" dirty="0"/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1260479" y="5410425"/>
            <a:ext cx="2816352" cy="511709"/>
          </a:xfrm>
          <a:prstGeom prst="roundRect">
            <a:avLst/>
          </a:prstGeom>
          <a:ln w="19050" cap="flat" cmpd="sng" algn="ctr">
            <a:solidFill>
              <a:srgbClr val="00B0F0"/>
            </a:solidFill>
            <a:prstDash val="solid"/>
            <a:miter lim="800000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 smtClean="0"/>
              <a:t>медведь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26786960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animClr clrSpc="rgb" dir="cw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animClr clrSpc="rgb" dir="cw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animClr clrSpc="rgb" dir="cw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animClr clrSpc="rgb" dir="cw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animClr clrSpc="rgb" dir="cw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4" grpId="0" animBg="1"/>
      <p:bldP spid="14" grpId="0" animBg="1"/>
      <p:bldP spid="14" grpId="1" animBg="1"/>
      <p:bldP spid="10" grpId="0" animBg="1"/>
      <p:bldP spid="10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2304" y="879510"/>
            <a:ext cx="7900416" cy="3749640"/>
          </a:xfrm>
          <a:prstGeom prst="roundRect">
            <a:avLst>
              <a:gd name="adj" fmla="val 10271"/>
            </a:avLst>
          </a:prstGeom>
          <a:solidFill>
            <a:schemeClr val="bg1"/>
          </a:solidFill>
          <a:ln w="28575">
            <a:solidFill>
              <a:srgbClr val="FFFF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200" b="0" dirty="0">
                <a:solidFill>
                  <a:schemeClr val="tx1"/>
                </a:solidFill>
              </a:rPr>
              <a:t>В одной из кодировок </a:t>
            </a:r>
            <a:r>
              <a:rPr lang="ru-RU" sz="2200" b="0" dirty="0" err="1">
                <a:solidFill>
                  <a:schemeClr val="tx1"/>
                </a:solidFill>
              </a:rPr>
              <a:t>Unicode</a:t>
            </a:r>
            <a:r>
              <a:rPr lang="ru-RU" sz="2200" b="0" dirty="0">
                <a:solidFill>
                  <a:schemeClr val="tx1"/>
                </a:solidFill>
              </a:rPr>
              <a:t> каждый символ кодируется 16 битами. Вова написал текст (в нём нет лишних пробелов</a:t>
            </a:r>
            <a:r>
              <a:rPr lang="ru-RU" sz="2200" b="0" dirty="0" smtClean="0">
                <a:solidFill>
                  <a:schemeClr val="tx1"/>
                </a:solidFill>
              </a:rPr>
              <a:t>):</a:t>
            </a:r>
            <a:r>
              <a:rPr lang="ru-RU" sz="2200" b="0" dirty="0">
                <a:solidFill>
                  <a:schemeClr val="tx1"/>
                </a:solidFill>
              </a:rPr>
              <a:t/>
            </a:r>
            <a:br>
              <a:rPr lang="ru-RU" sz="2200" b="0" dirty="0">
                <a:solidFill>
                  <a:schemeClr val="tx1"/>
                </a:solidFill>
              </a:rPr>
            </a:br>
            <a:r>
              <a:rPr lang="ru-RU" sz="2400" dirty="0">
                <a:solidFill>
                  <a:srgbClr val="FF0000"/>
                </a:solidFill>
              </a:rPr>
              <a:t>«Чиж, грач, стриж, гагара, пингвин, ласточка, жаворонок, свиристель, буревестник, вертиголовка — птицы</a:t>
            </a:r>
            <a:r>
              <a:rPr lang="ru-RU" sz="2400" dirty="0" smtClean="0">
                <a:solidFill>
                  <a:srgbClr val="FF0000"/>
                </a:solidFill>
              </a:rPr>
              <a:t>».</a:t>
            </a:r>
            <a:r>
              <a:rPr lang="ru-RU" sz="2400" dirty="0">
                <a:solidFill>
                  <a:srgbClr val="FF0000"/>
                </a:solidFill>
              </a:rPr>
              <a:t/>
            </a:r>
            <a:br>
              <a:rPr lang="ru-RU" sz="2400" dirty="0">
                <a:solidFill>
                  <a:srgbClr val="FF0000"/>
                </a:solidFill>
              </a:rPr>
            </a:br>
            <a:r>
              <a:rPr lang="ru-RU" sz="2200" b="0" dirty="0">
                <a:solidFill>
                  <a:schemeClr val="tx1"/>
                </a:solidFill>
              </a:rPr>
              <a:t>Ученик вычеркнул из списка название одной птицы. Заодно он вычеркнул ставшие лишними запятые и пробелы — два пробела не должны идти подряд. При этом размер нового предложения в данной кодировке оказался на 18 байт меньше, чем размер исходного предложения. Напишите в ответе вычеркнутое название птицы.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41859" y="5555505"/>
            <a:ext cx="2210502" cy="476999"/>
          </a:xfrm>
          <a:prstGeom prst="roundRect">
            <a:avLst/>
          </a:prstGeom>
          <a:ln w="19050">
            <a:solidFill>
              <a:srgbClr val="00B0F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пингвин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1648267" y="4917112"/>
            <a:ext cx="2210502" cy="476999"/>
          </a:xfrm>
          <a:prstGeom prst="roundRect">
            <a:avLst/>
          </a:prstGeom>
          <a:ln w="19050" cap="flat" cmpd="sng" algn="ctr">
            <a:solidFill>
              <a:srgbClr val="00B0F0"/>
            </a:solidFill>
            <a:prstDash val="solid"/>
            <a:miter lim="800000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 smtClean="0"/>
              <a:t>жаворонок</a:t>
            </a:r>
            <a:endParaRPr lang="ru-RU" sz="2400" dirty="0"/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1648267" y="5555505"/>
            <a:ext cx="2210502" cy="476999"/>
          </a:xfrm>
          <a:prstGeom prst="roundRect">
            <a:avLst/>
          </a:prstGeom>
          <a:ln w="19050" cap="flat" cmpd="sng" algn="ctr">
            <a:solidFill>
              <a:srgbClr val="00B0F0"/>
            </a:solidFill>
            <a:prstDash val="solid"/>
            <a:miter lim="800000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lnSpcReduction="1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 smtClean="0"/>
              <a:t>гагара</a:t>
            </a:r>
            <a:endParaRPr lang="ru-RU" sz="2400" dirty="0"/>
          </a:p>
        </p:txBody>
      </p:sp>
      <p:sp>
        <p:nvSpPr>
          <p:cNvPr id="4" name="Овал 3"/>
          <p:cNvSpPr/>
          <p:nvPr/>
        </p:nvSpPr>
        <p:spPr>
          <a:xfrm>
            <a:off x="7534083" y="5702564"/>
            <a:ext cx="174440" cy="182880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3677601" y="187765"/>
            <a:ext cx="1789822" cy="498910"/>
          </a:xfrm>
          <a:prstGeom prst="roundRect">
            <a:avLst>
              <a:gd name="adj" fmla="val 10271"/>
            </a:avLst>
          </a:prstGeom>
          <a:solidFill>
            <a:schemeClr val="bg1"/>
          </a:solidFill>
          <a:ln w="19050" cap="flat" cmpd="sng" algn="ctr">
            <a:solidFill>
              <a:schemeClr val="accent5"/>
            </a:solidFill>
            <a:prstDash val="solid"/>
            <a:miter lim="800000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b="1" kern="120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Задание 12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13" name="Рисунок 12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351113" y="6127354"/>
            <a:ext cx="442800" cy="442800"/>
          </a:xfrm>
          <a:prstGeom prst="rect">
            <a:avLst/>
          </a:prstGeom>
        </p:spPr>
      </p:pic>
      <p:sp>
        <p:nvSpPr>
          <p:cNvPr id="14" name="Объект 2"/>
          <p:cNvSpPr txBox="1">
            <a:spLocks/>
          </p:cNvSpPr>
          <p:nvPr/>
        </p:nvSpPr>
        <p:spPr>
          <a:xfrm>
            <a:off x="5241859" y="4917112"/>
            <a:ext cx="2210502" cy="476999"/>
          </a:xfrm>
          <a:prstGeom prst="roundRect">
            <a:avLst/>
          </a:prstGeom>
          <a:ln w="19050" cap="flat" cmpd="sng" algn="ctr">
            <a:solidFill>
              <a:srgbClr val="00B0F0"/>
            </a:solidFill>
            <a:prstDash val="solid"/>
            <a:miter lim="800000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 smtClean="0"/>
              <a:t>ласточка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16431459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animClr clrSpc="rgb" dir="cw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9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animClr clrSpc="rgb" dir="cw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animClr clrSpc="rgb" dir="cw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animClr clrSpc="rgb" dir="cw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animClr clrSpc="rgb" dir="cw">
                                      <p:cBhvr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P spid="4" grpId="0" animBg="1"/>
      <p:bldP spid="14" grpId="0" animBg="1"/>
      <p:bldP spid="14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9247" y="933101"/>
            <a:ext cx="7445504" cy="1800955"/>
          </a:xfrm>
          <a:prstGeom prst="roundRect">
            <a:avLst>
              <a:gd name="adj" fmla="val 10271"/>
            </a:avLst>
          </a:prstGeom>
          <a:solidFill>
            <a:schemeClr val="bg1"/>
          </a:solidFill>
          <a:ln w="1905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1600" b="0" dirty="0" smtClean="0">
                <a:solidFill>
                  <a:schemeClr val="tx1"/>
                </a:solidFill>
              </a:rPr>
              <a:t>1</a:t>
            </a:r>
            <a:r>
              <a:rPr lang="ru-RU" sz="1600" b="0" dirty="0" smtClean="0">
                <a:solidFill>
                  <a:schemeClr val="tx1"/>
                </a:solidFill>
              </a:rPr>
              <a:t>. </a:t>
            </a:r>
            <a:r>
              <a:rPr lang="ru-RU" sz="1600" b="0" dirty="0" smtClean="0">
                <a:solidFill>
                  <a:schemeClr val="tx1"/>
                </a:solidFill>
                <a:hlinkClick r:id="rId2"/>
              </a:rPr>
              <a:t>Сайт ФИПИ</a:t>
            </a:r>
            <a:r>
              <a:rPr lang="ru-RU" altLang="ru-RU" sz="1600" b="0" dirty="0" smtClean="0">
                <a:solidFill>
                  <a:schemeClr val="tx1"/>
                </a:solidFill>
                <a:hlinkClick r:id="rId2"/>
              </a:rPr>
              <a:t/>
            </a:r>
            <a:br>
              <a:rPr lang="ru-RU" altLang="ru-RU" sz="1600" b="0" dirty="0" smtClean="0">
                <a:solidFill>
                  <a:schemeClr val="tx1"/>
                </a:solidFill>
                <a:hlinkClick r:id="rId2"/>
              </a:rPr>
            </a:br>
            <a:r>
              <a:rPr lang="en-US" altLang="ru-RU" sz="1600" b="0" dirty="0" smtClean="0">
                <a:solidFill>
                  <a:schemeClr val="tx1"/>
                </a:solidFill>
              </a:rPr>
              <a:t>2. </a:t>
            </a:r>
            <a:r>
              <a:rPr lang="ru-RU" altLang="ru-RU" sz="1600" b="0" dirty="0" smtClean="0">
                <a:solidFill>
                  <a:schemeClr val="tx1"/>
                </a:solidFill>
                <a:hlinkClick r:id="rId3"/>
              </a:rPr>
              <a:t>Сайт К.Ю. Полякова</a:t>
            </a:r>
            <a:r>
              <a:rPr lang="ru-RU" sz="1600" b="0" dirty="0" smtClean="0">
                <a:hlinkClick r:id="rId3"/>
              </a:rPr>
              <a:t/>
            </a:r>
            <a:br>
              <a:rPr lang="ru-RU" sz="1600" b="0" dirty="0" smtClean="0">
                <a:hlinkClick r:id="rId3"/>
              </a:rPr>
            </a:br>
            <a:r>
              <a:rPr lang="en-US" sz="1600" b="0" dirty="0" smtClean="0">
                <a:solidFill>
                  <a:schemeClr val="tx1"/>
                </a:solidFill>
              </a:rPr>
              <a:t>3. </a:t>
            </a:r>
            <a:r>
              <a:rPr lang="ru-RU" sz="1600" b="0" dirty="0" smtClean="0">
                <a:solidFill>
                  <a:schemeClr val="tx1"/>
                </a:solidFill>
                <a:hlinkClick r:id="rId4"/>
              </a:rPr>
              <a:t>Открытый банк заданий ОГЭ по информатике</a:t>
            </a:r>
            <a:r>
              <a:rPr lang="ru-RU" sz="1600" b="0" dirty="0" smtClean="0">
                <a:solidFill>
                  <a:schemeClr val="tx1"/>
                </a:solidFill>
              </a:rPr>
              <a:t/>
            </a:r>
            <a:br>
              <a:rPr lang="ru-RU" sz="1600" b="0" dirty="0" smtClean="0">
                <a:solidFill>
                  <a:schemeClr val="tx1"/>
                </a:solidFill>
              </a:rPr>
            </a:br>
            <a:r>
              <a:rPr lang="ru-RU" sz="1600" b="0" dirty="0" smtClean="0">
                <a:solidFill>
                  <a:schemeClr val="tx1"/>
                </a:solidFill>
              </a:rPr>
              <a:t>4. </a:t>
            </a:r>
            <a:r>
              <a:rPr lang="ru-RU" sz="1600" b="0" dirty="0" smtClean="0">
                <a:solidFill>
                  <a:schemeClr val="tx1"/>
                </a:solidFill>
                <a:hlinkClick r:id="rId5"/>
              </a:rPr>
              <a:t>Сайт Решу ОГЭ. Информатика</a:t>
            </a:r>
            <a:endParaRPr lang="ru-RU" altLang="ru-RU" sz="1600" b="0" dirty="0">
              <a:solidFill>
                <a:schemeClr val="tx1"/>
              </a:solidFill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3315174" y="293912"/>
            <a:ext cx="2533649" cy="498910"/>
          </a:xfrm>
          <a:prstGeom prst="roundRect">
            <a:avLst>
              <a:gd name="adj" fmla="val 10271"/>
            </a:avLst>
          </a:prstGeom>
          <a:solidFill>
            <a:schemeClr val="bg1"/>
          </a:solidFill>
          <a:ln w="19050" cap="flat" cmpd="sng" algn="ctr">
            <a:solidFill>
              <a:schemeClr val="accent5"/>
            </a:solidFill>
            <a:prstDash val="solid"/>
            <a:miter lim="800000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b="1" kern="120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Источники: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3315174" y="3061919"/>
            <a:ext cx="2533649" cy="498911"/>
          </a:xfrm>
          <a:prstGeom prst="roundRect">
            <a:avLst>
              <a:gd name="adj" fmla="val 10271"/>
            </a:avLst>
          </a:prstGeom>
          <a:solidFill>
            <a:schemeClr val="bg1"/>
          </a:solidFill>
          <a:ln w="19050" cap="flat" cmpd="sng" algn="ctr">
            <a:solidFill>
              <a:schemeClr val="accent5"/>
            </a:solidFill>
            <a:prstDash val="solid"/>
            <a:miter lim="800000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b="1" kern="120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Изображения: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859247" y="3701109"/>
            <a:ext cx="7445504" cy="3014016"/>
          </a:xfrm>
          <a:prstGeom prst="roundRect">
            <a:avLst>
              <a:gd name="adj" fmla="val 10271"/>
            </a:avLst>
          </a:prstGeom>
          <a:solidFill>
            <a:schemeClr val="bg1"/>
          </a:solidFill>
          <a:ln w="19050" cap="flat" cmpd="sng" algn="ctr">
            <a:solidFill>
              <a:schemeClr val="accent5"/>
            </a:solidFill>
            <a:prstDash val="solid"/>
            <a:miter lim="800000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b="1" kern="120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ru-RU" altLang="ru-RU" sz="1600" b="0" dirty="0" smtClean="0">
                <a:solidFill>
                  <a:schemeClr val="tx1"/>
                </a:solidFill>
                <a:hlinkClick r:id="rId6"/>
              </a:rPr>
              <a:t>Фон 1 слайда</a:t>
            </a:r>
            <a:r>
              <a:rPr lang="ru-RU" altLang="ru-RU" sz="1600" b="0" dirty="0" smtClean="0">
                <a:solidFill>
                  <a:schemeClr val="tx1"/>
                </a:solidFill>
              </a:rPr>
              <a:t>  </a:t>
            </a:r>
            <a:endParaRPr lang="en-US" altLang="ru-RU" sz="1600" b="0" dirty="0" smtClean="0">
              <a:solidFill>
                <a:schemeClr val="tx1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ru-RU" altLang="ru-RU" sz="1600" b="0" dirty="0" smtClean="0">
                <a:solidFill>
                  <a:schemeClr val="tx1"/>
                </a:solidFill>
                <a:hlinkClick r:id="rId7"/>
              </a:rPr>
              <a:t>Фон на остальных слайдах</a:t>
            </a:r>
            <a:r>
              <a:rPr lang="ru-RU" altLang="ru-RU" sz="1600" b="0" dirty="0" smtClean="0">
                <a:solidFill>
                  <a:schemeClr val="tx1"/>
                </a:solidFill>
              </a:rPr>
              <a:t> </a:t>
            </a:r>
            <a:endParaRPr lang="en-US" altLang="ru-RU" sz="1600" b="0" dirty="0" smtClean="0">
              <a:solidFill>
                <a:schemeClr val="tx1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ru-RU" altLang="ru-RU" sz="1600" b="0" dirty="0" smtClean="0">
                <a:solidFill>
                  <a:schemeClr val="tx1"/>
                </a:solidFill>
                <a:hlinkClick r:id="rId8"/>
              </a:rPr>
              <a:t>Кнопка «Домой»</a:t>
            </a:r>
            <a:r>
              <a:rPr lang="ru-RU" altLang="ru-RU" sz="1600" b="0" dirty="0" smtClean="0">
                <a:solidFill>
                  <a:schemeClr val="tx1"/>
                </a:solidFill>
              </a:rPr>
              <a:t>     </a:t>
            </a:r>
            <a:endParaRPr lang="en-US" altLang="ru-RU" sz="1600" b="0" dirty="0" smtClean="0">
              <a:solidFill>
                <a:schemeClr val="tx1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ru-RU" altLang="ru-RU" sz="1600" b="0" dirty="0" smtClean="0">
                <a:solidFill>
                  <a:schemeClr val="tx1"/>
                </a:solidFill>
                <a:hlinkClick r:id="rId9"/>
              </a:rPr>
              <a:t>Кнопка «Выход»</a:t>
            </a:r>
            <a:endParaRPr lang="ru-RU" altLang="ru-RU" sz="1600" b="0" dirty="0">
              <a:solidFill>
                <a:schemeClr val="tx1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ru-RU" altLang="ru-RU" sz="1600" b="0" dirty="0">
                <a:solidFill>
                  <a:schemeClr val="tx1"/>
                </a:solidFill>
                <a:hlinkClick r:id="rId10"/>
              </a:rPr>
              <a:t>Картинка </a:t>
            </a:r>
            <a:r>
              <a:rPr lang="ru-RU" altLang="ru-RU" sz="1600" b="0" dirty="0" smtClean="0">
                <a:solidFill>
                  <a:schemeClr val="tx1"/>
                </a:solidFill>
                <a:hlinkClick r:id="rId10"/>
              </a:rPr>
              <a:t>на </a:t>
            </a:r>
            <a:r>
              <a:rPr lang="en-US" altLang="ru-RU" sz="1600" b="0" dirty="0">
                <a:solidFill>
                  <a:schemeClr val="tx1"/>
                </a:solidFill>
                <a:hlinkClick r:id="rId10"/>
              </a:rPr>
              <a:t>3 </a:t>
            </a:r>
            <a:r>
              <a:rPr lang="ru-RU" altLang="ru-RU" sz="1600" b="0" dirty="0">
                <a:solidFill>
                  <a:schemeClr val="tx1"/>
                </a:solidFill>
                <a:hlinkClick r:id="rId10"/>
              </a:rPr>
              <a:t>слайде</a:t>
            </a:r>
            <a:r>
              <a:rPr lang="ru-RU" altLang="ru-RU" sz="1600" b="0" dirty="0">
                <a:solidFill>
                  <a:schemeClr val="tx1"/>
                </a:solidFill>
              </a:rPr>
              <a:t> </a:t>
            </a:r>
            <a:endParaRPr lang="en-US" altLang="ru-RU" sz="1600" b="0" dirty="0" smtClean="0">
              <a:solidFill>
                <a:schemeClr val="tx1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ru-RU" altLang="ru-RU" sz="1600" b="0" dirty="0" smtClean="0">
                <a:solidFill>
                  <a:schemeClr val="tx1"/>
                </a:solidFill>
                <a:hlinkClick r:id="rId11"/>
              </a:rPr>
              <a:t>Картинка </a:t>
            </a:r>
            <a:r>
              <a:rPr lang="ru-RU" altLang="ru-RU" sz="1600" b="0" dirty="0">
                <a:solidFill>
                  <a:schemeClr val="tx1"/>
                </a:solidFill>
                <a:hlinkClick r:id="rId11"/>
              </a:rPr>
              <a:t>на </a:t>
            </a:r>
            <a:r>
              <a:rPr lang="ru-RU" altLang="ru-RU" sz="1600" b="0" dirty="0" smtClean="0">
                <a:solidFill>
                  <a:schemeClr val="tx1"/>
                </a:solidFill>
                <a:hlinkClick r:id="rId11"/>
              </a:rPr>
              <a:t>4</a:t>
            </a:r>
            <a:r>
              <a:rPr lang="en-US" altLang="ru-RU" sz="1600" b="0" dirty="0" smtClean="0">
                <a:solidFill>
                  <a:schemeClr val="tx1"/>
                </a:solidFill>
                <a:hlinkClick r:id="rId11"/>
              </a:rPr>
              <a:t> </a:t>
            </a:r>
            <a:r>
              <a:rPr lang="ru-RU" altLang="ru-RU" sz="1600" b="0" dirty="0" smtClean="0">
                <a:solidFill>
                  <a:schemeClr val="tx1"/>
                </a:solidFill>
                <a:hlinkClick r:id="rId11"/>
              </a:rPr>
              <a:t>слайде</a:t>
            </a:r>
            <a:r>
              <a:rPr lang="ru-RU" altLang="ru-RU" sz="1600" b="0" dirty="0" smtClean="0">
                <a:solidFill>
                  <a:schemeClr val="tx1"/>
                </a:solidFill>
              </a:rPr>
              <a:t>    </a:t>
            </a:r>
            <a:endParaRPr lang="en-US" altLang="ru-RU" sz="1600" b="0" dirty="0" smtClean="0">
              <a:solidFill>
                <a:schemeClr val="tx1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ru-RU" altLang="ru-RU" sz="1600" b="0" dirty="0" smtClean="0">
                <a:solidFill>
                  <a:schemeClr val="tx1"/>
                </a:solidFill>
                <a:hlinkClick r:id="rId12"/>
              </a:rPr>
              <a:t>Картинка </a:t>
            </a:r>
            <a:r>
              <a:rPr lang="ru-RU" altLang="ru-RU" sz="1600" b="0" dirty="0">
                <a:solidFill>
                  <a:schemeClr val="tx1"/>
                </a:solidFill>
                <a:hlinkClick r:id="rId12"/>
              </a:rPr>
              <a:t>на </a:t>
            </a:r>
            <a:r>
              <a:rPr lang="ru-RU" altLang="ru-RU" sz="1600" b="0" dirty="0" smtClean="0">
                <a:solidFill>
                  <a:schemeClr val="tx1"/>
                </a:solidFill>
                <a:hlinkClick r:id="rId12"/>
              </a:rPr>
              <a:t>5</a:t>
            </a:r>
            <a:r>
              <a:rPr lang="en-US" altLang="ru-RU" sz="1600" b="0" dirty="0" smtClean="0">
                <a:solidFill>
                  <a:schemeClr val="tx1"/>
                </a:solidFill>
                <a:hlinkClick r:id="rId12"/>
              </a:rPr>
              <a:t> </a:t>
            </a:r>
            <a:r>
              <a:rPr lang="ru-RU" altLang="ru-RU" sz="1600" b="0" dirty="0" smtClean="0">
                <a:solidFill>
                  <a:schemeClr val="tx1"/>
                </a:solidFill>
                <a:hlinkClick r:id="rId12"/>
              </a:rPr>
              <a:t>слайде</a:t>
            </a:r>
            <a:r>
              <a:rPr lang="ru-RU" altLang="ru-RU" sz="1600" b="0" dirty="0">
                <a:solidFill>
                  <a:schemeClr val="tx1"/>
                </a:solidFill>
              </a:rPr>
              <a:t> </a:t>
            </a:r>
            <a:r>
              <a:rPr lang="ru-RU" altLang="ru-RU" sz="1600" b="0" dirty="0" smtClean="0">
                <a:solidFill>
                  <a:schemeClr val="tx1"/>
                </a:solidFill>
              </a:rPr>
              <a:t>    </a:t>
            </a:r>
          </a:p>
          <a:p>
            <a:pPr algn="ctr">
              <a:lnSpc>
                <a:spcPct val="150000"/>
              </a:lnSpc>
            </a:pPr>
            <a:r>
              <a:rPr lang="ru-RU" altLang="ru-RU" sz="1600" b="0" dirty="0" smtClean="0">
                <a:solidFill>
                  <a:schemeClr val="tx1"/>
                </a:solidFill>
                <a:hlinkClick r:id="rId13"/>
              </a:rPr>
              <a:t>Картинка на 6</a:t>
            </a:r>
            <a:r>
              <a:rPr lang="en-US" altLang="ru-RU" sz="1600" b="0" dirty="0" smtClean="0">
                <a:solidFill>
                  <a:schemeClr val="tx1"/>
                </a:solidFill>
                <a:hlinkClick r:id="rId13"/>
              </a:rPr>
              <a:t> </a:t>
            </a:r>
            <a:r>
              <a:rPr lang="ru-RU" altLang="ru-RU" sz="1600" b="0" dirty="0" smtClean="0">
                <a:solidFill>
                  <a:schemeClr val="tx1"/>
                </a:solidFill>
                <a:hlinkClick r:id="rId13"/>
              </a:rPr>
              <a:t>слайде</a:t>
            </a:r>
            <a:endParaRPr lang="ru-RU" altLang="ru-RU" sz="16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3677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31165" y="1157131"/>
            <a:ext cx="5664996" cy="527079"/>
          </a:xfrm>
          <a:prstGeom prst="roundRect">
            <a:avLst>
              <a:gd name="adj" fmla="val 10271"/>
            </a:avLst>
          </a:prstGeom>
          <a:ln w="28575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Выберите номер задания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12" name="Заголовок 1">
            <a:hlinkClick r:id="rId2" action="ppaction://hlinksldjump"/>
          </p:cNvPr>
          <p:cNvSpPr txBox="1">
            <a:spLocks/>
          </p:cNvSpPr>
          <p:nvPr/>
        </p:nvSpPr>
        <p:spPr>
          <a:xfrm>
            <a:off x="1731165" y="2038044"/>
            <a:ext cx="1715296" cy="498910"/>
          </a:xfrm>
          <a:prstGeom prst="roundRect">
            <a:avLst>
              <a:gd name="adj" fmla="val 10271"/>
            </a:avLst>
          </a:prstGeom>
          <a:ln w="19050">
            <a:solidFill>
              <a:srgbClr val="00B0F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b="1" kern="120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Задание 1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5" name="Заголовок 1">
            <a:hlinkClick r:id="rId3" action="ppaction://hlinksldjump"/>
          </p:cNvPr>
          <p:cNvSpPr txBox="1">
            <a:spLocks/>
          </p:cNvSpPr>
          <p:nvPr/>
        </p:nvSpPr>
        <p:spPr>
          <a:xfrm>
            <a:off x="3706015" y="2038044"/>
            <a:ext cx="1715296" cy="498910"/>
          </a:xfrm>
          <a:prstGeom prst="roundRect">
            <a:avLst>
              <a:gd name="adj" fmla="val 10271"/>
            </a:avLst>
          </a:prstGeom>
          <a:ln w="19050">
            <a:solidFill>
              <a:srgbClr val="00B0F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b="1" kern="120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Задание 2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6" name="Заголовок 1">
            <a:hlinkClick r:id="rId4" action="ppaction://hlinksldjump"/>
          </p:cNvPr>
          <p:cNvSpPr txBox="1">
            <a:spLocks/>
          </p:cNvSpPr>
          <p:nvPr/>
        </p:nvSpPr>
        <p:spPr>
          <a:xfrm>
            <a:off x="5680865" y="2038044"/>
            <a:ext cx="1715296" cy="498910"/>
          </a:xfrm>
          <a:prstGeom prst="roundRect">
            <a:avLst>
              <a:gd name="adj" fmla="val 10271"/>
            </a:avLst>
          </a:prstGeom>
          <a:ln w="19050">
            <a:solidFill>
              <a:srgbClr val="00B0F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b="1" kern="120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Задание 3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7" name="Заголовок 1">
            <a:hlinkClick r:id="rId5" action="ppaction://hlinksldjump"/>
          </p:cNvPr>
          <p:cNvSpPr txBox="1">
            <a:spLocks/>
          </p:cNvSpPr>
          <p:nvPr/>
        </p:nvSpPr>
        <p:spPr>
          <a:xfrm>
            <a:off x="1731165" y="2776488"/>
            <a:ext cx="1715296" cy="498910"/>
          </a:xfrm>
          <a:prstGeom prst="roundRect">
            <a:avLst>
              <a:gd name="adj" fmla="val 10271"/>
            </a:avLst>
          </a:prstGeom>
          <a:ln w="19050">
            <a:solidFill>
              <a:srgbClr val="00B0F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b="1" kern="120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Задание 4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8" name="Заголовок 1">
            <a:hlinkClick r:id="rId6" action="ppaction://hlinksldjump"/>
          </p:cNvPr>
          <p:cNvSpPr txBox="1">
            <a:spLocks/>
          </p:cNvSpPr>
          <p:nvPr/>
        </p:nvSpPr>
        <p:spPr>
          <a:xfrm>
            <a:off x="3706015" y="2776488"/>
            <a:ext cx="1715296" cy="498910"/>
          </a:xfrm>
          <a:prstGeom prst="roundRect">
            <a:avLst>
              <a:gd name="adj" fmla="val 10271"/>
            </a:avLst>
          </a:prstGeom>
          <a:ln w="19050">
            <a:solidFill>
              <a:srgbClr val="00B0F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b="1" kern="120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Задание 5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9" name="Заголовок 1">
            <a:hlinkClick r:id="rId7" action="ppaction://hlinksldjump"/>
          </p:cNvPr>
          <p:cNvSpPr txBox="1">
            <a:spLocks/>
          </p:cNvSpPr>
          <p:nvPr/>
        </p:nvSpPr>
        <p:spPr>
          <a:xfrm>
            <a:off x="5680865" y="2776488"/>
            <a:ext cx="1715296" cy="498910"/>
          </a:xfrm>
          <a:prstGeom prst="roundRect">
            <a:avLst>
              <a:gd name="adj" fmla="val 10271"/>
            </a:avLst>
          </a:prstGeom>
          <a:ln w="19050">
            <a:solidFill>
              <a:srgbClr val="00B0F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b="1" kern="120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Задание 6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20" name="Заголовок 1">
            <a:hlinkClick r:id="rId8" action="ppaction://hlinksldjump"/>
          </p:cNvPr>
          <p:cNvSpPr txBox="1">
            <a:spLocks/>
          </p:cNvSpPr>
          <p:nvPr/>
        </p:nvSpPr>
        <p:spPr>
          <a:xfrm>
            <a:off x="1731165" y="3514932"/>
            <a:ext cx="1715296" cy="498910"/>
          </a:xfrm>
          <a:prstGeom prst="roundRect">
            <a:avLst>
              <a:gd name="adj" fmla="val 10271"/>
            </a:avLst>
          </a:prstGeom>
          <a:ln w="19050">
            <a:solidFill>
              <a:srgbClr val="00B0F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b="1" kern="120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Задание 7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21" name="Заголовок 1">
            <a:hlinkClick r:id="rId9" action="ppaction://hlinksldjump"/>
          </p:cNvPr>
          <p:cNvSpPr txBox="1">
            <a:spLocks/>
          </p:cNvSpPr>
          <p:nvPr/>
        </p:nvSpPr>
        <p:spPr>
          <a:xfrm>
            <a:off x="3706015" y="3521924"/>
            <a:ext cx="1715296" cy="498910"/>
          </a:xfrm>
          <a:prstGeom prst="roundRect">
            <a:avLst>
              <a:gd name="adj" fmla="val 10271"/>
            </a:avLst>
          </a:prstGeom>
          <a:ln w="19050">
            <a:solidFill>
              <a:srgbClr val="00B0F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b="1" kern="120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Задание 8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22" name="Заголовок 1">
            <a:hlinkClick r:id="rId10" action="ppaction://hlinksldjump"/>
          </p:cNvPr>
          <p:cNvSpPr txBox="1">
            <a:spLocks/>
          </p:cNvSpPr>
          <p:nvPr/>
        </p:nvSpPr>
        <p:spPr>
          <a:xfrm>
            <a:off x="5680865" y="3514932"/>
            <a:ext cx="1715296" cy="498910"/>
          </a:xfrm>
          <a:prstGeom prst="roundRect">
            <a:avLst>
              <a:gd name="adj" fmla="val 10271"/>
            </a:avLst>
          </a:prstGeom>
          <a:ln w="19050">
            <a:solidFill>
              <a:srgbClr val="00B0F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b="1" kern="120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Задание 9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26" name="Рисунок 25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337481" y="6071616"/>
            <a:ext cx="452363" cy="442410"/>
          </a:xfrm>
          <a:prstGeom prst="rect">
            <a:avLst/>
          </a:prstGeom>
        </p:spPr>
      </p:pic>
      <p:sp>
        <p:nvSpPr>
          <p:cNvPr id="13" name="Заголовок 1">
            <a:hlinkClick r:id="rId12" action="ppaction://hlinksldjump"/>
          </p:cNvPr>
          <p:cNvSpPr txBox="1">
            <a:spLocks/>
          </p:cNvSpPr>
          <p:nvPr/>
        </p:nvSpPr>
        <p:spPr>
          <a:xfrm>
            <a:off x="1731165" y="4253376"/>
            <a:ext cx="1715296" cy="498910"/>
          </a:xfrm>
          <a:prstGeom prst="roundRect">
            <a:avLst>
              <a:gd name="adj" fmla="val 10271"/>
            </a:avLst>
          </a:prstGeom>
          <a:ln w="19050">
            <a:solidFill>
              <a:srgbClr val="00B0F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2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b="1" kern="120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Задание 10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4" name="Заголовок 1">
            <a:hlinkClick r:id="rId13" action="ppaction://hlinksldjump"/>
          </p:cNvPr>
          <p:cNvSpPr txBox="1">
            <a:spLocks/>
          </p:cNvSpPr>
          <p:nvPr/>
        </p:nvSpPr>
        <p:spPr>
          <a:xfrm>
            <a:off x="3706015" y="4253376"/>
            <a:ext cx="1715296" cy="498910"/>
          </a:xfrm>
          <a:prstGeom prst="roundRect">
            <a:avLst>
              <a:gd name="adj" fmla="val 10271"/>
            </a:avLst>
          </a:prstGeom>
          <a:ln w="19050">
            <a:solidFill>
              <a:srgbClr val="00B0F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2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b="1" kern="120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Задание 11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23" name="Заголовок 1">
            <a:hlinkClick r:id="rId14" action="ppaction://hlinksldjump"/>
          </p:cNvPr>
          <p:cNvSpPr txBox="1">
            <a:spLocks/>
          </p:cNvSpPr>
          <p:nvPr/>
        </p:nvSpPr>
        <p:spPr>
          <a:xfrm>
            <a:off x="5680865" y="4253376"/>
            <a:ext cx="1715296" cy="498910"/>
          </a:xfrm>
          <a:prstGeom prst="roundRect">
            <a:avLst>
              <a:gd name="adj" fmla="val 10271"/>
            </a:avLst>
          </a:prstGeom>
          <a:ln w="19050">
            <a:solidFill>
              <a:srgbClr val="00B0F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2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b="1" kern="120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Задание 12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99313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F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F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F0"/>
                                      </p:to>
                                    </p:animClr>
                                    <p:animClr clrSpc="rgb" dir="cw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F0"/>
                                      </p:to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F0"/>
                                      </p:to>
                                    </p:animClr>
                                    <p:animClr clrSpc="rgb" dir="cw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F0"/>
                                      </p:to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F0"/>
                                      </p:to>
                                    </p:animClr>
                                    <p:animClr clrSpc="rgb" dir="cw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F0"/>
                                      </p:to>
                                    </p:animClr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F0"/>
                                      </p:to>
                                    </p:animClr>
                                    <p:animClr clrSpc="rgb" dir="cw">
                                      <p:cBhvr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F0"/>
                                      </p:to>
                                    </p:animClr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F0"/>
                                      </p:to>
                                    </p:animClr>
                                    <p:animClr clrSpc="rgb" dir="cw">
                                      <p:cBhvr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F0"/>
                                      </p:to>
                                    </p:animClr>
                                    <p:set>
                                      <p:cBhvr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9" presetClass="emph" presetSubtype="0" fill="hold" grpId="0" nodeType="clickEffect">
                                  <p:stCondLst>
                                    <p:cond delay="1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F0"/>
                                      </p:to>
                                    </p:animClr>
                                    <p:animClr clrSpc="rgb" dir="cw">
                                      <p:cBhvr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F0"/>
                                      </p:to>
                                    </p:animClr>
                                    <p:set>
                                      <p:cBhvr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F0"/>
                                      </p:to>
                                    </p:animClr>
                                    <p:animClr clrSpc="rgb" dir="cw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F0"/>
                                      </p:to>
                                    </p:animClr>
                                    <p:set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F0"/>
                                      </p:to>
                                    </p:animClr>
                                    <p:animClr clrSpc="rgb" dir="cw">
                                      <p:cBhvr>
                                        <p:cTn id="7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F0"/>
                                      </p:to>
                                    </p:animClr>
                                    <p:set>
                                      <p:cBhvr>
                                        <p:cTn id="7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F0"/>
                                      </p:to>
                                    </p:animClr>
                                    <p:animClr clrSpc="rgb" dir="cw">
                                      <p:cBhvr>
                                        <p:cTn id="7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F0"/>
                                      </p:to>
                                    </p:animClr>
                                    <p:set>
                                      <p:cBhvr>
                                        <p:cTn id="8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F0"/>
                                      </p:to>
                                    </p:animClr>
                                    <p:animClr clrSpc="rgb" dir="cw">
                                      <p:cBhvr>
                                        <p:cTn id="8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F0"/>
                                      </p:to>
                                    </p:animClr>
                                    <p:set>
                                      <p:cBhvr>
                                        <p:cTn id="8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F0"/>
                                      </p:to>
                                    </p:animClr>
                                    <p:animClr clrSpc="rgb" dir="cw">
                                      <p:cBhvr>
                                        <p:cTn id="9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F0"/>
                                      </p:to>
                                    </p:animClr>
                                    <p:set>
                                      <p:cBhvr>
                                        <p:cTn id="9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12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13" grpId="0" animBg="1"/>
      <p:bldP spid="14" grpId="0" animBg="1"/>
      <p:bldP spid="2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3161" y="784509"/>
            <a:ext cx="7918704" cy="1386540"/>
          </a:xfrm>
          <a:prstGeom prst="roundRect">
            <a:avLst>
              <a:gd name="adj" fmla="val 10271"/>
            </a:avLst>
          </a:prstGeom>
          <a:solidFill>
            <a:schemeClr val="bg1"/>
          </a:solidFill>
          <a:ln w="28575">
            <a:solidFill>
              <a:srgbClr val="FFFF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b="0" dirty="0">
                <a:solidFill>
                  <a:schemeClr val="tx1"/>
                </a:solidFill>
              </a:rPr>
              <a:t>Ученик набирает сочинение по литературе на компьютере, используя кодировку KOI-8. Каждый символ в этой кодировке занимает 8 бит памяти. Определите какой объём памяти займёт следующая фраза</a:t>
            </a:r>
            <a:r>
              <a:rPr lang="ru-RU" sz="2400" b="0" dirty="0" smtClean="0">
                <a:solidFill>
                  <a:schemeClr val="tx1"/>
                </a:solidFill>
              </a:rPr>
              <a:t>: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4" name="Объект 2"/>
          <p:cNvSpPr>
            <a:spLocks noGrp="1"/>
          </p:cNvSpPr>
          <p:nvPr>
            <p:ph idx="1"/>
          </p:nvPr>
        </p:nvSpPr>
        <p:spPr>
          <a:xfrm>
            <a:off x="6739341" y="5461990"/>
            <a:ext cx="1919215" cy="410815"/>
          </a:xfrm>
          <a:prstGeom prst="roundRect">
            <a:avLst/>
          </a:prstGeom>
          <a:ln w="19050">
            <a:solidFill>
              <a:srgbClr val="00B0F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>
                <a:solidFill>
                  <a:schemeClr val="tx1"/>
                </a:solidFill>
              </a:rPr>
              <a:t>176 бит</a:t>
            </a: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3714866" y="173792"/>
            <a:ext cx="1715296" cy="498910"/>
          </a:xfrm>
          <a:prstGeom prst="roundRect">
            <a:avLst>
              <a:gd name="adj" fmla="val 10271"/>
            </a:avLst>
          </a:prstGeom>
          <a:solidFill>
            <a:schemeClr val="bg1"/>
          </a:solidFill>
          <a:ln w="19050" cap="flat" cmpd="sng" algn="ctr">
            <a:solidFill>
              <a:schemeClr val="accent5"/>
            </a:solidFill>
            <a:prstDash val="solid"/>
            <a:miter lim="800000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b="1" kern="120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Задание 1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13" name="Рисунок 12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351113" y="6127354"/>
            <a:ext cx="442800" cy="442800"/>
          </a:xfrm>
          <a:prstGeom prst="rect">
            <a:avLst/>
          </a:prstGeom>
        </p:spPr>
      </p:pic>
      <p:sp>
        <p:nvSpPr>
          <p:cNvPr id="15" name="Объект 2"/>
          <p:cNvSpPr txBox="1">
            <a:spLocks/>
          </p:cNvSpPr>
          <p:nvPr/>
        </p:nvSpPr>
        <p:spPr>
          <a:xfrm>
            <a:off x="4648342" y="5487064"/>
            <a:ext cx="1919215" cy="410815"/>
          </a:xfrm>
          <a:prstGeom prst="roundRect">
            <a:avLst/>
          </a:prstGeom>
          <a:ln w="19050" cap="flat" cmpd="sng" algn="ctr">
            <a:solidFill>
              <a:srgbClr val="00B0F0"/>
            </a:solidFill>
            <a:prstDash val="solid"/>
            <a:miter lim="800000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/>
              <a:t>44 байт</a:t>
            </a:r>
          </a:p>
        </p:txBody>
      </p:sp>
      <p:sp>
        <p:nvSpPr>
          <p:cNvPr id="16" name="Объект 2"/>
          <p:cNvSpPr txBox="1">
            <a:spLocks/>
          </p:cNvSpPr>
          <p:nvPr/>
        </p:nvSpPr>
        <p:spPr>
          <a:xfrm>
            <a:off x="2557343" y="5487065"/>
            <a:ext cx="1919215" cy="410815"/>
          </a:xfrm>
          <a:prstGeom prst="roundRect">
            <a:avLst/>
          </a:prstGeom>
          <a:ln w="19050" cap="flat" cmpd="sng" algn="ctr">
            <a:solidFill>
              <a:srgbClr val="00B0F0"/>
            </a:solidFill>
            <a:prstDash val="solid"/>
            <a:miter lim="800000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400" dirty="0"/>
              <a:t>88 байт</a:t>
            </a:r>
          </a:p>
        </p:txBody>
      </p:sp>
      <p:sp>
        <p:nvSpPr>
          <p:cNvPr id="18" name="Овал 17"/>
          <p:cNvSpPr/>
          <p:nvPr/>
        </p:nvSpPr>
        <p:spPr>
          <a:xfrm>
            <a:off x="7611728" y="5944474"/>
            <a:ext cx="174440" cy="182880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бъект 2"/>
          <p:cNvSpPr txBox="1">
            <a:spLocks/>
          </p:cNvSpPr>
          <p:nvPr/>
        </p:nvSpPr>
        <p:spPr>
          <a:xfrm>
            <a:off x="466344" y="5487065"/>
            <a:ext cx="1919215" cy="410815"/>
          </a:xfrm>
          <a:prstGeom prst="roundRect">
            <a:avLst/>
          </a:prstGeom>
          <a:ln w="19050" cap="flat" cmpd="sng" algn="ctr">
            <a:solidFill>
              <a:srgbClr val="00B0F0"/>
            </a:solidFill>
            <a:prstDash val="solid"/>
            <a:miter lim="800000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/>
              <a:t>22 бита</a:t>
            </a:r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1954620" y="2282856"/>
            <a:ext cx="5235786" cy="419755"/>
          </a:xfrm>
          <a:prstGeom prst="roundRect">
            <a:avLst>
              <a:gd name="adj" fmla="val 10271"/>
            </a:avLst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b="1" kern="120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>
                <a:solidFill>
                  <a:srgbClr val="FF0000"/>
                </a:solidFill>
              </a:rPr>
              <a:t>Пушкин — это наше всё!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43864" y="2996535"/>
            <a:ext cx="3257298" cy="21715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7547479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animClr clrSpc="rgb" dir="cw"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9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animClr clrSpc="rgb" dir="cw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animClr clrSpc="rgb" dir="cw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animClr clrSpc="rgb" dir="cw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animClr clrSpc="rgb" dir="cw">
                                      <p:cBhvr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  <p:bldP spid="16" grpId="0" animBg="1"/>
      <p:bldP spid="16" grpId="1" animBg="1"/>
      <p:bldP spid="18" grpId="0" animBg="1"/>
      <p:bldP spid="19" grpId="0" animBg="1"/>
      <p:bldP spid="19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69828" y="5422545"/>
            <a:ext cx="1603554" cy="433602"/>
          </a:xfrm>
          <a:prstGeom prst="roundRect">
            <a:avLst/>
          </a:prstGeom>
          <a:ln w="19050">
            <a:solidFill>
              <a:srgbClr val="00B0F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104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6735736" y="5422545"/>
            <a:ext cx="1603554" cy="433602"/>
          </a:xfrm>
          <a:prstGeom prst="roundRect">
            <a:avLst/>
          </a:prstGeom>
          <a:ln w="19050" cap="flat" cmpd="sng" algn="ctr">
            <a:solidFill>
              <a:srgbClr val="00B0F0"/>
            </a:solidFill>
            <a:prstDash val="solid"/>
            <a:miter lim="800000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 smtClean="0"/>
              <a:t>832</a:t>
            </a:r>
            <a:endParaRPr lang="ru-RU" sz="2400" dirty="0"/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786874" y="5422545"/>
            <a:ext cx="1603554" cy="433602"/>
          </a:xfrm>
          <a:prstGeom prst="roundRect">
            <a:avLst/>
          </a:prstGeom>
          <a:ln w="19050" cap="flat" cmpd="sng" algn="ctr">
            <a:solidFill>
              <a:srgbClr val="00B0F0"/>
            </a:solidFill>
            <a:prstDash val="solid"/>
            <a:miter lim="800000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800" dirty="0" smtClean="0"/>
              <a:t>80</a:t>
            </a:r>
            <a:endParaRPr lang="ru-RU" sz="2800" dirty="0"/>
          </a:p>
        </p:txBody>
      </p:sp>
      <p:sp>
        <p:nvSpPr>
          <p:cNvPr id="4" name="Овал 3"/>
          <p:cNvSpPr/>
          <p:nvPr/>
        </p:nvSpPr>
        <p:spPr>
          <a:xfrm>
            <a:off x="3474957" y="5931871"/>
            <a:ext cx="193296" cy="195483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3714866" y="164648"/>
            <a:ext cx="1715296" cy="498910"/>
          </a:xfrm>
          <a:prstGeom prst="roundRect">
            <a:avLst>
              <a:gd name="adj" fmla="val 10271"/>
            </a:avLst>
          </a:prstGeom>
          <a:solidFill>
            <a:schemeClr val="bg1"/>
          </a:solidFill>
          <a:ln w="19050" cap="flat" cmpd="sng" algn="ctr">
            <a:solidFill>
              <a:schemeClr val="accent5"/>
            </a:solidFill>
            <a:prstDash val="solid"/>
            <a:miter lim="800000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b="1" kern="120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Задание 2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13" name="Рисунок 12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351113" y="6127354"/>
            <a:ext cx="442800" cy="442800"/>
          </a:xfrm>
          <a:prstGeom prst="rect">
            <a:avLst/>
          </a:prstGeom>
        </p:spPr>
      </p:pic>
      <p:sp>
        <p:nvSpPr>
          <p:cNvPr id="17" name="Объект 2"/>
          <p:cNvSpPr txBox="1">
            <a:spLocks/>
          </p:cNvSpPr>
          <p:nvPr/>
        </p:nvSpPr>
        <p:spPr>
          <a:xfrm>
            <a:off x="4752782" y="5422545"/>
            <a:ext cx="1603554" cy="433602"/>
          </a:xfrm>
          <a:prstGeom prst="roundRect">
            <a:avLst/>
          </a:prstGeom>
          <a:ln w="19050" cap="flat" cmpd="sng" algn="ctr">
            <a:solidFill>
              <a:srgbClr val="00B0F0"/>
            </a:solidFill>
            <a:prstDash val="solid"/>
            <a:miter lim="800000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 smtClean="0"/>
              <a:t>640</a:t>
            </a:r>
            <a:endParaRPr lang="ru-RU" sz="2400" dirty="0"/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613161" y="824963"/>
            <a:ext cx="7918704" cy="1117123"/>
          </a:xfrm>
          <a:prstGeom prst="roundRect">
            <a:avLst>
              <a:gd name="adj" fmla="val 10271"/>
            </a:avLst>
          </a:prstGeom>
          <a:solidFill>
            <a:schemeClr val="bg1"/>
          </a:solidFill>
          <a:ln w="28575" cap="flat" cmpd="sng" algn="ctr">
            <a:solidFill>
              <a:srgbClr val="FFFF00"/>
            </a:solidFill>
            <a:prstDash val="solid"/>
            <a:miter lim="800000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b="1" kern="120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0" dirty="0">
                <a:solidFill>
                  <a:schemeClr val="tx1"/>
                </a:solidFill>
              </a:rPr>
              <a:t>В одной из кодировок </a:t>
            </a:r>
            <a:r>
              <a:rPr lang="ru-RU" sz="2400" b="0" dirty="0" err="1">
                <a:solidFill>
                  <a:schemeClr val="tx1"/>
                </a:solidFill>
              </a:rPr>
              <a:t>Unicode</a:t>
            </a:r>
            <a:r>
              <a:rPr lang="ru-RU" sz="2400" b="0" dirty="0">
                <a:solidFill>
                  <a:schemeClr val="tx1"/>
                </a:solidFill>
              </a:rPr>
              <a:t> каждый символ кодируется 16 битами. Определите размер </a:t>
            </a:r>
            <a:r>
              <a:rPr lang="ru-RU" sz="2400" b="0" u="sng" dirty="0">
                <a:solidFill>
                  <a:schemeClr val="tx1"/>
                </a:solidFill>
              </a:rPr>
              <a:t>в байтах</a:t>
            </a:r>
            <a:r>
              <a:rPr lang="ru-RU" sz="2400" b="0" dirty="0">
                <a:solidFill>
                  <a:schemeClr val="tx1"/>
                </a:solidFill>
              </a:rPr>
              <a:t> следующего предложения в данной кодировке:</a:t>
            </a: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613161" y="2103491"/>
            <a:ext cx="7918703" cy="419755"/>
          </a:xfrm>
          <a:prstGeom prst="roundRect">
            <a:avLst>
              <a:gd name="adj" fmla="val 10271"/>
            </a:avLst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b="1" kern="120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>
                <a:solidFill>
                  <a:srgbClr val="FF0000"/>
                </a:solidFill>
              </a:rPr>
              <a:t>Я к вам пишу — чего же боле? Что я могу ещё сказать?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55464" y="2794453"/>
            <a:ext cx="3434096" cy="22893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0878367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animClr clrSpc="rgb" dir="cw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animClr clrSpc="rgb" dir="cw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animClr clrSpc="rgb" dir="cw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animClr clrSpc="rgb" dir="cw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animClr clrSpc="rgb" dir="cw">
                                      <p:cBhvr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9" grpId="0" animBg="1"/>
      <p:bldP spid="9" grpId="1" animBg="1"/>
      <p:bldP spid="4" grpId="0" animBg="1"/>
      <p:bldP spid="17" grpId="0" animBg="1"/>
      <p:bldP spid="17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3161" y="826718"/>
            <a:ext cx="7918704" cy="2081582"/>
          </a:xfrm>
          <a:prstGeom prst="roundRect">
            <a:avLst>
              <a:gd name="adj" fmla="val 10271"/>
            </a:avLst>
          </a:prstGeom>
          <a:solidFill>
            <a:schemeClr val="bg1"/>
          </a:solidFill>
          <a:ln w="28575">
            <a:solidFill>
              <a:srgbClr val="FFFF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b="0" dirty="0">
                <a:solidFill>
                  <a:schemeClr val="tx1"/>
                </a:solidFill>
              </a:rPr>
              <a:t>Статья, набранная на компьютере, содержит 10 страниц, на каждой странице 32 строки, в каждой строке 48 символов. В одном из представлений </a:t>
            </a:r>
            <a:r>
              <a:rPr lang="ru-RU" sz="2400" b="0" dirty="0" err="1">
                <a:solidFill>
                  <a:schemeClr val="tx1"/>
                </a:solidFill>
              </a:rPr>
              <a:t>Unicode</a:t>
            </a:r>
            <a:r>
              <a:rPr lang="ru-RU" sz="2400" b="0" dirty="0">
                <a:solidFill>
                  <a:schemeClr val="tx1"/>
                </a:solidFill>
              </a:rPr>
              <a:t> каждый символ кодируется 16 битами. Определите информационный объём статьи в </a:t>
            </a:r>
            <a:r>
              <a:rPr lang="ru-RU" sz="2400" b="0" dirty="0" err="1">
                <a:solidFill>
                  <a:schemeClr val="tx1"/>
                </a:solidFill>
              </a:rPr>
              <a:t>Кбайтах</a:t>
            </a:r>
            <a:r>
              <a:rPr lang="ru-RU" sz="2400" b="0" dirty="0">
                <a:solidFill>
                  <a:schemeClr val="tx1"/>
                </a:solidFill>
              </a:rPr>
              <a:t> в этом варианте представления </a:t>
            </a:r>
            <a:r>
              <a:rPr lang="ru-RU" sz="2400" b="0" dirty="0" err="1">
                <a:solidFill>
                  <a:schemeClr val="tx1"/>
                </a:solidFill>
              </a:rPr>
              <a:t>Unicode</a:t>
            </a:r>
            <a:r>
              <a:rPr lang="ru-RU" sz="2400" b="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9161" y="5572124"/>
            <a:ext cx="1814654" cy="377825"/>
          </a:xfrm>
          <a:prstGeom prst="roundRect">
            <a:avLst/>
          </a:prstGeom>
          <a:ln w="19050">
            <a:solidFill>
              <a:srgbClr val="00B0F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30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4747917" y="5572124"/>
            <a:ext cx="1816068" cy="377825"/>
          </a:xfrm>
          <a:prstGeom prst="roundRect">
            <a:avLst/>
          </a:prstGeom>
          <a:ln w="19050" cap="flat" cmpd="sng" algn="ctr">
            <a:solidFill>
              <a:srgbClr val="00B0F0"/>
            </a:solidFill>
            <a:prstDash val="solid"/>
            <a:miter lim="800000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 smtClean="0"/>
              <a:t>30720</a:t>
            </a:r>
            <a:endParaRPr lang="ru-RU" sz="2400" dirty="0"/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2553539" y="5572124"/>
            <a:ext cx="1814654" cy="377825"/>
          </a:xfrm>
          <a:prstGeom prst="roundRect">
            <a:avLst/>
          </a:prstGeom>
          <a:ln w="19050" cap="flat" cmpd="sng" algn="ctr">
            <a:solidFill>
              <a:srgbClr val="00B0F0"/>
            </a:solidFill>
            <a:prstDash val="solid"/>
            <a:miter lim="800000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 smtClean="0"/>
              <a:t>240</a:t>
            </a:r>
            <a:endParaRPr lang="ru-RU" sz="2400" dirty="0"/>
          </a:p>
        </p:txBody>
      </p:sp>
      <p:sp>
        <p:nvSpPr>
          <p:cNvPr id="4" name="Овал 3"/>
          <p:cNvSpPr/>
          <p:nvPr/>
        </p:nvSpPr>
        <p:spPr>
          <a:xfrm>
            <a:off x="1164695" y="6063854"/>
            <a:ext cx="203586" cy="195763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3714866" y="182428"/>
            <a:ext cx="1715296" cy="498910"/>
          </a:xfrm>
          <a:prstGeom prst="roundRect">
            <a:avLst>
              <a:gd name="adj" fmla="val 10271"/>
            </a:avLst>
          </a:prstGeom>
          <a:solidFill>
            <a:schemeClr val="bg1"/>
          </a:solidFill>
          <a:ln w="19050" cap="flat" cmpd="sng" algn="ctr">
            <a:solidFill>
              <a:schemeClr val="accent5"/>
            </a:solidFill>
            <a:prstDash val="solid"/>
            <a:miter lim="800000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b="1" kern="120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Задание 3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13" name="Рисунок 12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351113" y="6127354"/>
            <a:ext cx="442800" cy="442800"/>
          </a:xfrm>
          <a:prstGeom prst="rect">
            <a:avLst/>
          </a:prstGeom>
        </p:spPr>
      </p:pic>
      <p:sp>
        <p:nvSpPr>
          <p:cNvPr id="14" name="Объект 2"/>
          <p:cNvSpPr txBox="1">
            <a:spLocks/>
          </p:cNvSpPr>
          <p:nvPr/>
        </p:nvSpPr>
        <p:spPr>
          <a:xfrm>
            <a:off x="6943709" y="5572124"/>
            <a:ext cx="1814654" cy="377826"/>
          </a:xfrm>
          <a:prstGeom prst="roundRect">
            <a:avLst/>
          </a:prstGeom>
          <a:ln w="19050" cap="flat" cmpd="sng" algn="ctr">
            <a:solidFill>
              <a:srgbClr val="00B0F0"/>
            </a:solidFill>
            <a:prstDash val="solid"/>
            <a:miter lim="800000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 smtClean="0"/>
              <a:t>245760</a:t>
            </a:r>
            <a:endParaRPr lang="ru-RU"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64664" y="3166836"/>
            <a:ext cx="3015697" cy="20705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4756563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animClr clrSpc="rgb" dir="cw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9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animClr clrSpc="rgb" dir="cw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animClr clrSpc="rgb" dir="cw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animClr clrSpc="rgb" dir="cw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animClr clrSpc="rgb" dir="cw">
                                      <p:cBhvr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P spid="4" grpId="0" animBg="1"/>
      <p:bldP spid="14" grpId="0" animBg="1"/>
      <p:bldP spid="14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9980" y="885052"/>
            <a:ext cx="7950133" cy="1800091"/>
          </a:xfrm>
          <a:prstGeom prst="roundRect">
            <a:avLst>
              <a:gd name="adj" fmla="val 10271"/>
            </a:avLst>
          </a:prstGeom>
          <a:solidFill>
            <a:schemeClr val="bg1"/>
          </a:solidFill>
          <a:ln w="28575">
            <a:solidFill>
              <a:srgbClr val="FFFF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altLang="ru-RU" sz="2400" b="0" dirty="0">
                <a:solidFill>
                  <a:schemeClr val="tx1"/>
                </a:solidFill>
              </a:rPr>
              <a:t>Рассказ, набранный на компьютере, содержит 2 страницы, на каждой странице 32 строки, в каждой строке 64 символа. Определите информационный объём рассказа в </a:t>
            </a:r>
            <a:r>
              <a:rPr lang="ru-RU" altLang="ru-RU" sz="2400" b="0" dirty="0" smtClean="0">
                <a:solidFill>
                  <a:schemeClr val="tx1"/>
                </a:solidFill>
              </a:rPr>
              <a:t>байтах </a:t>
            </a:r>
            <a:r>
              <a:rPr lang="ru-RU" altLang="ru-RU" sz="2400" b="0" dirty="0">
                <a:solidFill>
                  <a:schemeClr val="tx1"/>
                </a:solidFill>
              </a:rPr>
              <a:t>в одной из кодировок </a:t>
            </a:r>
            <a:r>
              <a:rPr lang="ru-RU" altLang="ru-RU" sz="2400" b="0" dirty="0" err="1">
                <a:solidFill>
                  <a:schemeClr val="tx1"/>
                </a:solidFill>
              </a:rPr>
              <a:t>Unicode</a:t>
            </a:r>
            <a:r>
              <a:rPr lang="ru-RU" altLang="ru-RU" sz="2400" b="0" dirty="0">
                <a:solidFill>
                  <a:schemeClr val="tx1"/>
                </a:solidFill>
              </a:rPr>
              <a:t>, в которой каждый символ кодируется 16 бит.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60896" y="5562599"/>
            <a:ext cx="1508970" cy="385549"/>
          </a:xfrm>
          <a:prstGeom prst="roundRect">
            <a:avLst/>
          </a:prstGeom>
          <a:ln w="19050">
            <a:solidFill>
              <a:srgbClr val="00B0F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8192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6897546" y="5562598"/>
            <a:ext cx="1508970" cy="385549"/>
          </a:xfrm>
          <a:prstGeom prst="roundRect">
            <a:avLst/>
          </a:prstGeom>
          <a:ln w="19050" cap="flat" cmpd="sng" algn="ctr">
            <a:solidFill>
              <a:srgbClr val="00B0F0"/>
            </a:solidFill>
            <a:prstDash val="solid"/>
            <a:miter lim="800000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 smtClean="0"/>
              <a:t>65536</a:t>
            </a:r>
            <a:endParaRPr lang="ru-RU" sz="2400" dirty="0"/>
          </a:p>
        </p:txBody>
      </p:sp>
      <p:sp>
        <p:nvSpPr>
          <p:cNvPr id="4" name="Овал 3"/>
          <p:cNvSpPr/>
          <p:nvPr/>
        </p:nvSpPr>
        <p:spPr>
          <a:xfrm>
            <a:off x="5528161" y="6027130"/>
            <a:ext cx="174440" cy="182880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3714866" y="202385"/>
            <a:ext cx="1715296" cy="498910"/>
          </a:xfrm>
          <a:prstGeom prst="roundRect">
            <a:avLst>
              <a:gd name="adj" fmla="val 10271"/>
            </a:avLst>
          </a:prstGeom>
          <a:solidFill>
            <a:schemeClr val="bg1"/>
          </a:solidFill>
          <a:ln w="19050" cap="flat" cmpd="sng" algn="ctr">
            <a:solidFill>
              <a:schemeClr val="accent5"/>
            </a:solidFill>
            <a:prstDash val="solid"/>
            <a:miter lim="800000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b="1" kern="120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Задание 4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13" name="Рисунок 12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373646" y="6130544"/>
            <a:ext cx="442800" cy="442800"/>
          </a:xfrm>
          <a:prstGeom prst="rect">
            <a:avLst/>
          </a:prstGeom>
        </p:spPr>
      </p:pic>
      <p:sp>
        <p:nvSpPr>
          <p:cNvPr id="14" name="Объект 2"/>
          <p:cNvSpPr txBox="1">
            <a:spLocks/>
          </p:cNvSpPr>
          <p:nvPr/>
        </p:nvSpPr>
        <p:spPr>
          <a:xfrm>
            <a:off x="787596" y="5562600"/>
            <a:ext cx="1508970" cy="385549"/>
          </a:xfrm>
          <a:prstGeom prst="roundRect">
            <a:avLst/>
          </a:prstGeom>
          <a:ln w="19050" cap="flat" cmpd="sng" algn="ctr">
            <a:solidFill>
              <a:srgbClr val="00B0F0"/>
            </a:solidFill>
            <a:prstDash val="solid"/>
            <a:miter lim="800000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 smtClean="0"/>
              <a:t>8</a:t>
            </a:r>
            <a:endParaRPr lang="ru-RU" sz="2400" dirty="0"/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2824246" y="5562600"/>
            <a:ext cx="1508970" cy="385549"/>
          </a:xfrm>
          <a:prstGeom prst="roundRect">
            <a:avLst/>
          </a:prstGeom>
          <a:ln w="19050" cap="flat" cmpd="sng" algn="ctr">
            <a:solidFill>
              <a:srgbClr val="00B0F0"/>
            </a:solidFill>
            <a:prstDash val="solid"/>
            <a:miter lim="800000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 smtClean="0"/>
              <a:t>256</a:t>
            </a:r>
            <a:endParaRPr lang="ru-RU"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35290" y="2938871"/>
            <a:ext cx="3719512" cy="23361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9301388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animClr clrSpc="rgb" dir="cw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animClr clrSpc="rgb" dir="cw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animClr clrSpc="rgb" dir="cw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animClr clrSpc="rgb" dir="cw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animClr clrSpc="rgb" dir="cw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4" grpId="0" animBg="1"/>
      <p:bldP spid="14" grpId="0" animBg="1"/>
      <p:bldP spid="14" grpId="1" animBg="1"/>
      <p:bldP spid="10" grpId="0" animBg="1"/>
      <p:bldP spid="10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957072"/>
            <a:ext cx="7927847" cy="3464098"/>
          </a:xfrm>
          <a:prstGeom prst="roundRect">
            <a:avLst>
              <a:gd name="adj" fmla="val 10271"/>
            </a:avLst>
          </a:prstGeom>
          <a:solidFill>
            <a:schemeClr val="bg1"/>
          </a:solidFill>
          <a:ln w="28575">
            <a:solidFill>
              <a:srgbClr val="FFFF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200" b="0" dirty="0">
                <a:solidFill>
                  <a:schemeClr val="tx1"/>
                </a:solidFill>
              </a:rPr>
              <a:t>В кодировке UTF-16 каждый символ кодируется 16 битами. Никита написал текст (в нём нет лишних пробелов</a:t>
            </a:r>
            <a:r>
              <a:rPr lang="ru-RU" sz="2200" b="0" dirty="0" smtClean="0">
                <a:solidFill>
                  <a:schemeClr val="tx1"/>
                </a:solidFill>
              </a:rPr>
              <a:t>):</a:t>
            </a:r>
            <a:r>
              <a:rPr lang="ru-RU" sz="2200" b="0" dirty="0">
                <a:solidFill>
                  <a:schemeClr val="tx1"/>
                </a:solidFill>
              </a:rPr>
              <a:t/>
            </a:r>
            <a:br>
              <a:rPr lang="ru-RU" sz="2200" b="0" dirty="0">
                <a:solidFill>
                  <a:schemeClr val="tx1"/>
                </a:solidFill>
              </a:rPr>
            </a:br>
            <a:r>
              <a:rPr lang="ru-RU" sz="2200" dirty="0">
                <a:solidFill>
                  <a:srgbClr val="FF0000"/>
                </a:solidFill>
              </a:rPr>
              <a:t>«Врач, юрист, акушер, инженер, архивист, кардиолог — профессии</a:t>
            </a:r>
            <a:r>
              <a:rPr lang="ru-RU" sz="2200" dirty="0" smtClean="0">
                <a:solidFill>
                  <a:srgbClr val="FF0000"/>
                </a:solidFill>
              </a:rPr>
              <a:t>».</a:t>
            </a:r>
            <a:r>
              <a:rPr lang="ru-RU" sz="2200" dirty="0">
                <a:solidFill>
                  <a:srgbClr val="FF0000"/>
                </a:solidFill>
              </a:rPr>
              <a:t/>
            </a:r>
            <a:br>
              <a:rPr lang="ru-RU" sz="2200" dirty="0">
                <a:solidFill>
                  <a:srgbClr val="FF0000"/>
                </a:solidFill>
              </a:rPr>
            </a:br>
            <a:r>
              <a:rPr lang="ru-RU" sz="2200" b="0" dirty="0">
                <a:solidFill>
                  <a:schemeClr val="tx1"/>
                </a:solidFill>
              </a:rPr>
              <a:t>Ученик вычеркнул из списка название одной из профессий. Заодно он вычеркнул ставшие лишними запятые и пробелы — два пробела не должны идти подряд</a:t>
            </a:r>
            <a:r>
              <a:rPr lang="ru-RU" sz="2200" b="0" dirty="0" smtClean="0">
                <a:solidFill>
                  <a:schemeClr val="tx1"/>
                </a:solidFill>
              </a:rPr>
              <a:t>.</a:t>
            </a:r>
            <a:r>
              <a:rPr lang="ru-RU" sz="2200" b="0" dirty="0">
                <a:solidFill>
                  <a:schemeClr val="tx1"/>
                </a:solidFill>
              </a:rPr>
              <a:t/>
            </a:r>
            <a:br>
              <a:rPr lang="ru-RU" sz="2200" b="0" dirty="0">
                <a:solidFill>
                  <a:schemeClr val="tx1"/>
                </a:solidFill>
              </a:rPr>
            </a:br>
            <a:r>
              <a:rPr lang="ru-RU" sz="2200" b="0" dirty="0">
                <a:solidFill>
                  <a:schemeClr val="tx1"/>
                </a:solidFill>
              </a:rPr>
              <a:t>При этом размер нового предложения в данной кодировке оказался на 16 байт меньше, чем размер исходного предложения. </a:t>
            </a:r>
            <a:r>
              <a:rPr lang="ru-RU" sz="2200" b="0" dirty="0" smtClean="0">
                <a:solidFill>
                  <a:schemeClr val="tx1"/>
                </a:solidFill>
              </a:rPr>
              <a:t>Выберите слово, которое вычеркнул ученик.</a:t>
            </a:r>
            <a:endParaRPr lang="ru-RU" sz="2200" b="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59470" y="4855288"/>
            <a:ext cx="2593688" cy="476999"/>
          </a:xfrm>
          <a:prstGeom prst="roundRect">
            <a:avLst/>
          </a:prstGeom>
          <a:ln w="19050">
            <a:solidFill>
              <a:srgbClr val="00B0F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акушер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5057775" y="5595321"/>
            <a:ext cx="2595383" cy="476999"/>
          </a:xfrm>
          <a:prstGeom prst="roundRect">
            <a:avLst/>
          </a:prstGeom>
          <a:ln w="19050" cap="flat" cmpd="sng" algn="ctr">
            <a:solidFill>
              <a:srgbClr val="00B0F0"/>
            </a:solidFill>
            <a:prstDash val="solid"/>
            <a:miter lim="800000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 smtClean="0"/>
              <a:t>кардиолог</a:t>
            </a:r>
            <a:endParaRPr lang="ru-RU" sz="2400" dirty="0"/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1446910" y="5595321"/>
            <a:ext cx="2613407" cy="476999"/>
          </a:xfrm>
          <a:prstGeom prst="roundRect">
            <a:avLst/>
          </a:prstGeom>
          <a:ln w="19050" cap="flat" cmpd="sng" algn="ctr">
            <a:solidFill>
              <a:srgbClr val="00B0F0"/>
            </a:solidFill>
            <a:prstDash val="solid"/>
            <a:miter lim="800000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lnSpcReduction="1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 smtClean="0"/>
              <a:t>архивист</a:t>
            </a:r>
            <a:endParaRPr lang="ru-RU" sz="2400" dirty="0"/>
          </a:p>
        </p:txBody>
      </p:sp>
      <p:sp>
        <p:nvSpPr>
          <p:cNvPr id="4" name="Овал 3"/>
          <p:cNvSpPr/>
          <p:nvPr/>
        </p:nvSpPr>
        <p:spPr>
          <a:xfrm>
            <a:off x="7730521" y="4999436"/>
            <a:ext cx="179992" cy="188701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3714866" y="195128"/>
            <a:ext cx="1715296" cy="498910"/>
          </a:xfrm>
          <a:prstGeom prst="roundRect">
            <a:avLst>
              <a:gd name="adj" fmla="val 10271"/>
            </a:avLst>
          </a:prstGeom>
          <a:solidFill>
            <a:schemeClr val="bg1"/>
          </a:solidFill>
          <a:ln w="19050" cap="flat" cmpd="sng" algn="ctr">
            <a:solidFill>
              <a:schemeClr val="accent5"/>
            </a:solidFill>
            <a:prstDash val="solid"/>
            <a:miter lim="800000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b="1" kern="120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Задание 5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13" name="Рисунок 12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351113" y="6127354"/>
            <a:ext cx="442800" cy="442800"/>
          </a:xfrm>
          <a:prstGeom prst="rect">
            <a:avLst/>
          </a:prstGeom>
        </p:spPr>
      </p:pic>
      <p:sp>
        <p:nvSpPr>
          <p:cNvPr id="14" name="Объект 2"/>
          <p:cNvSpPr txBox="1">
            <a:spLocks/>
          </p:cNvSpPr>
          <p:nvPr/>
        </p:nvSpPr>
        <p:spPr>
          <a:xfrm>
            <a:off x="1446909" y="4855288"/>
            <a:ext cx="2613407" cy="476999"/>
          </a:xfrm>
          <a:prstGeom prst="roundRect">
            <a:avLst/>
          </a:prstGeom>
          <a:ln w="19050" cap="flat" cmpd="sng" algn="ctr">
            <a:solidFill>
              <a:srgbClr val="00B0F0"/>
            </a:solidFill>
            <a:prstDash val="solid"/>
            <a:miter lim="800000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 smtClean="0"/>
              <a:t>инженер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21893969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animClr clrSpc="rgb" dir="cw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9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animClr clrSpc="rgb" dir="cw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animClr clrSpc="rgb" dir="cw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animClr clrSpc="rgb" dir="cw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animClr clrSpc="rgb" dir="cw">
                                      <p:cBhvr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P spid="4" grpId="0" animBg="1"/>
      <p:bldP spid="14" grpId="0" animBg="1"/>
      <p:bldP spid="14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2305" y="902474"/>
            <a:ext cx="7900415" cy="3923404"/>
          </a:xfrm>
          <a:prstGeom prst="roundRect">
            <a:avLst>
              <a:gd name="adj" fmla="val 10271"/>
            </a:avLst>
          </a:prstGeom>
          <a:solidFill>
            <a:schemeClr val="bg1"/>
          </a:solidFill>
          <a:ln w="28575">
            <a:solidFill>
              <a:srgbClr val="FFFF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b="0" dirty="0" smtClean="0">
                <a:solidFill>
                  <a:schemeClr val="tx1"/>
                </a:solidFill>
              </a:rPr>
              <a:t>В </a:t>
            </a:r>
            <a:r>
              <a:rPr lang="ru-RU" sz="2400" b="0" dirty="0">
                <a:solidFill>
                  <a:schemeClr val="tx1"/>
                </a:solidFill>
              </a:rPr>
              <a:t>кодировке КОИ-8 каждый символ кодируется 8 битами.</a:t>
            </a:r>
            <a:br>
              <a:rPr lang="ru-RU" sz="2400" b="0" dirty="0">
                <a:solidFill>
                  <a:schemeClr val="tx1"/>
                </a:solidFill>
              </a:rPr>
            </a:br>
            <a:r>
              <a:rPr lang="ru-RU" sz="2400" b="0" dirty="0">
                <a:solidFill>
                  <a:schemeClr val="tx1"/>
                </a:solidFill>
              </a:rPr>
              <a:t>Вова написал текст (в нём нет лишних пробелов):</a:t>
            </a:r>
            <a:br>
              <a:rPr lang="ru-RU" sz="2400" b="0" dirty="0">
                <a:solidFill>
                  <a:schemeClr val="tx1"/>
                </a:solidFill>
              </a:rPr>
            </a:br>
            <a:r>
              <a:rPr lang="ru-RU" sz="2400" dirty="0">
                <a:solidFill>
                  <a:srgbClr val="FF0000"/>
                </a:solidFill>
              </a:rPr>
              <a:t>«Школьные предметы: ОБЖ, химия, физика, алгебра, биология, география, литература, информатика».</a:t>
            </a:r>
            <a:br>
              <a:rPr lang="ru-RU" sz="2400" dirty="0">
                <a:solidFill>
                  <a:srgbClr val="FF0000"/>
                </a:solidFill>
              </a:rPr>
            </a:br>
            <a:r>
              <a:rPr lang="ru-RU" sz="2400" b="0" dirty="0">
                <a:solidFill>
                  <a:schemeClr val="tx1"/>
                </a:solidFill>
              </a:rPr>
              <a:t>Ученик удалил из списка название одного предмета, а также лишние запятую и пробел – два пробела не должны идти подряд.</a:t>
            </a:r>
            <a:br>
              <a:rPr lang="ru-RU" sz="2400" b="0" dirty="0">
                <a:solidFill>
                  <a:schemeClr val="tx1"/>
                </a:solidFill>
              </a:rPr>
            </a:br>
            <a:r>
              <a:rPr lang="ru-RU" sz="2400" b="0" dirty="0">
                <a:solidFill>
                  <a:schemeClr val="tx1"/>
                </a:solidFill>
              </a:rPr>
              <a:t>При этом размер нового предложения в данной кодировке оказался на 11 байт меньше, чем размер исходного предложения. </a:t>
            </a:r>
            <a:r>
              <a:rPr lang="ru-RU" sz="2400" b="0" dirty="0" smtClean="0">
                <a:solidFill>
                  <a:schemeClr val="tx1"/>
                </a:solidFill>
              </a:rPr>
              <a:t>Выберите </a:t>
            </a:r>
            <a:r>
              <a:rPr lang="ru-RU" sz="2400" b="0" dirty="0">
                <a:solidFill>
                  <a:schemeClr val="tx1"/>
                </a:solidFill>
              </a:rPr>
              <a:t>в ответе вычеркнутое название предмета.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61491" y="5673711"/>
            <a:ext cx="2451262" cy="453643"/>
          </a:xfrm>
          <a:prstGeom prst="roundRect">
            <a:avLst/>
          </a:prstGeom>
          <a:ln w="19050">
            <a:solidFill>
              <a:srgbClr val="00B0F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география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1601497" y="5673711"/>
            <a:ext cx="2451262" cy="453643"/>
          </a:xfrm>
          <a:prstGeom prst="roundRect">
            <a:avLst/>
          </a:prstGeom>
          <a:ln w="19050" cap="flat" cmpd="sng" algn="ctr">
            <a:solidFill>
              <a:srgbClr val="00B0F0"/>
            </a:solidFill>
            <a:prstDash val="solid"/>
            <a:miter lim="800000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 smtClean="0"/>
              <a:t>информатика</a:t>
            </a:r>
            <a:endParaRPr lang="ru-RU" sz="2400" dirty="0"/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5061491" y="4999979"/>
            <a:ext cx="2451262" cy="453643"/>
          </a:xfrm>
          <a:prstGeom prst="roundRect">
            <a:avLst/>
          </a:prstGeom>
          <a:ln w="19050" cap="flat" cmpd="sng" algn="ctr">
            <a:solidFill>
              <a:srgbClr val="00B0F0"/>
            </a:solidFill>
            <a:prstDash val="solid"/>
            <a:miter lim="800000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 smtClean="0"/>
              <a:t>литература</a:t>
            </a:r>
            <a:endParaRPr lang="ru-RU" sz="2400" dirty="0"/>
          </a:p>
        </p:txBody>
      </p:sp>
      <p:sp>
        <p:nvSpPr>
          <p:cNvPr id="4" name="Овал 3"/>
          <p:cNvSpPr/>
          <p:nvPr/>
        </p:nvSpPr>
        <p:spPr>
          <a:xfrm>
            <a:off x="7602689" y="5801059"/>
            <a:ext cx="182405" cy="191230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3714866" y="216900"/>
            <a:ext cx="1715296" cy="498910"/>
          </a:xfrm>
          <a:prstGeom prst="roundRect">
            <a:avLst>
              <a:gd name="adj" fmla="val 10271"/>
            </a:avLst>
          </a:prstGeom>
          <a:solidFill>
            <a:schemeClr val="bg1"/>
          </a:solidFill>
          <a:ln w="19050" cap="flat" cmpd="sng" algn="ctr">
            <a:solidFill>
              <a:schemeClr val="accent5"/>
            </a:solidFill>
            <a:prstDash val="solid"/>
            <a:miter lim="800000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b="1" kern="120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Задание 6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13" name="Рисунок 12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351113" y="6127354"/>
            <a:ext cx="442800" cy="442800"/>
          </a:xfrm>
          <a:prstGeom prst="rect">
            <a:avLst/>
          </a:prstGeom>
        </p:spPr>
      </p:pic>
      <p:sp>
        <p:nvSpPr>
          <p:cNvPr id="14" name="Объект 2"/>
          <p:cNvSpPr txBox="1">
            <a:spLocks/>
          </p:cNvSpPr>
          <p:nvPr/>
        </p:nvSpPr>
        <p:spPr>
          <a:xfrm>
            <a:off x="1601497" y="4999979"/>
            <a:ext cx="2451262" cy="453643"/>
          </a:xfrm>
          <a:prstGeom prst="roundRect">
            <a:avLst/>
          </a:prstGeom>
          <a:ln w="19050" cap="flat" cmpd="sng" algn="ctr">
            <a:solidFill>
              <a:srgbClr val="00B0F0"/>
            </a:solidFill>
            <a:prstDash val="solid"/>
            <a:miter lim="800000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 smtClean="0"/>
              <a:t>биология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13392371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animClr clrSpc="rgb" dir="cw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9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animClr clrSpc="rgb" dir="cw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animClr clrSpc="rgb" dir="cw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animClr clrSpc="rgb" dir="cw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animClr clrSpc="rgb" dir="cw">
                                      <p:cBhvr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P spid="4" grpId="0" animBg="1"/>
      <p:bldP spid="14" grpId="0" animBg="1"/>
      <p:bldP spid="14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1792" y="866940"/>
            <a:ext cx="7927848" cy="3943362"/>
          </a:xfrm>
          <a:prstGeom prst="roundRect">
            <a:avLst>
              <a:gd name="adj" fmla="val 10271"/>
            </a:avLst>
          </a:prstGeom>
          <a:solidFill>
            <a:schemeClr val="bg1"/>
          </a:solidFill>
          <a:ln w="28575">
            <a:solidFill>
              <a:srgbClr val="FFFF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200" b="0" dirty="0">
                <a:solidFill>
                  <a:schemeClr val="tx1"/>
                </a:solidFill>
              </a:rPr>
              <a:t>В кодировке Windows-1251 каждый символ кодируется 8 битами</a:t>
            </a:r>
            <a:r>
              <a:rPr lang="ru-RU" sz="2200" b="0" dirty="0" smtClean="0">
                <a:solidFill>
                  <a:schemeClr val="tx1"/>
                </a:solidFill>
              </a:rPr>
              <a:t>. </a:t>
            </a:r>
            <a:br>
              <a:rPr lang="ru-RU" sz="2200" b="0" dirty="0" smtClean="0">
                <a:solidFill>
                  <a:schemeClr val="tx1"/>
                </a:solidFill>
              </a:rPr>
            </a:br>
            <a:r>
              <a:rPr lang="ru-RU" sz="2200" b="0" dirty="0" smtClean="0">
                <a:solidFill>
                  <a:schemeClr val="tx1"/>
                </a:solidFill>
              </a:rPr>
              <a:t>Вова </a:t>
            </a:r>
            <a:r>
              <a:rPr lang="ru-RU" sz="2200" b="0" dirty="0">
                <a:solidFill>
                  <a:schemeClr val="tx1"/>
                </a:solidFill>
              </a:rPr>
              <a:t>хотел написать текст (в нём нет лишних пробелов):</a:t>
            </a:r>
            <a:br>
              <a:rPr lang="ru-RU" sz="2200" b="0" dirty="0">
                <a:solidFill>
                  <a:schemeClr val="tx1"/>
                </a:solidFill>
              </a:rPr>
            </a:br>
            <a:r>
              <a:rPr lang="ru-RU" sz="2400" dirty="0">
                <a:solidFill>
                  <a:srgbClr val="FF0000"/>
                </a:solidFill>
              </a:rPr>
              <a:t>«Скользя по утреннему снегу,</a:t>
            </a:r>
            <a:br>
              <a:rPr lang="ru-RU" sz="2400" dirty="0">
                <a:solidFill>
                  <a:srgbClr val="FF0000"/>
                </a:solidFill>
              </a:rPr>
            </a:br>
            <a:r>
              <a:rPr lang="ru-RU" sz="2400" dirty="0">
                <a:solidFill>
                  <a:srgbClr val="FF0000"/>
                </a:solidFill>
              </a:rPr>
              <a:t>Друг милый, предадимся бегу</a:t>
            </a:r>
            <a:br>
              <a:rPr lang="ru-RU" sz="2400" dirty="0">
                <a:solidFill>
                  <a:srgbClr val="FF0000"/>
                </a:solidFill>
              </a:rPr>
            </a:br>
            <a:r>
              <a:rPr lang="ru-RU" sz="2400" dirty="0">
                <a:solidFill>
                  <a:srgbClr val="FF0000"/>
                </a:solidFill>
              </a:rPr>
              <a:t>Нетерпеливого коня</a:t>
            </a:r>
            <a:br>
              <a:rPr lang="ru-RU" sz="2400" dirty="0">
                <a:solidFill>
                  <a:srgbClr val="FF0000"/>
                </a:solidFill>
              </a:rPr>
            </a:br>
            <a:r>
              <a:rPr lang="ru-RU" sz="2400" dirty="0">
                <a:solidFill>
                  <a:srgbClr val="FF0000"/>
                </a:solidFill>
              </a:rPr>
              <a:t>И навестим поля пустые…»</a:t>
            </a:r>
            <a:r>
              <a:rPr lang="ru-RU" sz="2200" dirty="0">
                <a:solidFill>
                  <a:srgbClr val="FF0000"/>
                </a:solidFill>
              </a:rPr>
              <a:t/>
            </a:r>
            <a:br>
              <a:rPr lang="ru-RU" sz="2200" dirty="0">
                <a:solidFill>
                  <a:srgbClr val="FF0000"/>
                </a:solidFill>
              </a:rPr>
            </a:br>
            <a:r>
              <a:rPr lang="ru-RU" sz="2200" b="0" dirty="0">
                <a:solidFill>
                  <a:schemeClr val="tx1"/>
                </a:solidFill>
              </a:rPr>
              <a:t>Одно из слов ученик написал два раза подряд, поставив между одинаковыми словами один пробел. При этом размер написанного предложения в данной кодировке оказался на 8 байт больше, чем размер нужного предложения.</a:t>
            </a:r>
            <a:br>
              <a:rPr lang="ru-RU" sz="2200" b="0" dirty="0">
                <a:solidFill>
                  <a:schemeClr val="tx1"/>
                </a:solidFill>
              </a:rPr>
            </a:br>
            <a:r>
              <a:rPr lang="ru-RU" sz="2200" b="0" dirty="0" smtClean="0">
                <a:solidFill>
                  <a:schemeClr val="tx1"/>
                </a:solidFill>
              </a:rPr>
              <a:t>Выберите </a:t>
            </a:r>
            <a:r>
              <a:rPr lang="ru-RU" sz="2200" b="0" dirty="0">
                <a:solidFill>
                  <a:schemeClr val="tx1"/>
                </a:solidFill>
              </a:rPr>
              <a:t>в ответе лишнее слово.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56634" y="5020933"/>
            <a:ext cx="2724912" cy="407418"/>
          </a:xfrm>
          <a:prstGeom prst="roundRect">
            <a:avLst/>
          </a:prstGeom>
          <a:ln w="19050">
            <a:solidFill>
              <a:srgbClr val="00B0F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скользя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1181978" y="5656950"/>
            <a:ext cx="2724912" cy="406396"/>
          </a:xfrm>
          <a:prstGeom prst="roundRect">
            <a:avLst/>
          </a:prstGeom>
          <a:ln w="19050" cap="flat" cmpd="sng" algn="ctr">
            <a:solidFill>
              <a:srgbClr val="00B0F0"/>
            </a:solidFill>
            <a:prstDash val="solid"/>
            <a:miter lim="800000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 smtClean="0"/>
              <a:t>навестим</a:t>
            </a:r>
            <a:endParaRPr lang="ru-RU" sz="2400" dirty="0"/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5056634" y="5656950"/>
            <a:ext cx="2724912" cy="406395"/>
          </a:xfrm>
          <a:prstGeom prst="roundRect">
            <a:avLst/>
          </a:prstGeom>
          <a:ln w="19050" cap="flat" cmpd="sng" algn="ctr">
            <a:solidFill>
              <a:srgbClr val="00B0F0"/>
            </a:solidFill>
            <a:prstDash val="solid"/>
            <a:miter lim="800000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 smtClean="0"/>
              <a:t>пустые</a:t>
            </a:r>
            <a:endParaRPr lang="ru-RU" sz="2400" dirty="0"/>
          </a:p>
        </p:txBody>
      </p:sp>
      <p:sp>
        <p:nvSpPr>
          <p:cNvPr id="4" name="Овал 3"/>
          <p:cNvSpPr/>
          <p:nvPr/>
        </p:nvSpPr>
        <p:spPr>
          <a:xfrm>
            <a:off x="7872984" y="5133202"/>
            <a:ext cx="174440" cy="182880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3714866" y="201224"/>
            <a:ext cx="1715296" cy="498910"/>
          </a:xfrm>
          <a:prstGeom prst="roundRect">
            <a:avLst>
              <a:gd name="adj" fmla="val 10271"/>
            </a:avLst>
          </a:prstGeom>
          <a:solidFill>
            <a:schemeClr val="bg1"/>
          </a:solidFill>
          <a:ln w="19050" cap="flat" cmpd="sng" algn="ctr">
            <a:solidFill>
              <a:schemeClr val="accent5"/>
            </a:solidFill>
            <a:prstDash val="solid"/>
            <a:miter lim="800000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b="1" kern="120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Задание 7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13" name="Рисунок 12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351113" y="6127354"/>
            <a:ext cx="442800" cy="442800"/>
          </a:xfrm>
          <a:prstGeom prst="rect">
            <a:avLst/>
          </a:prstGeom>
        </p:spPr>
      </p:pic>
      <p:sp>
        <p:nvSpPr>
          <p:cNvPr id="14" name="Объект 2"/>
          <p:cNvSpPr txBox="1">
            <a:spLocks/>
          </p:cNvSpPr>
          <p:nvPr/>
        </p:nvSpPr>
        <p:spPr>
          <a:xfrm>
            <a:off x="1181978" y="5020933"/>
            <a:ext cx="2724912" cy="407418"/>
          </a:xfrm>
          <a:prstGeom prst="roundRect">
            <a:avLst/>
          </a:prstGeom>
          <a:ln w="19050" cap="flat" cmpd="sng" algn="ctr">
            <a:solidFill>
              <a:srgbClr val="00B0F0"/>
            </a:solidFill>
            <a:prstDash val="solid"/>
            <a:miter lim="800000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 smtClean="0"/>
              <a:t>милый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3389564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animClr clrSpc="rgb" dir="cw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9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animClr clrSpc="rgb" dir="cw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animClr clrSpc="rgb" dir="cw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animClr clrSpc="rgb" dir="cw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animClr clrSpc="rgb" dir="cw">
                                      <p:cBhvr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E75B5"/>
                                      </p:to>
                                    </p:animClr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P spid="4" grpId="0" animBg="1"/>
      <p:bldP spid="14" grpId="0" animBg="1"/>
      <p:bldP spid="14" grpId="1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1843</TotalTime>
  <Words>579</Words>
  <Application>Microsoft Office PowerPoint</Application>
  <PresentationFormat>Экран (4:3)</PresentationFormat>
  <Paragraphs>105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Метро</vt:lpstr>
      <vt:lpstr>Задание 1 Информационный объём текста</vt:lpstr>
      <vt:lpstr>Выберите номер задания</vt:lpstr>
      <vt:lpstr>Ученик набирает сочинение по литературе на компьютере, используя кодировку KOI-8. Каждый символ в этой кодировке занимает 8 бит памяти. Определите какой объём памяти займёт следующая фраза:</vt:lpstr>
      <vt:lpstr>Слайд 4</vt:lpstr>
      <vt:lpstr>Статья, набранная на компьютере, содержит 10 страниц, на каждой странице 32 строки, в каждой строке 48 символов. В одном из представлений Unicode каждый символ кодируется 16 битами. Определите информационный объём статьи в Кбайтах в этом варианте представления Unicode.</vt:lpstr>
      <vt:lpstr>Рассказ, набранный на компьютере, содержит 2 страницы, на каждой странице 32 строки, в каждой строке 64 символа. Определите информационный объём рассказа в байтах в одной из кодировок Unicode, в которой каждый символ кодируется 16 бит.</vt:lpstr>
      <vt:lpstr>В кодировке UTF-16 каждый символ кодируется 16 битами. Никита написал текст (в нём нет лишних пробелов): «Врач, юрист, акушер, инженер, архивист, кардиолог — профессии». Ученик вычеркнул из списка название одной из профессий. Заодно он вычеркнул ставшие лишними запятые и пробелы — два пробела не должны идти подряд. При этом размер нового предложения в данной кодировке оказался на 16 байт меньше, чем размер исходного предложения. Выберите слово, которое вычеркнул ученик.</vt:lpstr>
      <vt:lpstr>В кодировке КОИ-8 каждый символ кодируется 8 битами. Вова написал текст (в нём нет лишних пробелов): «Школьные предметы: ОБЖ, химия, физика, алгебра, биология, география, литература, информатика». Ученик удалил из списка название одного предмета, а также лишние запятую и пробел – два пробела не должны идти подряд. При этом размер нового предложения в данной кодировке оказался на 11 байт меньше, чем размер исходного предложения. Выберите в ответе вычеркнутое название предмета.</vt:lpstr>
      <vt:lpstr>В кодировке Windows-1251 каждый символ кодируется 8 битами.  Вова хотел написать текст (в нём нет лишних пробелов): «Скользя по утреннему снегу, Друг милый, предадимся бегу Нетерпеливого коня И навестим поля пустые…» Одно из слов ученик написал два раза подряд, поставив между одинаковыми словами один пробел. При этом размер написанного предложения в данной кодировке оказался на 8 байт больше, чем размер нужного предложения. Выберите в ответе лишнее слово.</vt:lpstr>
      <vt:lpstr>Слайд 10</vt:lpstr>
      <vt:lpstr>Слайд 11</vt:lpstr>
      <vt:lpstr>В одной из кодировок Unicode каждый символ кодируется 16 битами. Ваня написал текст (в нём нет лишних пробелов): «Уфа, Азов, Пермь, Белово, Вологда, Камбарка, Соликамск — города России». Ученик вычеркнул из списка название одного из городов. Заодно он вычеркнул ставшие лишними запятые и пробелы — два пробела не должны идти подряд. При этом размер нового предложения в данной кодировке оказался на 22 байта меньше, чем размер исходного предложения. Выберите в ответе количество букв в вычеркнутом названии города России.</vt:lpstr>
      <vt:lpstr>В одной из кодировок каждый символ кодируется 8 битами. Вова написал текст (в нём нет лишних пробелов):   «Белка, сурок, слон, медведь, газель, ягуар, крокодил,     аллигатор – дикие животные». Затем он вычеркнул из списка название одного из животных. Заодно он вычеркнул ставшие лишними запятые и пробелы – два пробела не должны идти подряд. При этом размер нового предложения в данной кодировке оказался на 10 байт меньше, чем размер исходного предложения. Выберите в ответе вычеркнутое название животного.</vt:lpstr>
      <vt:lpstr>В одной из кодировок Unicode каждый символ кодируется 16 битами. Вова написал текст (в нём нет лишних пробелов): «Чиж, грач, стриж, гагара, пингвин, ласточка, жаворонок, свиристель, буревестник, вертиголовка — птицы». Ученик вычеркнул из списка название одной птицы. Заодно он вычеркнул ставшие лишними запятые и пробелы — два пробела не должны идти подряд. При этом размер нового предложения в данной кодировке оказался на 18 байт меньше, чем размер исходного предложения. Напишите в ответе вычеркнутое название птицы.</vt:lpstr>
      <vt:lpstr>1. Сайт ФИПИ 2. Сайт К.Ю. Полякова 3. Открытый банк заданий ОГЭ по информатике 4. Сайт Решу ОГЭ. Информатика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Информационный объём текста. Задание 1 ОГЭ по информатике</dc:title>
  <dc:creator>Никитенко Евгений Игоревич</dc:creator>
  <cp:lastModifiedBy>Гульназ</cp:lastModifiedBy>
  <cp:revision>229</cp:revision>
  <dcterms:created xsi:type="dcterms:W3CDTF">2020-07-11T12:03:04Z</dcterms:created>
  <dcterms:modified xsi:type="dcterms:W3CDTF">2023-05-03T10:32:19Z</dcterms:modified>
</cp:coreProperties>
</file>