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0" r:id="rId10"/>
    <p:sldId id="264" r:id="rId11"/>
    <p:sldId id="265" r:id="rId12"/>
    <p:sldId id="267" r:id="rId13"/>
    <p:sldId id="268" r:id="rId14"/>
    <p:sldId id="271" r:id="rId15"/>
    <p:sldId id="269" r:id="rId16"/>
    <p:sldId id="266"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03.05.2023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2" name="Заголовок 1"/>
          <p:cNvSpPr>
            <a:spLocks noGrp="1"/>
          </p:cNvSpPr>
          <p:nvPr>
            <p:ph type="ctrTitle"/>
          </p:nvPr>
        </p:nvSpPr>
        <p:spPr>
          <a:xfrm>
            <a:off x="685800" y="857232"/>
            <a:ext cx="7772400" cy="2214578"/>
          </a:xfrm>
        </p:spPr>
        <p:txBody>
          <a:bodyPr>
            <a:noAutofit/>
          </a:bodyPr>
          <a:lstStyle/>
          <a:p>
            <a:r>
              <a:rPr lang="ru-RU" sz="5400" b="1" dirty="0" smtClean="0"/>
              <a:t>Великие женщины!!!</a:t>
            </a:r>
            <a:br>
              <a:rPr lang="ru-RU" sz="5400" b="1" dirty="0" smtClean="0"/>
            </a:br>
            <a:r>
              <a:rPr lang="ru-RU" sz="5400" b="1" dirty="0" smtClean="0"/>
              <a:t>Великой Отечественной </a:t>
            </a:r>
            <a:br>
              <a:rPr lang="ru-RU" sz="5400" b="1" dirty="0" smtClean="0"/>
            </a:br>
            <a:r>
              <a:rPr lang="ru-RU" sz="5400" b="1" dirty="0" smtClean="0"/>
              <a:t>войны</a:t>
            </a:r>
            <a:endParaRPr lang="ru-RU" sz="5400" b="1" dirty="0"/>
          </a:p>
        </p:txBody>
      </p:sp>
      <p:sp>
        <p:nvSpPr>
          <p:cNvPr id="3" name="Подзаголовок 2"/>
          <p:cNvSpPr>
            <a:spLocks noGrp="1"/>
          </p:cNvSpPr>
          <p:nvPr>
            <p:ph type="subTitle" idx="1"/>
          </p:nvPr>
        </p:nvSpPr>
        <p:spPr>
          <a:xfrm>
            <a:off x="4786314" y="4214818"/>
            <a:ext cx="3557590" cy="1609724"/>
          </a:xfrm>
        </p:spPr>
        <p:txBody>
          <a:bodyPr>
            <a:normAutofit fontScale="40000" lnSpcReduction="20000"/>
          </a:bodyPr>
          <a:lstStyle/>
          <a:p>
            <a:pPr algn="r"/>
            <a:endParaRPr lang="ru-RU" dirty="0" smtClean="0">
              <a:solidFill>
                <a:schemeClr val="tx1"/>
              </a:solidFill>
            </a:endParaRPr>
          </a:p>
          <a:p>
            <a:pPr algn="r"/>
            <a:r>
              <a:rPr lang="ru-RU" sz="3800" b="1" dirty="0" smtClean="0">
                <a:solidFill>
                  <a:schemeClr val="tx1"/>
                </a:solidFill>
              </a:rPr>
              <a:t>Выполнила: </a:t>
            </a:r>
          </a:p>
          <a:p>
            <a:pPr algn="r"/>
            <a:r>
              <a:rPr lang="ru-RU" sz="3800" b="1" dirty="0" smtClean="0">
                <a:solidFill>
                  <a:schemeClr val="tx1"/>
                </a:solidFill>
              </a:rPr>
              <a:t>Старший воспитатель</a:t>
            </a:r>
          </a:p>
          <a:p>
            <a:pPr algn="r"/>
            <a:r>
              <a:rPr lang="ru-RU" sz="3800" b="1" dirty="0" smtClean="0">
                <a:solidFill>
                  <a:schemeClr val="tx1"/>
                </a:solidFill>
              </a:rPr>
              <a:t>МАДОУ  д-с «Солнышко»</a:t>
            </a:r>
          </a:p>
          <a:p>
            <a:pPr algn="r"/>
            <a:r>
              <a:rPr lang="ru-RU" sz="3800" b="1" dirty="0" err="1" smtClean="0">
                <a:solidFill>
                  <a:schemeClr val="tx1"/>
                </a:solidFill>
              </a:rPr>
              <a:t>с.Янгельское</a:t>
            </a:r>
            <a:r>
              <a:rPr lang="ru-RU" sz="3800" b="1" dirty="0" smtClean="0">
                <a:solidFill>
                  <a:schemeClr val="tx1"/>
                </a:solidFill>
              </a:rPr>
              <a:t> </a:t>
            </a:r>
          </a:p>
          <a:p>
            <a:pPr algn="r"/>
            <a:r>
              <a:rPr lang="ru-RU" sz="3800" b="1" dirty="0" smtClean="0">
                <a:solidFill>
                  <a:schemeClr val="tx1"/>
                </a:solidFill>
              </a:rPr>
              <a:t>МР Абзелиловский район РБ</a:t>
            </a:r>
            <a:endParaRPr lang="ru-RU" sz="3800" b="1" dirty="0">
              <a:solidFill>
                <a:schemeClr val="tx1"/>
              </a:solidFill>
            </a:endParaRPr>
          </a:p>
        </p:txBody>
      </p:sp>
      <p:pic>
        <p:nvPicPr>
          <p:cNvPr id="1028" name="Picture 4" descr="https://histrf.ru/images/articles/15/lF769xOhYXarmxsm1HGOlM5hLD9lhwc0t5jZWgv8.jpg"/>
          <p:cNvPicPr>
            <a:picLocks noChangeAspect="1" noChangeArrowheads="1"/>
          </p:cNvPicPr>
          <p:nvPr/>
        </p:nvPicPr>
        <p:blipFill>
          <a:blip r:embed="rId3"/>
          <a:srcRect/>
          <a:stretch>
            <a:fillRect/>
          </a:stretch>
        </p:blipFill>
        <p:spPr bwMode="auto">
          <a:xfrm>
            <a:off x="642910" y="3286124"/>
            <a:ext cx="4929222" cy="278608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2857488" y="274638"/>
            <a:ext cx="5786478" cy="6011882"/>
          </a:xfrm>
        </p:spPr>
        <p:txBody>
          <a:bodyPr>
            <a:normAutofit fontScale="90000"/>
          </a:bodyPr>
          <a:lstStyle/>
          <a:p>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600" b="1" dirty="0" smtClean="0"/>
              <a:t>МАРИЯ  ОКТЯБРЬСКАЯ.</a:t>
            </a:r>
            <a:br>
              <a:rPr lang="ru-RU" sz="1600" b="1" dirty="0" smtClean="0"/>
            </a:br>
            <a:r>
              <a:rPr lang="ru-RU" sz="1600" b="1" dirty="0" smtClean="0"/>
              <a:t>Илья Федорович Октябрьский – муж Марии погиб смертью храбрых 9 августа 1941 года в одном из боев на Украине. Сама Мария к тому времени вместе с другими эвакуированными членами семей комсостава была уже в Томске.</a:t>
            </a:r>
            <a:br>
              <a:rPr lang="ru-RU" sz="1600" b="1" dirty="0" smtClean="0"/>
            </a:br>
            <a:r>
              <a:rPr lang="ru-RU" sz="1600" b="1" dirty="0" smtClean="0"/>
              <a:t>Казалось, в 36 лет жизнь закончилась. Муж был для нее всем. </a:t>
            </a:r>
            <a:br>
              <a:rPr lang="ru-RU" sz="1600" b="1" dirty="0" smtClean="0"/>
            </a:br>
            <a:r>
              <a:rPr lang="ru-RU" sz="1600" b="1" dirty="0" smtClean="0"/>
              <a:t>После смерти мужа осаждала военкомат. Но на фронт ее не брали: и по возрасту, и по здоровью. Тогда она продала все ценные вещи, потом еще несколько месяцев вышивала на продажу и, набрав наконец сумму, которой хватало на танк Т-34, перевела деньги в госбанк и послала телеграмму Сталину: «Танк прошу назвать «Боевая подруга» и направить меня на фронт в качестве водителя этого танка». И тот исполнил ее просьбу. Несколько месяцев </a:t>
            </a:r>
            <a:r>
              <a:rPr lang="ru-RU" sz="1600" b="1" dirty="0" err="1" smtClean="0"/>
              <a:t>учебки</a:t>
            </a:r>
            <a:r>
              <a:rPr lang="ru-RU" sz="1600" b="1" dirty="0" smtClean="0"/>
              <a:t> – и в октябре 1943-го механик-водитель 2-го батальона 26-й гвардейской танковой бригады 2-го гвардейского танкового корпуса гвардии сержант Мария Октябрьская вместе со своим танком отправилась на фронт. Так Мария со своей  боевой подругой шли напролом до конца, уничтожая противников. Танк несколько раз подбивали, но Мария не сдавалась. </a:t>
            </a:r>
            <a:br>
              <a:rPr lang="ru-RU" sz="1600" b="1" dirty="0" smtClean="0"/>
            </a:br>
            <a:r>
              <a:rPr lang="ru-RU" sz="1600" b="1" dirty="0" smtClean="0"/>
              <a:t>Но через несколько месяцев, 18 января 1944, под Витебском танк снова подбили – после того как он раздавил 3 вражеские пулеметные точки. Машина встала намертво, а Мария, пытавшаяся под огнем самостоятельно устранить повреждение, получила тяжелое осколочное ранение глаза. Ее вынесли с поля боя, прооперировали в полевом госпитале, самолетом переправили в Смоленск, во фронтовой госпиталь. Но так и не спасли – осколок, пробив глаз, повредил мозг. 15 марта она скончалась. В августе 1944 года Марии Октябрьской было посмертно присвоено звание Героя Советского Союза. </a:t>
            </a:r>
            <a:br>
              <a:rPr lang="ru-RU" sz="1600" b="1" dirty="0" smtClean="0"/>
            </a:br>
            <a:r>
              <a:rPr lang="ru-RU" dirty="0" smtClean="0"/>
              <a:t/>
            </a:r>
            <a:br>
              <a:rPr lang="ru-RU" dirty="0" smtClean="0"/>
            </a:br>
            <a:r>
              <a:rPr lang="ru-RU" dirty="0" smtClean="0"/>
              <a:t/>
            </a:r>
            <a:br>
              <a:rPr lang="ru-RU" dirty="0" smtClean="0"/>
            </a:br>
            <a:endParaRPr lang="ru-RU" dirty="0"/>
          </a:p>
        </p:txBody>
      </p:sp>
      <p:pic>
        <p:nvPicPr>
          <p:cNvPr id="19457" name="Picture 1" descr="C:\Users\Sun\Desktop\Marija_Vasilevna_Oktjabrskaja_1905-1944_-_Geroi-_Sovetskogo_Sojuza.jpg"/>
          <p:cNvPicPr>
            <a:picLocks noGrp="1" noChangeAspect="1" noChangeArrowheads="1"/>
          </p:cNvPicPr>
          <p:nvPr>
            <p:ph idx="1"/>
          </p:nvPr>
        </p:nvPicPr>
        <p:blipFill>
          <a:blip r:embed="rId3"/>
          <a:srcRect/>
          <a:stretch>
            <a:fillRect/>
          </a:stretch>
        </p:blipFill>
        <p:spPr bwMode="auto">
          <a:xfrm>
            <a:off x="500034" y="1714489"/>
            <a:ext cx="2327687" cy="328614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2786050" y="274638"/>
            <a:ext cx="5857916" cy="6011882"/>
          </a:xfrm>
        </p:spPr>
        <p:txBody>
          <a:bodyPr>
            <a:normAutofit fontScale="90000"/>
          </a:bodyPr>
          <a:lstStyle/>
          <a:p>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600" b="1" dirty="0" smtClean="0"/>
              <a:t>НАТАЛЬЯ </a:t>
            </a:r>
            <a:r>
              <a:rPr lang="ru-RU" sz="1600" b="1" dirty="0" smtClean="0"/>
              <a:t>МАЛЫШЕВА.</a:t>
            </a:r>
            <a:br>
              <a:rPr lang="ru-RU" sz="1600" b="1" dirty="0" smtClean="0"/>
            </a:br>
            <a:r>
              <a:rPr lang="ru-RU" sz="1700" b="1" dirty="0" smtClean="0"/>
              <a:t>Наталья  с детства занималась плаванием, лыжами, стрельбой. А еще она прекрасно знала немецкий язык. Но теперь все тяготы фронтовой жизни приходилось нести наравне с мужчинами - и под Волоколамском, и под Сталинградом, и на других фронтах. Она прошла всю войну, не раз была на волосок от смерти, получала. боевые награды. Ее очень ценил маршал Рокоссовский.  </a:t>
            </a:r>
            <a:br>
              <a:rPr lang="ru-RU" sz="1700" b="1" dirty="0" smtClean="0"/>
            </a:br>
            <a:r>
              <a:rPr lang="ru-RU" sz="1700" b="1" dirty="0" smtClean="0"/>
              <a:t>До 1949 года она оставалась штабным переводчиком в советской оккупационной зоне в Германии и демобилизовалась в звании капитана.</a:t>
            </a:r>
            <a:br>
              <a:rPr lang="ru-RU" sz="1700" b="1" dirty="0" smtClean="0"/>
            </a:br>
            <a:r>
              <a:rPr lang="ru-RU" sz="1700" b="1" dirty="0" smtClean="0"/>
              <a:t>Господь отмерил ей долгую жизнь. Она успела окончить МАИ, в котором училась до войны, поработать в конструкторском бюро Королева, поучаствовать в разработке двигателей для зенитно-ракетных комплексов, первых баллистических ракет и космических кораблей, в том числе и корабля «Восток», на котором совершил свой полет Юрий Гагарин. Была ведущим конструктором головного института оборонного министерства…</a:t>
            </a:r>
            <a:br>
              <a:rPr lang="ru-RU" sz="1700" b="1" dirty="0" smtClean="0"/>
            </a:br>
            <a:r>
              <a:rPr lang="ru-RU" sz="1700" b="1" dirty="0" smtClean="0"/>
              <a:t>А под занавес 1980-х все вернулось на круги своя: когда-то в детстве в московском Страстном монастыре она впервые примерила монашеский клобук – в старости она вновь надела его, приняв постриг.</a:t>
            </a:r>
            <a:br>
              <a:rPr lang="ru-RU" sz="1700" b="1" dirty="0" smtClean="0"/>
            </a:br>
            <a:r>
              <a:rPr lang="ru-RU" sz="1700" b="1" dirty="0" smtClean="0"/>
              <a:t>Как-то у матушки </a:t>
            </a:r>
            <a:r>
              <a:rPr lang="ru-RU" sz="1700" b="1" dirty="0" err="1" smtClean="0"/>
              <a:t>Адрианы</a:t>
            </a:r>
            <a:r>
              <a:rPr lang="ru-RU" sz="1700" b="1" dirty="0" smtClean="0"/>
              <a:t> спросили: «Меняет ли война душу женщины?» «К худшему не меняет», – ответила она.</a:t>
            </a:r>
            <a:br>
              <a:rPr lang="ru-RU" sz="1700" b="1" dirty="0" smtClean="0"/>
            </a:br>
            <a:r>
              <a:rPr lang="ru-RU" sz="1700" dirty="0" smtClean="0"/>
              <a:t/>
            </a:r>
            <a:br>
              <a:rPr lang="ru-RU" sz="1700" dirty="0" smtClean="0"/>
            </a:br>
            <a:r>
              <a:rPr lang="ru-RU" sz="1700" dirty="0" smtClean="0"/>
              <a:t/>
            </a:r>
            <a:br>
              <a:rPr lang="ru-RU" sz="1700" dirty="0" smtClean="0"/>
            </a:br>
            <a:r>
              <a:rPr lang="ru-RU" sz="1600" b="1" dirty="0" smtClean="0"/>
              <a:t/>
            </a:r>
            <a:br>
              <a:rPr lang="ru-RU" sz="1600" b="1" dirty="0" smtClean="0"/>
            </a:br>
            <a:r>
              <a:rPr lang="ru-RU" dirty="0" smtClean="0"/>
              <a:t/>
            </a:r>
            <a:br>
              <a:rPr lang="ru-RU" dirty="0" smtClean="0"/>
            </a:br>
            <a:r>
              <a:rPr lang="ru-RU" dirty="0" smtClean="0"/>
              <a:t/>
            </a:r>
            <a:br>
              <a:rPr lang="ru-RU" dirty="0" smtClean="0"/>
            </a:br>
            <a:endParaRPr lang="ru-RU" dirty="0"/>
          </a:p>
        </p:txBody>
      </p:sp>
      <p:pic>
        <p:nvPicPr>
          <p:cNvPr id="22530" name="Picture 2" descr="C:\Users\Sun\Desktop\IMG_7306-225x300.jpg"/>
          <p:cNvPicPr>
            <a:picLocks noGrp="1" noChangeAspect="1" noChangeArrowheads="1"/>
          </p:cNvPicPr>
          <p:nvPr>
            <p:ph idx="1"/>
          </p:nvPr>
        </p:nvPicPr>
        <p:blipFill>
          <a:blip r:embed="rId3"/>
          <a:srcRect/>
          <a:stretch>
            <a:fillRect/>
          </a:stretch>
        </p:blipFill>
        <p:spPr bwMode="auto">
          <a:xfrm>
            <a:off x="500034" y="1857364"/>
            <a:ext cx="2357454" cy="314327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143240" y="274638"/>
            <a:ext cx="5500726" cy="5654692"/>
          </a:xfrm>
        </p:spPr>
        <p:txBody>
          <a:bodyPr>
            <a:normAutofit fontScale="90000"/>
          </a:bodyPr>
          <a:lstStyle/>
          <a:p>
            <a:pPr fontAlgn="base"/>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МАРИЯ ЦУКАНОВА</a:t>
            </a:r>
            <a:r>
              <a:rPr lang="ru-RU" sz="1800" b="1" dirty="0" smtClean="0"/>
              <a:t>.</a:t>
            </a:r>
            <a:r>
              <a:rPr lang="ru-RU" sz="1800" b="1" dirty="0" smtClean="0"/>
              <a:t> </a:t>
            </a:r>
            <a:br>
              <a:rPr lang="ru-RU" sz="1800" b="1" dirty="0" smtClean="0"/>
            </a:br>
            <a:r>
              <a:rPr lang="ru-RU" sz="1800" b="1" dirty="0" smtClean="0"/>
              <a:t>О </a:t>
            </a:r>
            <a:r>
              <a:rPr lang="ru-RU" sz="1800" b="1" dirty="0" smtClean="0"/>
              <a:t>Марии </a:t>
            </a:r>
            <a:r>
              <a:rPr lang="ru-RU" sz="1800" b="1" dirty="0" err="1" smtClean="0"/>
              <a:t>Цукановой</a:t>
            </a:r>
            <a:r>
              <a:rPr lang="ru-RU" sz="1800" b="1" dirty="0" smtClean="0"/>
              <a:t> мало что известно. Эта девушка единственная, которой присвоили звание Герой Советского Союза в войне с Японией во время Второй Мировой.</a:t>
            </a:r>
            <a:br>
              <a:rPr lang="ru-RU" sz="1800" b="1" dirty="0" smtClean="0"/>
            </a:br>
            <a:r>
              <a:rPr lang="ru-RU" sz="1800" b="1" dirty="0" err="1" smtClean="0"/>
              <a:t>Цуканова</a:t>
            </a:r>
            <a:r>
              <a:rPr lang="ru-RU" sz="1800" b="1" dirty="0" smtClean="0"/>
              <a:t> работала на заводе по производству мин, была санитаркой и телеграфисткой. Девушка мечтала воевать против немцев, но в силу возраста ей отказали.</a:t>
            </a:r>
            <a:br>
              <a:rPr lang="ru-RU" sz="1800" b="1" dirty="0" smtClean="0"/>
            </a:br>
            <a:r>
              <a:rPr lang="ru-RU" sz="1800" b="1" dirty="0" smtClean="0"/>
              <a:t>В 1942 году ее зачислили в ВМФ. Мария получила специальность дальномерщика и связиста. Только в 1944 год </a:t>
            </a:r>
            <a:r>
              <a:rPr lang="ru-RU" sz="1800" b="1" dirty="0" err="1" smtClean="0"/>
              <a:t>Цуканову</a:t>
            </a:r>
            <a:r>
              <a:rPr lang="ru-RU" sz="1800" b="1" dirty="0" smtClean="0"/>
              <a:t> приняли в батальон морской пехоты.</a:t>
            </a:r>
            <a:br>
              <a:rPr lang="ru-RU" sz="1800" b="1" dirty="0" smtClean="0"/>
            </a:br>
            <a:r>
              <a:rPr lang="ru-RU" sz="1800" b="1" dirty="0" smtClean="0"/>
              <a:t>В 1945 году она совершила подвиг. При освобождении корейского порта </a:t>
            </a:r>
            <a:r>
              <a:rPr lang="ru-RU" sz="1800" b="1" dirty="0" err="1" smtClean="0"/>
              <a:t>Сейсин</a:t>
            </a:r>
            <a:r>
              <a:rPr lang="ru-RU" sz="1800" b="1" dirty="0" smtClean="0"/>
              <a:t> </a:t>
            </a:r>
            <a:r>
              <a:rPr lang="ru-RU" sz="1800" b="1" dirty="0" err="1" smtClean="0"/>
              <a:t>Цуканова</a:t>
            </a:r>
            <a:r>
              <a:rPr lang="ru-RU" sz="1800" b="1" dirty="0" smtClean="0"/>
              <a:t> спасла 52 десантника. Девушку два раза ранили, но она отказалась покидать поле боя.</a:t>
            </a:r>
            <a:br>
              <a:rPr lang="ru-RU" sz="1800" b="1" dirty="0" smtClean="0"/>
            </a:br>
            <a:r>
              <a:rPr lang="ru-RU" sz="1800" b="1" dirty="0" smtClean="0"/>
              <a:t>Ее рота была вынуждена отступить, но Мария осталась. Она и несколько других бойцов прикрывали отход. Под огнем ее автомата погибло более 90 японцев. Мария попала в плен, она подверглась жестоким пыткам. Ее похоронили в братской могиле в городе </a:t>
            </a:r>
            <a:r>
              <a:rPr lang="ru-RU" sz="1800" b="1" dirty="0" err="1" smtClean="0"/>
              <a:t>Чходжин</a:t>
            </a:r>
            <a:r>
              <a:rPr lang="ru-RU" sz="1800" b="1" dirty="0" smtClean="0"/>
              <a:t>.</a:t>
            </a:r>
            <a:br>
              <a:rPr lang="ru-RU" sz="1800" b="1" dirty="0" smtClean="0"/>
            </a:br>
            <a:r>
              <a:rPr lang="ru-RU" sz="1600" b="1" dirty="0" smtClean="0"/>
              <a:t/>
            </a:r>
            <a:br>
              <a:rPr lang="ru-RU" sz="1600" b="1" dirty="0" smtClean="0"/>
            </a:br>
            <a:r>
              <a:rPr lang="ru-RU" sz="1300" dirty="0" smtClean="0"/>
              <a:t/>
            </a:r>
            <a:br>
              <a:rPr lang="ru-RU" sz="1300" dirty="0" smtClean="0"/>
            </a:br>
            <a:r>
              <a:rPr lang="ru-RU" sz="1600" b="1" dirty="0" smtClean="0"/>
              <a:t/>
            </a:r>
            <a:br>
              <a:rPr lang="ru-RU" sz="1600" b="1" dirty="0" smtClean="0"/>
            </a:br>
            <a:r>
              <a:rPr lang="ru-RU" dirty="0" smtClean="0"/>
              <a:t/>
            </a:r>
            <a:br>
              <a:rPr lang="ru-RU" dirty="0" smtClean="0"/>
            </a:br>
            <a:r>
              <a:rPr lang="ru-RU" dirty="0" smtClean="0"/>
              <a:t/>
            </a:r>
            <a:br>
              <a:rPr lang="ru-RU" dirty="0" smtClean="0"/>
            </a:br>
            <a:endParaRPr lang="ru-RU" dirty="0"/>
          </a:p>
        </p:txBody>
      </p:sp>
      <p:pic>
        <p:nvPicPr>
          <p:cNvPr id="2" name="Picture 2" descr="C:\Users\Sun\Desktop\8-58.jpg"/>
          <p:cNvPicPr>
            <a:picLocks noGrp="1" noChangeAspect="1" noChangeArrowheads="1"/>
          </p:cNvPicPr>
          <p:nvPr>
            <p:ph idx="1"/>
          </p:nvPr>
        </p:nvPicPr>
        <p:blipFill>
          <a:blip r:embed="rId3"/>
          <a:srcRect/>
          <a:stretch>
            <a:fillRect/>
          </a:stretch>
        </p:blipFill>
        <p:spPr bwMode="auto">
          <a:xfrm>
            <a:off x="500034" y="2000240"/>
            <a:ext cx="2543175" cy="335147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143240" y="274638"/>
            <a:ext cx="5500726" cy="6011882"/>
          </a:xfrm>
        </p:spPr>
        <p:txBody>
          <a:bodyPr>
            <a:normAutofit fontScale="90000"/>
          </a:bodyPr>
          <a:lstStyle/>
          <a:p>
            <a:pPr fontAlgn="base"/>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2200" b="1" dirty="0" smtClean="0"/>
              <a:t/>
            </a:r>
            <a:br>
              <a:rPr lang="ru-RU" sz="2200" b="1" dirty="0" smtClean="0"/>
            </a:br>
            <a:r>
              <a:rPr lang="ru-RU" sz="2200" b="1" dirty="0" smtClean="0"/>
              <a:t/>
            </a:r>
            <a:br>
              <a:rPr lang="ru-RU" sz="2200" b="1" dirty="0" smtClean="0"/>
            </a:br>
            <a:r>
              <a:rPr lang="ru-RU" sz="2200" b="1" dirty="0" smtClean="0"/>
              <a:t>МАНШУК МАМЕТОВА.</a:t>
            </a:r>
            <a:br>
              <a:rPr lang="ru-RU" sz="2200" b="1" dirty="0" smtClean="0"/>
            </a:br>
            <a:r>
              <a:rPr lang="ru-RU" sz="2200" b="1" dirty="0" smtClean="0"/>
              <a:t>В 1942 году </a:t>
            </a:r>
            <a:r>
              <a:rPr lang="ru-RU" sz="2200" b="1" dirty="0" err="1" smtClean="0"/>
              <a:t>Маншук</a:t>
            </a:r>
            <a:r>
              <a:rPr lang="ru-RU" sz="2200" b="1" dirty="0" smtClean="0"/>
              <a:t> добровольцем отправилась на фронт, ее определили в Казахскую стрелковую бригаду. Девушка стала писарем, а потом медсестрой.</a:t>
            </a:r>
            <a:br>
              <a:rPr lang="ru-RU" sz="2200" b="1" dirty="0" smtClean="0"/>
            </a:br>
            <a:r>
              <a:rPr lang="ru-RU" sz="2200" b="1" dirty="0" err="1" smtClean="0"/>
              <a:t>Маметова</a:t>
            </a:r>
            <a:r>
              <a:rPr lang="ru-RU" sz="2200" b="1" dirty="0" smtClean="0"/>
              <a:t> не стала останавливаться на достигнутом. Она изучила конструкцию пулемета. Она отлично стреляла, научилась этому в институте. </a:t>
            </a:r>
            <a:r>
              <a:rPr lang="ru-RU" sz="2200" b="1" dirty="0" err="1" smtClean="0"/>
              <a:t>Маншук</a:t>
            </a:r>
            <a:r>
              <a:rPr lang="ru-RU" sz="2200" b="1" dirty="0" smtClean="0"/>
              <a:t> перевели в стрелковую часть.</a:t>
            </a:r>
            <a:br>
              <a:rPr lang="ru-RU" sz="2200" b="1" dirty="0" smtClean="0"/>
            </a:br>
            <a:r>
              <a:rPr lang="ru-RU" sz="2200" b="1" dirty="0" smtClean="0"/>
              <a:t>В 1943 году, во время тяжелых боев под Невелем, она уничтожила около 70 солдат противника. Девушка осталась одна, при обороне господствующей высоты ее боевые товарищи погибли.</a:t>
            </a:r>
            <a:br>
              <a:rPr lang="ru-RU" sz="2200" b="1" dirty="0" smtClean="0"/>
            </a:br>
            <a:r>
              <a:rPr lang="ru-RU" sz="2200" b="1" dirty="0" err="1" smtClean="0"/>
              <a:t>Маметова</a:t>
            </a:r>
            <a:r>
              <a:rPr lang="ru-RU" sz="2200" b="1" dirty="0" smtClean="0"/>
              <a:t> не растерялась и нанесла противнику сильный урон. Девушка погибла смертью храбрых.</a:t>
            </a:r>
            <a:br>
              <a:rPr lang="ru-RU" sz="2200" b="1" dirty="0" smtClean="0"/>
            </a:br>
            <a:r>
              <a:rPr lang="ru-RU" sz="1600" b="1" dirty="0" smtClean="0"/>
              <a:t/>
            </a:r>
            <a:br>
              <a:rPr lang="ru-RU" sz="1600" b="1" dirty="0" smtClean="0"/>
            </a:br>
            <a:r>
              <a:rPr lang="ru-RU" sz="1300" dirty="0" smtClean="0"/>
              <a:t/>
            </a:r>
            <a:br>
              <a:rPr lang="ru-RU" sz="1300" dirty="0" smtClean="0"/>
            </a:br>
            <a:r>
              <a:rPr lang="ru-RU" sz="1600" b="1" dirty="0" smtClean="0"/>
              <a:t/>
            </a:r>
            <a:br>
              <a:rPr lang="ru-RU" sz="1600" b="1" dirty="0" smtClean="0"/>
            </a:br>
            <a:r>
              <a:rPr lang="ru-RU" dirty="0" smtClean="0"/>
              <a:t/>
            </a:r>
            <a:br>
              <a:rPr lang="ru-RU" dirty="0" smtClean="0"/>
            </a:br>
            <a:r>
              <a:rPr lang="ru-RU" dirty="0" smtClean="0"/>
              <a:t/>
            </a:r>
            <a:br>
              <a:rPr lang="ru-RU" dirty="0" smtClean="0"/>
            </a:br>
            <a:endParaRPr lang="ru-RU" dirty="0"/>
          </a:p>
        </p:txBody>
      </p:sp>
      <p:pic>
        <p:nvPicPr>
          <p:cNvPr id="2050" name="Picture 2" descr="C:\Users\Sun\Desktop\7-57.jpg"/>
          <p:cNvPicPr>
            <a:picLocks noGrp="1" noChangeAspect="1" noChangeArrowheads="1"/>
          </p:cNvPicPr>
          <p:nvPr>
            <p:ph idx="1"/>
          </p:nvPr>
        </p:nvPicPr>
        <p:blipFill>
          <a:blip r:embed="rId3"/>
          <a:srcRect/>
          <a:stretch>
            <a:fillRect/>
          </a:stretch>
        </p:blipFill>
        <p:spPr bwMode="auto">
          <a:xfrm>
            <a:off x="537154" y="1571612"/>
            <a:ext cx="2648931" cy="3578689"/>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357554" y="274638"/>
            <a:ext cx="5286412" cy="6011882"/>
          </a:xfrm>
        </p:spPr>
        <p:txBody>
          <a:bodyPr>
            <a:normAutofit fontScale="90000"/>
          </a:bodyPr>
          <a:lstStyle/>
          <a:p>
            <a:pPr fontAlgn="base"/>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2700" b="1" dirty="0" smtClean="0"/>
              <a:t>ЕВГЕНИЯ РУДНЕВА</a:t>
            </a:r>
            <a:r>
              <a:rPr lang="ru-RU" sz="2700" b="1" dirty="0" smtClean="0"/>
              <a:t/>
            </a:r>
            <a:br>
              <a:rPr lang="ru-RU" sz="2700" b="1" dirty="0" smtClean="0"/>
            </a:br>
            <a:r>
              <a:rPr lang="ru-RU" sz="2700" b="1" dirty="0" smtClean="0"/>
              <a:t>Евгения училась на третьем курсе мехмата МГУ. Началась война, девушка решила идти на фронт. Она окончила штурманскую школу. Руднева стала штурманом ночного бомбардировочного полка. На ее счету 645 ночных вылетов. Евгения уничтожала противника и наносила ему большой урон.</a:t>
            </a:r>
            <a:br>
              <a:rPr lang="ru-RU" sz="2700" b="1" dirty="0" smtClean="0"/>
            </a:br>
            <a:r>
              <a:rPr lang="ru-RU" sz="2700" b="1" dirty="0" smtClean="0"/>
              <a:t>В 1944 году она выполняла задание. Самолет расстреляли, он загорелся. Штурман Евгения Руднева и летчик Пана Прокопьева погибли.</a:t>
            </a:r>
            <a:br>
              <a:rPr lang="ru-RU" sz="2700" b="1" dirty="0" smtClean="0"/>
            </a:br>
            <a:r>
              <a:rPr lang="ru-RU" sz="1600" b="1" dirty="0" smtClean="0"/>
              <a:t/>
            </a:r>
            <a:br>
              <a:rPr lang="ru-RU" sz="1600" b="1" dirty="0" smtClean="0"/>
            </a:br>
            <a:r>
              <a:rPr lang="ru-RU" sz="1300" dirty="0" smtClean="0"/>
              <a:t/>
            </a:r>
            <a:br>
              <a:rPr lang="ru-RU" sz="1300" dirty="0" smtClean="0"/>
            </a:br>
            <a:r>
              <a:rPr lang="ru-RU" sz="1600" b="1" dirty="0" smtClean="0"/>
              <a:t/>
            </a:r>
            <a:br>
              <a:rPr lang="ru-RU" sz="1600" b="1" dirty="0" smtClean="0"/>
            </a:br>
            <a:r>
              <a:rPr lang="ru-RU" dirty="0" smtClean="0"/>
              <a:t/>
            </a:r>
            <a:br>
              <a:rPr lang="ru-RU" dirty="0" smtClean="0"/>
            </a:br>
            <a:r>
              <a:rPr lang="ru-RU" dirty="0" smtClean="0"/>
              <a:t/>
            </a:r>
            <a:br>
              <a:rPr lang="ru-RU" dirty="0" smtClean="0"/>
            </a:br>
            <a:endParaRPr lang="ru-RU" dirty="0"/>
          </a:p>
        </p:txBody>
      </p:sp>
      <p:pic>
        <p:nvPicPr>
          <p:cNvPr id="3074" name="Picture 2" descr="C:\Users\Sun\Desktop\6-55.jpg"/>
          <p:cNvPicPr>
            <a:picLocks noGrp="1" noChangeAspect="1" noChangeArrowheads="1"/>
          </p:cNvPicPr>
          <p:nvPr>
            <p:ph idx="1"/>
          </p:nvPr>
        </p:nvPicPr>
        <p:blipFill>
          <a:blip r:embed="rId3"/>
          <a:srcRect/>
          <a:stretch>
            <a:fillRect/>
          </a:stretch>
        </p:blipFill>
        <p:spPr bwMode="auto">
          <a:xfrm>
            <a:off x="571472" y="1785926"/>
            <a:ext cx="2714644" cy="364333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214678" y="274638"/>
            <a:ext cx="5214974" cy="6011882"/>
          </a:xfrm>
        </p:spPr>
        <p:txBody>
          <a:bodyPr>
            <a:normAutofit fontScale="90000"/>
          </a:bodyPr>
          <a:lstStyle/>
          <a:p>
            <a:pPr fontAlgn="base"/>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2000" b="1" dirty="0" smtClean="0"/>
              <a:t>ЗИНАИДА ПОРТНОВА</a:t>
            </a:r>
            <a:br>
              <a:rPr lang="ru-RU" sz="2000" b="1" dirty="0" smtClean="0"/>
            </a:br>
            <a:r>
              <a:rPr lang="ru-RU" sz="2000" b="1" dirty="0" smtClean="0"/>
              <a:t>Когда </a:t>
            </a:r>
            <a:r>
              <a:rPr lang="ru-RU" sz="2000" b="1" dirty="0" smtClean="0"/>
              <a:t>началась война, Зине было 15 лет. Девочка отправилась на летние каникулы в деревню Зуи в Витебской области. Эта территория была оккупирована немцами.</a:t>
            </a:r>
            <a:br>
              <a:rPr lang="ru-RU" sz="2000" b="1" dirty="0" smtClean="0"/>
            </a:br>
            <a:r>
              <a:rPr lang="ru-RU" sz="2000" b="1" dirty="0" smtClean="0"/>
              <a:t>В 1942 году она вступила в подпольную организацию «Юные мстители» и стала членом ВКЛСМ. Портнова распространяла агитационные листовки.</a:t>
            </a:r>
            <a:br>
              <a:rPr lang="ru-RU" sz="2000" b="1" dirty="0" smtClean="0"/>
            </a:br>
            <a:r>
              <a:rPr lang="ru-RU" sz="2000" b="1" dirty="0" smtClean="0"/>
              <a:t>Она работала в столовой, где готовили еду для немецких офицеров. Зинаида получила задание отравить пищу. Она блестяще справилась с заданием. Погибло около 100 немцев, но девушка попала под подозрение.</a:t>
            </a:r>
            <a:br>
              <a:rPr lang="ru-RU" sz="2000" b="1" dirty="0" smtClean="0"/>
            </a:br>
            <a:r>
              <a:rPr lang="ru-RU" sz="2000" b="1" dirty="0" smtClean="0"/>
              <a:t>Немцы заставили ее есть отравленный суп, но Портновой удалось выжить. Она бежала из деревни и стала партизаном. В 1943 году ее схватили. На допросе ей удалось завладеть пистолетом и застрелить следователя и двух немцев. В 1944 году ее расстреляли.</a:t>
            </a:r>
            <a:br>
              <a:rPr lang="ru-RU" sz="2000" b="1" dirty="0" smtClean="0"/>
            </a:br>
            <a:r>
              <a:rPr lang="ru-RU" sz="2000" b="1" dirty="0" smtClean="0"/>
              <a:t>.</a:t>
            </a:r>
            <a:r>
              <a:rPr lang="ru-RU" sz="1600" b="1" dirty="0" smtClean="0"/>
              <a:t/>
            </a:r>
            <a:br>
              <a:rPr lang="ru-RU" sz="1600" b="1" dirty="0" smtClean="0"/>
            </a:br>
            <a:r>
              <a:rPr lang="ru-RU" sz="1300" dirty="0" smtClean="0"/>
              <a:t/>
            </a:r>
            <a:br>
              <a:rPr lang="ru-RU" sz="1300" dirty="0" smtClean="0"/>
            </a:br>
            <a:r>
              <a:rPr lang="ru-RU" sz="1600" b="1" dirty="0" smtClean="0"/>
              <a:t/>
            </a:r>
            <a:br>
              <a:rPr lang="ru-RU" sz="1600" b="1" dirty="0" smtClean="0"/>
            </a:br>
            <a:r>
              <a:rPr lang="ru-RU" dirty="0" smtClean="0"/>
              <a:t/>
            </a:r>
            <a:br>
              <a:rPr lang="ru-RU" dirty="0" smtClean="0"/>
            </a:br>
            <a:r>
              <a:rPr lang="ru-RU" dirty="0" smtClean="0"/>
              <a:t/>
            </a:r>
            <a:br>
              <a:rPr lang="ru-RU" dirty="0" smtClean="0"/>
            </a:br>
            <a:endParaRPr lang="ru-RU" dirty="0"/>
          </a:p>
        </p:txBody>
      </p:sp>
      <p:pic>
        <p:nvPicPr>
          <p:cNvPr id="4098" name="Picture 2" descr="C:\Users\Sun\Desktop\5-53.jpg"/>
          <p:cNvPicPr>
            <a:picLocks noGrp="1" noChangeAspect="1" noChangeArrowheads="1"/>
          </p:cNvPicPr>
          <p:nvPr>
            <p:ph idx="1"/>
          </p:nvPr>
        </p:nvPicPr>
        <p:blipFill>
          <a:blip r:embed="rId3"/>
          <a:srcRect/>
          <a:stretch>
            <a:fillRect/>
          </a:stretch>
        </p:blipFill>
        <p:spPr bwMode="auto">
          <a:xfrm>
            <a:off x="571472" y="1785926"/>
            <a:ext cx="2543175" cy="358788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1000100" y="1285860"/>
            <a:ext cx="7000924" cy="3857652"/>
          </a:xfrm>
        </p:spPr>
        <p:txBody>
          <a:bodyPr>
            <a:normAutofit fontScale="90000"/>
          </a:bodyPr>
          <a:lstStyle/>
          <a:p>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8900" b="1" dirty="0" smtClean="0">
                <a:solidFill>
                  <a:srgbClr val="FF0000"/>
                </a:solidFill>
              </a:rPr>
              <a:t/>
            </a:r>
            <a:br>
              <a:rPr lang="ru-RU" sz="8900" b="1" dirty="0" smtClean="0">
                <a:solidFill>
                  <a:srgbClr val="FF0000"/>
                </a:solidFill>
              </a:rPr>
            </a:br>
            <a:r>
              <a:rPr lang="ru-RU" sz="8900" b="1" dirty="0" smtClean="0">
                <a:solidFill>
                  <a:srgbClr val="FF0000"/>
                </a:solidFill>
              </a:rPr>
              <a:t/>
            </a:r>
            <a:br>
              <a:rPr lang="ru-RU" sz="8900" b="1" dirty="0" smtClean="0">
                <a:solidFill>
                  <a:srgbClr val="FF0000"/>
                </a:solidFill>
              </a:rPr>
            </a:br>
            <a:r>
              <a:rPr lang="ru-RU" sz="8900" b="1" dirty="0" smtClean="0">
                <a:solidFill>
                  <a:srgbClr val="FF0000"/>
                </a:solidFill>
              </a:rPr>
              <a:t>СПАСИБО ЗА ВНИМАНИЕ</a:t>
            </a:r>
            <a:br>
              <a:rPr lang="ru-RU" sz="8900" b="1" dirty="0" smtClean="0">
                <a:solidFill>
                  <a:srgbClr val="FF0000"/>
                </a:solidFill>
              </a:rPr>
            </a:br>
            <a:r>
              <a:rPr lang="ru-RU" sz="8900" b="1" dirty="0" smtClean="0">
                <a:solidFill>
                  <a:srgbClr val="FF0000"/>
                </a:solidFill>
              </a:rPr>
              <a:t/>
            </a:r>
            <a:br>
              <a:rPr lang="ru-RU" sz="8900" b="1" dirty="0" smtClean="0">
                <a:solidFill>
                  <a:srgbClr val="FF0000"/>
                </a:solidFill>
              </a:rPr>
            </a:br>
            <a:r>
              <a:rPr lang="ru-RU" sz="8900" b="1" dirty="0" smtClean="0">
                <a:solidFill>
                  <a:srgbClr val="FF0000"/>
                </a:solidFill>
              </a:rPr>
              <a:t/>
            </a:r>
            <a:br>
              <a:rPr lang="ru-RU" sz="8900" b="1" dirty="0" smtClean="0">
                <a:solidFill>
                  <a:srgbClr val="FF0000"/>
                </a:solidFill>
              </a:rPr>
            </a:br>
            <a:r>
              <a:rPr lang="ru-RU" dirty="0" smtClean="0"/>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6" name="Заголовок 5"/>
          <p:cNvSpPr>
            <a:spLocks noGrp="1"/>
          </p:cNvSpPr>
          <p:nvPr>
            <p:ph type="ctrTitle"/>
          </p:nvPr>
        </p:nvSpPr>
        <p:spPr>
          <a:xfrm>
            <a:off x="685800" y="714356"/>
            <a:ext cx="7772400" cy="5572164"/>
          </a:xfrm>
        </p:spPr>
        <p:txBody>
          <a:bodyPr>
            <a:noAutofit/>
          </a:bodyPr>
          <a:lstStyle/>
          <a:p>
            <a:r>
              <a:rPr lang="ru-RU" sz="2600" dirty="0" smtClean="0"/>
              <a:t>Женщины в Великой Отечественной войне  сыграли важную роль. В отличие от других войн, во время этой войны женщины массово участвовали в войне в составе действующей армии. СССР был единственной страной, где женщины массово принимали непосредственное участие в боевых действиях во время войны. Привлечение женщин в состав советских вооруженных сил было связано прежде всего с огромными людскими потерями в начале войны. Всего на военную службу с 1941 по 1945 годы было призвано 490 235 женщин. Они были во всех подразделениях: ВВС, ПВО, ВМФ и т.д. особенно было много медицинских сестер.</a:t>
            </a:r>
            <a:endParaRPr lang="ru-RU" sz="2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357554" y="500042"/>
            <a:ext cx="5143536" cy="5643602"/>
          </a:xfrm>
        </p:spPr>
        <p:txBody>
          <a:bodyPr>
            <a:normAutofit fontScale="90000"/>
          </a:bodyPr>
          <a:lstStyle/>
          <a:p>
            <a:r>
              <a:rPr lang="ru-RU" sz="1800" dirty="0" smtClean="0"/>
              <a:t/>
            </a:r>
            <a:br>
              <a:rPr lang="ru-RU" sz="1800" dirty="0" smtClean="0"/>
            </a:br>
            <a:r>
              <a:rPr lang="ru-RU" sz="1800" dirty="0" smtClean="0"/>
              <a:t/>
            </a:r>
            <a:br>
              <a:rPr lang="ru-RU" sz="1800" dirty="0" smtClean="0"/>
            </a:br>
            <a:r>
              <a:rPr lang="ru-RU" sz="2000" b="1" dirty="0" smtClean="0"/>
              <a:t>МАРИНА РАСКОВА – легенда Советской авиации. Звание Героя Советского Союза Раскова вместе с другими членами экипажа - </a:t>
            </a:r>
            <a:r>
              <a:rPr lang="ru-RU" sz="2000" b="1" dirty="0" err="1" smtClean="0"/>
              <a:t>Гризодубовой</a:t>
            </a:r>
            <a:r>
              <a:rPr lang="ru-RU" sz="2000" b="1" dirty="0" smtClean="0"/>
              <a:t> и Осипенко - получила еще в 1938 году за перелет из Москвы на Дальний Восток. Тогда из-за тяжелых погодных условий пришлось экстренно сажать самолет. В 1941-м, когда началась война, Раскова добилась, чтобы ей разрешили сформировать авиационный полк. Его летчицы, вошедшие в историю как «ночные ведьмы», отправлялись на боевые вылеты по ночам, а перед пикированием на вражеские позиции отключали моторы, и слышен был лишь негромкий шелест воздуха под крыльями. В мае 1942 года в полку было 115 летчиц – от 17 до 22-х лет. А 4 января 1943 года его создательница Марина Раскова погибла: попав в густую облачность ее самолет разбился, возвращаясь из Сталингр</a:t>
            </a:r>
            <a:r>
              <a:rPr lang="ru-RU" sz="1800" b="1" dirty="0" smtClean="0"/>
              <a:t>ада</a:t>
            </a:r>
            <a:r>
              <a:rPr lang="ru-RU" sz="2000" b="1" dirty="0" smtClean="0"/>
              <a:t>.</a:t>
            </a:r>
            <a:r>
              <a:rPr lang="ru-RU" sz="2200" dirty="0" smtClean="0"/>
              <a:t/>
            </a:r>
            <a:br>
              <a:rPr lang="ru-RU" sz="2200" dirty="0" smtClean="0"/>
            </a:br>
            <a:endParaRPr lang="ru-RU" sz="2200" dirty="0"/>
          </a:p>
        </p:txBody>
      </p:sp>
      <p:pic>
        <p:nvPicPr>
          <p:cNvPr id="14338" name="Picture 2" descr="C:\Users\Sun\Desktop\361px-Marina_Raskova_portrait-226x300.png"/>
          <p:cNvPicPr>
            <a:picLocks noGrp="1" noChangeAspect="1" noChangeArrowheads="1"/>
          </p:cNvPicPr>
          <p:nvPr>
            <p:ph idx="1"/>
          </p:nvPr>
        </p:nvPicPr>
        <p:blipFill>
          <a:blip r:embed="rId3"/>
          <a:srcRect/>
          <a:stretch>
            <a:fillRect/>
          </a:stretch>
        </p:blipFill>
        <p:spPr bwMode="auto">
          <a:xfrm>
            <a:off x="571472" y="1714488"/>
            <a:ext cx="2714644" cy="357538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500430" y="500042"/>
            <a:ext cx="4929222" cy="5643602"/>
          </a:xfrm>
        </p:spPr>
        <p:txBody>
          <a:bodyPr>
            <a:normAutofit fontScale="90000"/>
          </a:bodyPr>
          <a:lstStyle/>
          <a:p>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ЕКАТЕРИНА ЗЕЛЕНКО.</a:t>
            </a:r>
            <a:br>
              <a:rPr lang="ru-RU" sz="1800" b="1" dirty="0" smtClean="0"/>
            </a:br>
            <a:r>
              <a:rPr lang="ru-RU" sz="1800" b="1" dirty="0" smtClean="0"/>
              <a:t>К началу Великой Отечественной войны Екатерина Зеленко была уже закаленной в боях летчицей: за боевые заслуги ее еще во время советско-финской войны наградили орденом Красного Знамени. </a:t>
            </a:r>
            <a:br>
              <a:rPr lang="ru-RU" sz="1800" b="1" dirty="0" smtClean="0"/>
            </a:br>
            <a:r>
              <a:rPr lang="ru-RU" sz="1800" b="1" dirty="0" smtClean="0"/>
              <a:t>Великая Отечественная для старшего лейтенанта Зеленко, заместителя командира эскадрильи 135-го бомбардировочного авиаполка началась в июле 1941-го. А к сентябрю у нее на счету было уже 40 боевых вылетов.</a:t>
            </a:r>
            <a:br>
              <a:rPr lang="ru-RU" sz="1800" b="1" dirty="0" smtClean="0"/>
            </a:br>
            <a:r>
              <a:rPr lang="ru-RU" sz="1800" b="1" dirty="0" smtClean="0"/>
              <a:t>Но в историю Великой войны она вошла как единственная в мире женщина, решившаяся на таран. Это случилось 12 сентября 1941 года у города Ромны. Екатерина возвращалась с боевого задания, когда ее самолет атаковали семь «</a:t>
            </a:r>
            <a:r>
              <a:rPr lang="ru-RU" sz="1800" b="1" dirty="0" err="1" smtClean="0"/>
              <a:t>мессершмиттов</a:t>
            </a:r>
            <a:r>
              <a:rPr lang="ru-RU" sz="1800" b="1" dirty="0" smtClean="0"/>
              <a:t>». Один летчица сбила, а когда стрелять стало нечем, сделала то, на что решался редкий мужчина – протаранила еще один самолет противника. Но и сама при этом погибла.</a:t>
            </a:r>
            <a:br>
              <a:rPr lang="ru-RU" sz="1800" b="1" dirty="0" smtClean="0"/>
            </a:br>
            <a:r>
              <a:rPr lang="ru-RU" sz="1800" b="1" dirty="0" smtClean="0"/>
              <a:t>За этот подвиг Екатерине Зеленко посмертно присвоили звание Героя Советского Союза.</a:t>
            </a:r>
            <a:r>
              <a:rPr lang="ru-RU" dirty="0" smtClean="0"/>
              <a:t/>
            </a:r>
            <a:br>
              <a:rPr lang="ru-RU" dirty="0" smtClean="0"/>
            </a:br>
            <a:r>
              <a:rPr lang="ru-RU" dirty="0" smtClean="0"/>
              <a:t/>
            </a:r>
            <a:br>
              <a:rPr lang="ru-RU" dirty="0" smtClean="0"/>
            </a:br>
            <a:endParaRPr lang="ru-RU" dirty="0"/>
          </a:p>
        </p:txBody>
      </p:sp>
      <p:pic>
        <p:nvPicPr>
          <p:cNvPr id="15362" name="Picture 2" descr="C:\Users\Sun\Desktop\Ekaterina_Ivanovna_Zelenko.jpg"/>
          <p:cNvPicPr>
            <a:picLocks noGrp="1" noChangeAspect="1" noChangeArrowheads="1"/>
          </p:cNvPicPr>
          <p:nvPr>
            <p:ph idx="1"/>
          </p:nvPr>
        </p:nvPicPr>
        <p:blipFill>
          <a:blip r:embed="rId3"/>
          <a:srcRect/>
          <a:stretch>
            <a:fillRect/>
          </a:stretch>
        </p:blipFill>
        <p:spPr bwMode="auto">
          <a:xfrm>
            <a:off x="500034" y="1571612"/>
            <a:ext cx="2928958" cy="360346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000364" y="214290"/>
            <a:ext cx="5572164" cy="6000792"/>
          </a:xfrm>
        </p:spPr>
        <p:txBody>
          <a:bodyPr>
            <a:normAutofit fontScale="90000"/>
          </a:bodyPr>
          <a:lstStyle/>
          <a:p>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700" b="1" dirty="0" smtClean="0"/>
              <a:t>ЛИДИЯ ЛИТВЯК.</a:t>
            </a:r>
            <a:br>
              <a:rPr lang="ru-RU" sz="1700" b="1" dirty="0" smtClean="0"/>
            </a:br>
            <a:r>
              <a:rPr lang="ru-RU" sz="1700" b="1" dirty="0" smtClean="0"/>
              <a:t>Она родилась в Советской России. Лида первый раз поднялась в воздух, когда ей было 14. В авиаклубах Москвы, Херсона, Калинина она отлично освоила технику пилотирования и сама стала </a:t>
            </a:r>
            <a:r>
              <a:rPr lang="ru-RU" sz="1700" b="1" dirty="0" err="1" smtClean="0"/>
              <a:t>авиаинструктором</a:t>
            </a:r>
            <a:r>
              <a:rPr lang="ru-RU" sz="1700" b="1" dirty="0" smtClean="0"/>
              <a:t>. Когда началась война, Лида узнала, что Марина Раскова формирует женский авиаполк. Доброволец </a:t>
            </a:r>
            <a:r>
              <a:rPr lang="ru-RU" sz="1700" b="1" dirty="0" err="1" smtClean="0"/>
              <a:t>Литвяк</a:t>
            </a:r>
            <a:r>
              <a:rPr lang="ru-RU" sz="1700" b="1" dirty="0" smtClean="0"/>
              <a:t> добилась, чтобы ее направили в команду. </a:t>
            </a:r>
            <a:br>
              <a:rPr lang="ru-RU" sz="1700" b="1" dirty="0" smtClean="0"/>
            </a:br>
            <a:r>
              <a:rPr lang="ru-RU" sz="1700" b="1" dirty="0" smtClean="0"/>
              <a:t>Она была еще совсем девчонкой. Но уже на первом боевом вылете </a:t>
            </a:r>
            <a:r>
              <a:rPr lang="ru-RU" sz="1700" b="1" dirty="0" err="1" smtClean="0"/>
              <a:t>Литвяк</a:t>
            </a:r>
            <a:r>
              <a:rPr lang="ru-RU" sz="1700" b="1" dirty="0" smtClean="0"/>
              <a:t> сбила свой первый «Юнкерс». И… попросила на борту своего самолета нарисовать белую лилию. В день Красной армии 23 февраля 1943 года она получила первую награду – орден Красной Звезды, а весной – орден Красного знамени. Под Сталинградом, куда перебросили ее полк, Лиду знали все. Особенно после того как она сбила лейтенанта </a:t>
            </a:r>
            <a:r>
              <a:rPr lang="ru-RU" sz="1700" b="1" dirty="0" err="1" smtClean="0"/>
              <a:t>Ганса</a:t>
            </a:r>
            <a:r>
              <a:rPr lang="ru-RU" sz="1700" b="1" dirty="0" smtClean="0"/>
              <a:t> </a:t>
            </a:r>
            <a:r>
              <a:rPr lang="ru-RU" sz="1700" b="1" dirty="0" err="1" smtClean="0"/>
              <a:t>Фусса</a:t>
            </a:r>
            <a:r>
              <a:rPr lang="ru-RU" sz="1700" b="1" dirty="0" smtClean="0"/>
              <a:t>, знаменитого аса Люфтваффе, на счету которого было 30 подбитых самолетов. Конечно, в 20 лет жизнь – даже на фронте – это не только бои. Лида вышла замуж за такого же как она истребителя Алексея Соломатина. Но муж погиб в бою прямо у нее на глазах. Это случилось 1 августа 1943 года во время тяжелых боев на Донбассе. В этот день Лида совершила четыре боевых вылета и с последнего задания не вернулась. Место ее гибели было найдено только в 1969 году.</a:t>
            </a:r>
            <a:br>
              <a:rPr lang="ru-RU" sz="1700" b="1" dirty="0" smtClean="0"/>
            </a:br>
            <a:r>
              <a:rPr lang="ru-RU" sz="1700" b="1" dirty="0" smtClean="0"/>
              <a:t>5 мая 1990 года ей было посмертно присвоено звание Героя Советского Союза.</a:t>
            </a:r>
            <a:r>
              <a:rPr lang="ru-RU" dirty="0" smtClean="0"/>
              <a:t/>
            </a:r>
            <a:br>
              <a:rPr lang="ru-RU" dirty="0" smtClean="0"/>
            </a:br>
            <a:endParaRPr lang="ru-RU" dirty="0"/>
          </a:p>
        </p:txBody>
      </p:sp>
      <p:pic>
        <p:nvPicPr>
          <p:cNvPr id="16386" name="Picture 2" descr="C:\Users\Sun\Desktop\Lidija_Vladimirovna_Litvjak-220x300.jpg"/>
          <p:cNvPicPr>
            <a:picLocks noGrp="1" noChangeAspect="1" noChangeArrowheads="1"/>
          </p:cNvPicPr>
          <p:nvPr>
            <p:ph idx="1"/>
          </p:nvPr>
        </p:nvPicPr>
        <p:blipFill>
          <a:blip r:embed="rId3"/>
          <a:srcRect/>
          <a:stretch>
            <a:fillRect/>
          </a:stretch>
        </p:blipFill>
        <p:spPr bwMode="auto">
          <a:xfrm>
            <a:off x="642910" y="1571613"/>
            <a:ext cx="2357453" cy="321470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143240" y="274638"/>
            <a:ext cx="5543560" cy="5797568"/>
          </a:xfrm>
        </p:spPr>
        <p:txBody>
          <a:bodyPr>
            <a:normAutofit fontScale="90000"/>
          </a:bodyPr>
          <a:lstStyle/>
          <a:p>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800" b="1" dirty="0" smtClean="0"/>
              <a:t>ЛЮДМИЛА ПАВЛИЧЕНКО.</a:t>
            </a:r>
            <a:br>
              <a:rPr lang="ru-RU" sz="1800" b="1" dirty="0" smtClean="0"/>
            </a:br>
            <a:r>
              <a:rPr lang="ru-RU" sz="1800" b="1" dirty="0" smtClean="0"/>
              <a:t>«Самая результативная женщина-снайпер в мировой истории: 309 уничтоженных солдат и офицеров противника»,  ее прозвали «Леди Смерть». Стрельбой она увлеклась еще во время учебы на историческом факультете Киевского университета.</a:t>
            </a:r>
            <a:br>
              <a:rPr lang="ru-RU" sz="1800" b="1" dirty="0" smtClean="0"/>
            </a:br>
            <a:r>
              <a:rPr lang="ru-RU" sz="1800" b="1" dirty="0" smtClean="0"/>
              <a:t>Война застала ее в Одессе на преддипломной практике в музее. И вскоре доброволец </a:t>
            </a:r>
            <a:r>
              <a:rPr lang="ru-RU" sz="1800" b="1" dirty="0" err="1" smtClean="0"/>
              <a:t>Павличенко</a:t>
            </a:r>
            <a:r>
              <a:rPr lang="ru-RU" sz="1800" b="1" dirty="0" smtClean="0"/>
              <a:t> была зачислена красноармейцем в 25-ю имени Чапаева стрелковую дивизию РККА. И сразу оказалась в аду. Оборона Одессы, оборона Севастополя, несколько ранений и… быстро растущий снайперский счет. А было ей всего 25 лет.</a:t>
            </a:r>
            <a:br>
              <a:rPr lang="ru-RU" sz="1800" b="1" dirty="0" smtClean="0"/>
            </a:br>
            <a:r>
              <a:rPr lang="ru-RU" sz="1800" b="1" dirty="0" smtClean="0"/>
              <a:t>Под Севастополем немцы уже за ней охотились: накрывали ее предполагаемую позицию минометным, пулеметным и даже </a:t>
            </a:r>
            <a:r>
              <a:rPr lang="ru-RU" sz="1800" b="1" dirty="0" err="1" smtClean="0"/>
              <a:t>артогнем</a:t>
            </a:r>
            <a:r>
              <a:rPr lang="ru-RU" sz="1800" b="1" dirty="0" smtClean="0"/>
              <a:t>.  А дальше фронтовая любовь со снайпером-напарником и гибель возлюбленного, в бою под минометным обстрелом закрывшего Люду собой. Лето 1941-го – лето 1942-го. Всего один год. 309 уничтоженных солдат и офицеров противника… Осенью 1942-го Людмилу </a:t>
            </a:r>
            <a:r>
              <a:rPr lang="ru-RU" sz="1800" b="1" dirty="0" err="1" smtClean="0"/>
              <a:t>Павлеченко</a:t>
            </a:r>
            <a:r>
              <a:rPr lang="ru-RU" sz="1800" b="1" dirty="0" smtClean="0"/>
              <a:t> комиссовали и отправили в США налаживать контакты с союзниками. В 1943 году ей было присвоено звание Героя Советского Союза.</a:t>
            </a:r>
            <a:br>
              <a:rPr lang="ru-RU" sz="1800" b="1" dirty="0" smtClean="0"/>
            </a:br>
            <a:r>
              <a:rPr lang="ru-RU" dirty="0" smtClean="0"/>
              <a:t/>
            </a:r>
            <a:br>
              <a:rPr lang="ru-RU" dirty="0" smtClean="0"/>
            </a:br>
            <a:endParaRPr lang="ru-RU" dirty="0"/>
          </a:p>
        </p:txBody>
      </p:sp>
      <p:pic>
        <p:nvPicPr>
          <p:cNvPr id="17410" name="Picture 2" descr="C:\Users\Sun\Desktop\Lyudmila_Pavlichenko_before_title-214x300.png"/>
          <p:cNvPicPr>
            <a:picLocks noGrp="1" noChangeAspect="1" noChangeArrowheads="1"/>
          </p:cNvPicPr>
          <p:nvPr>
            <p:ph idx="1"/>
          </p:nvPr>
        </p:nvPicPr>
        <p:blipFill>
          <a:blip r:embed="rId3"/>
          <a:srcRect/>
          <a:stretch>
            <a:fillRect/>
          </a:stretch>
        </p:blipFill>
        <p:spPr bwMode="auto">
          <a:xfrm>
            <a:off x="642910" y="1928801"/>
            <a:ext cx="2428892" cy="340498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071802" y="274638"/>
            <a:ext cx="5614998" cy="5869006"/>
          </a:xfrm>
        </p:spPr>
        <p:txBody>
          <a:bodyPr>
            <a:normAutofit fontScale="90000"/>
          </a:bodyPr>
          <a:lstStyle/>
          <a:p>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600" b="1" dirty="0" smtClean="0"/>
              <a:t>ЕКАТЕРИНА ДЁМИНА (МИХАЙЛОВА).</a:t>
            </a:r>
            <a:br>
              <a:rPr lang="ru-RU" sz="1600" b="1" dirty="0" smtClean="0"/>
            </a:br>
            <a:r>
              <a:rPr lang="ru-RU" sz="1600" b="1" dirty="0" smtClean="0"/>
              <a:t> 15-летнюю ленинградскую </a:t>
            </a:r>
            <a:r>
              <a:rPr lang="ru-RU" sz="1600" b="1" dirty="0" err="1" smtClean="0"/>
              <a:t>школьницау</a:t>
            </a:r>
            <a:r>
              <a:rPr lang="ru-RU" sz="1600" b="1" dirty="0" smtClean="0"/>
              <a:t>, только что окончившая 9-й класс на </a:t>
            </a:r>
            <a:r>
              <a:rPr lang="ru-RU" sz="1600" b="1" dirty="0" err="1" smtClean="0"/>
              <a:t>фрон</a:t>
            </a:r>
            <a:r>
              <a:rPr lang="ru-RU" sz="1600" b="1" dirty="0" smtClean="0"/>
              <a:t> не взяли. Взяли в госпиталь. А когда фронт подошел к городу и госпиталь разбомбили – в стрелковую часть (иона лихо приписала себе 3 года).</a:t>
            </a:r>
            <a:br>
              <a:rPr lang="ru-RU" sz="1600" b="1" dirty="0" smtClean="0"/>
            </a:br>
            <a:r>
              <a:rPr lang="ru-RU" sz="1600" b="1" dirty="0" smtClean="0"/>
              <a:t>В январе 1942-го она попала на военно-санитарное судно, переправлявшее раненых из Сталинграда в Красноводск. Война, тяжелая работа. И после победы в Сталинграде Катя добилась, чтобы ее взяли санинструктором в 369-й отдельный батальон морской пехоты, который формировался тогда из добровольцев в Баку (дошла до правительства – командир был категорически против, только после ответа из Москвы сдался).Во время Темрюкской операции Екатерина Демина, сама тяжело раненая, вынесла с поля боя 17 бойцов. А в боях за Керченский порт оказала помощь 85 раненным солдатам и вынесла с поля боя 13 тяжелораненых. А во время </a:t>
            </a:r>
            <a:r>
              <a:rPr lang="ru-RU" sz="1600" b="1" dirty="0" err="1" smtClean="0"/>
              <a:t>Аккерманской</a:t>
            </a:r>
            <a:r>
              <a:rPr lang="ru-RU" sz="1600" b="1" dirty="0" smtClean="0"/>
              <a:t> операции еще и уничтожила вражеский пулеметный расчет, забросала гранатами укрепление немцев и взяла в плен девятерых немцев.</a:t>
            </a:r>
            <a:br>
              <a:rPr lang="ru-RU" sz="1600" b="1" dirty="0" smtClean="0"/>
            </a:br>
            <a:r>
              <a:rPr lang="ru-RU" sz="1600" b="1" dirty="0" smtClean="0"/>
              <a:t>В бою за югославскую крепость </a:t>
            </a:r>
            <a:r>
              <a:rPr lang="ru-RU" sz="1600" b="1" dirty="0" err="1" smtClean="0"/>
              <a:t>Илок</a:t>
            </a:r>
            <a:r>
              <a:rPr lang="ru-RU" sz="1600" b="1" dirty="0" smtClean="0"/>
              <a:t> в декабре 1944-го Кате вместе с отрядом из 52 десантников пришлось атаковать немцев по шею в ледяной воде. Когда десантникам удалось наконец выбраться на остров и занять круговую оборону, в живых их осталось всего 13, и все, включая, Катю, ранены. Дёмину с двусторонним воспалением легких, едва живую эвакуировали в госпиталь. Она выжила. И вернулась в часть. Победу Катя встретила в Вене.</a:t>
            </a:r>
            <a:br>
              <a:rPr lang="ru-RU" sz="1600" b="1" dirty="0" smtClean="0"/>
            </a:br>
            <a:r>
              <a:rPr lang="ru-RU" sz="1600" b="1" dirty="0" smtClean="0"/>
              <a:t>Но звание Героя Советского Союза Екатерине Дёминой присвоили только в 1990 году.</a:t>
            </a:r>
            <a:r>
              <a:rPr lang="ru-RU" sz="1200" dirty="0" smtClean="0"/>
              <a:t/>
            </a:r>
            <a:br>
              <a:rPr lang="ru-RU" sz="1200" dirty="0" smtClean="0"/>
            </a:br>
            <a:r>
              <a:rPr lang="ru-RU" sz="1400" dirty="0" smtClean="0"/>
              <a:t/>
            </a:r>
            <a:br>
              <a:rPr lang="ru-RU" sz="1400" dirty="0" smtClean="0"/>
            </a:br>
            <a:r>
              <a:rPr lang="ru-RU" sz="1400" dirty="0" smtClean="0"/>
              <a:t/>
            </a:r>
            <a:br>
              <a:rPr lang="ru-RU" sz="1400" dirty="0" smtClean="0"/>
            </a:br>
            <a:endParaRPr lang="ru-RU" sz="1400" dirty="0"/>
          </a:p>
        </p:txBody>
      </p:sp>
      <p:pic>
        <p:nvPicPr>
          <p:cNvPr id="18434" name="Picture 2" descr="C:\Users\Sun\Desktop\225-35-239x300.jpg"/>
          <p:cNvPicPr>
            <a:picLocks noGrp="1" noChangeAspect="1" noChangeArrowheads="1"/>
          </p:cNvPicPr>
          <p:nvPr>
            <p:ph idx="1"/>
          </p:nvPr>
        </p:nvPicPr>
        <p:blipFill>
          <a:blip r:embed="rId3"/>
          <a:srcRect/>
          <a:stretch>
            <a:fillRect/>
          </a:stretch>
        </p:blipFill>
        <p:spPr bwMode="auto">
          <a:xfrm>
            <a:off x="500034" y="1714488"/>
            <a:ext cx="2561052" cy="321471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0"/>
            <a:ext cx="9144000" cy="6873876"/>
          </a:xfrm>
          <a:prstGeom prst="rect">
            <a:avLst/>
          </a:prstGeom>
          <a:noFill/>
        </p:spPr>
      </p:pic>
      <p:sp>
        <p:nvSpPr>
          <p:cNvPr id="10" name="Заголовок 9"/>
          <p:cNvSpPr>
            <a:spLocks noGrp="1"/>
          </p:cNvSpPr>
          <p:nvPr>
            <p:ph type="title"/>
          </p:nvPr>
        </p:nvSpPr>
        <p:spPr>
          <a:xfrm>
            <a:off x="3000364" y="274638"/>
            <a:ext cx="5686436" cy="5940444"/>
          </a:xfrm>
        </p:spPr>
        <p:txBody>
          <a:bodyPr>
            <a:normAutofit fontScale="90000"/>
          </a:bodyPr>
          <a:lstStyle/>
          <a:p>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600" b="1" dirty="0" smtClean="0"/>
              <a:t>МАРИЯ ОСИПОВА.</a:t>
            </a:r>
            <a:br>
              <a:rPr lang="ru-RU" sz="1600" b="1" dirty="0" smtClean="0"/>
            </a:br>
            <a:r>
              <a:rPr lang="ru-RU" sz="1600" b="1" dirty="0" smtClean="0"/>
              <a:t>В 20-е годы вожак районной пионерии, потом депутат съезда комсомола, потом Высшая коммунистическая </a:t>
            </a:r>
            <a:r>
              <a:rPr lang="ru-RU" sz="1600" b="1" dirty="0" err="1" smtClean="0"/>
              <a:t>сельхозшкола</a:t>
            </a:r>
            <a:r>
              <a:rPr lang="ru-RU" sz="1600" b="1" dirty="0" smtClean="0"/>
              <a:t>, Минский юридический институт, где она вступила в партию и даже стала секретарем парткома, и наконец верховный Суд Белорусской ССР. </a:t>
            </a:r>
            <a:br>
              <a:rPr lang="ru-RU" sz="1600" b="1" dirty="0" smtClean="0"/>
            </a:br>
            <a:r>
              <a:rPr lang="ru-RU" sz="1600" b="1" dirty="0" smtClean="0"/>
              <a:t>Мария была связной между партизанами и подпольщиками, помогала издавать подпольную газету «Звезда». Ее группа – к 1943-му в ней было уже 50 человек - добывала для партизан оружие и медикаменты.</a:t>
            </a:r>
            <a:br>
              <a:rPr lang="ru-RU" sz="1600" b="1" dirty="0" smtClean="0"/>
            </a:br>
            <a:r>
              <a:rPr lang="ru-RU" sz="1600" b="1" dirty="0" smtClean="0"/>
              <a:t>Но звездным ее часом стала ликвидация главы оккупационной администрации Белоруссии Вильгельма Кубе, который свое вступление в должность летом 1941-го отметил казнью 2278 обитателей Минского гетто. Подобраться к нему партизанам никак не удавалось - несколько хорошо спланированных покушений на него провалились. Но Осипова сумела завербовать Елену </a:t>
            </a:r>
            <a:r>
              <a:rPr lang="ru-RU" sz="1600" b="1" dirty="0" err="1" smtClean="0"/>
              <a:t>Мазаник</a:t>
            </a:r>
            <a:r>
              <a:rPr lang="ru-RU" sz="1600" b="1" dirty="0" smtClean="0"/>
              <a:t>, работавшую в доме </a:t>
            </a:r>
            <a:r>
              <a:rPr lang="ru-RU" sz="1600" b="1" dirty="0" err="1" smtClean="0"/>
              <a:t>гауляйтера</a:t>
            </a:r>
            <a:r>
              <a:rPr lang="ru-RU" sz="1600" b="1" dirty="0" smtClean="0"/>
              <a:t> прислугой. А дальше – как в кино: в корзине с брусникой Мария принесла из партизанского отряда мину с часовым механизмом и передала ее Елене, та подложила мину под матрас в хозяйской спальне, и обе они тут же ушли к партизанам. </a:t>
            </a:r>
            <a:br>
              <a:rPr lang="ru-RU" sz="1600" b="1" dirty="0" smtClean="0"/>
            </a:br>
            <a:r>
              <a:rPr lang="ru-RU" sz="1600" b="1" dirty="0" smtClean="0"/>
              <a:t>29 октября 1943 года Марии Осиповой было присвоено звание Героя Советского Союза. А после войны, вернувшись в Минск, она спасла - поручившись за них - больше трехсот участников минского подполья, обвиненных в сотрудничестве с фашистами</a:t>
            </a:r>
            <a:r>
              <a:rPr lang="ru-RU" sz="1300" dirty="0" smtClean="0"/>
              <a:t>.</a:t>
            </a:r>
            <a:r>
              <a:rPr lang="ru-RU" dirty="0" smtClean="0"/>
              <a:t/>
            </a:r>
            <a:br>
              <a:rPr lang="ru-RU" dirty="0" smtClean="0"/>
            </a:br>
            <a:r>
              <a:rPr lang="ru-RU" dirty="0" smtClean="0"/>
              <a:t/>
            </a:r>
            <a:br>
              <a:rPr lang="ru-RU" dirty="0" smtClean="0"/>
            </a:br>
            <a:endParaRPr lang="ru-RU" dirty="0"/>
          </a:p>
        </p:txBody>
      </p:sp>
      <p:pic>
        <p:nvPicPr>
          <p:cNvPr id="20481" name="Picture 1" descr="C:\Users\Sun\Desktop\Osipova_Marija_Borisovna-205x300.jpg"/>
          <p:cNvPicPr>
            <a:picLocks noGrp="1" noChangeAspect="1" noChangeArrowheads="1"/>
          </p:cNvPicPr>
          <p:nvPr>
            <p:ph idx="1"/>
          </p:nvPr>
        </p:nvPicPr>
        <p:blipFill>
          <a:blip r:embed="rId3"/>
          <a:srcRect/>
          <a:stretch>
            <a:fillRect/>
          </a:stretch>
        </p:blipFill>
        <p:spPr bwMode="auto">
          <a:xfrm>
            <a:off x="500034" y="1857364"/>
            <a:ext cx="2428892" cy="348826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n\Desktop\1620762224_8-phonoteka_org-p-den-pobedi-fon-svetlii-8.jpg"/>
          <p:cNvPicPr>
            <a:picLocks noChangeAspect="1" noChangeArrowheads="1"/>
          </p:cNvPicPr>
          <p:nvPr/>
        </p:nvPicPr>
        <p:blipFill>
          <a:blip r:embed="rId2"/>
          <a:srcRect/>
          <a:stretch>
            <a:fillRect/>
          </a:stretch>
        </p:blipFill>
        <p:spPr bwMode="auto">
          <a:xfrm>
            <a:off x="0" y="-15876"/>
            <a:ext cx="9144000" cy="6873876"/>
          </a:xfrm>
          <a:prstGeom prst="rect">
            <a:avLst/>
          </a:prstGeom>
          <a:noFill/>
        </p:spPr>
      </p:pic>
      <p:sp>
        <p:nvSpPr>
          <p:cNvPr id="5" name="Заголовок 4"/>
          <p:cNvSpPr>
            <a:spLocks noGrp="1"/>
          </p:cNvSpPr>
          <p:nvPr>
            <p:ph type="title"/>
          </p:nvPr>
        </p:nvSpPr>
        <p:spPr>
          <a:xfrm>
            <a:off x="3643306" y="274638"/>
            <a:ext cx="5000660" cy="6011882"/>
          </a:xfrm>
        </p:spPr>
        <p:txBody>
          <a:bodyPr>
            <a:normAutofit fontScale="90000"/>
          </a:bodyPr>
          <a:lstStyle/>
          <a:p>
            <a:pPr fontAlgn="base"/>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2000" b="1" dirty="0" smtClean="0"/>
              <a:t>НИНА ОНИЛОВА</a:t>
            </a:r>
            <a:br>
              <a:rPr lang="ru-RU" sz="2000" b="1" dirty="0" smtClean="0"/>
            </a:br>
            <a:r>
              <a:rPr lang="ru-RU" sz="2000" b="1" dirty="0" smtClean="0"/>
              <a:t>Нина </a:t>
            </a:r>
            <a:r>
              <a:rPr lang="ru-RU" sz="2000" b="1" dirty="0" smtClean="0"/>
              <a:t>родилась в крестьянской семье, воспитывалась в детдоме. Девушка работала швеей. Когда началась война, она вступила в ряды Красной армии.</a:t>
            </a:r>
            <a:br>
              <a:rPr lang="ru-RU" sz="2000" b="1" dirty="0" smtClean="0"/>
            </a:br>
            <a:r>
              <a:rPr lang="ru-RU" sz="2000" b="1" dirty="0" smtClean="0"/>
              <a:t>Девушка получила прозвище Анка-пулеметчица. Она посмотрела фильм про Чапаева, и мечтала стать пулеметчицей. Она попала на фронт в качестве санинструктора, хотя на тот момент умело стреляла из пулемета.</a:t>
            </a:r>
            <a:br>
              <a:rPr lang="ru-RU" sz="2000" b="1" dirty="0" smtClean="0"/>
            </a:br>
            <a:r>
              <a:rPr lang="ru-RU" sz="2000" b="1" dirty="0" smtClean="0"/>
              <a:t>Однажды </a:t>
            </a:r>
            <a:r>
              <a:rPr lang="ru-RU" sz="2000" b="1" dirty="0" err="1" smtClean="0"/>
              <a:t>Онилова</a:t>
            </a:r>
            <a:r>
              <a:rPr lang="ru-RU" sz="2000" b="1" dirty="0" smtClean="0"/>
              <a:t> проявила себя, она заменила убитого пулеметчика. Девушку перевели в пулеметный взвод. В 1941 году она принимала участие в боях под Одессой, где нанесла сильный урон противнику.</a:t>
            </a:r>
            <a:br>
              <a:rPr lang="ru-RU" sz="2000" b="1" dirty="0" smtClean="0"/>
            </a:br>
            <a:r>
              <a:rPr lang="ru-RU" sz="2000" b="1" dirty="0" smtClean="0"/>
              <a:t>В 1942 году участвовала в обороне Севастополя. В бою Нина получила серьезное ранение, она скончалась в возрасте 20 лет.</a:t>
            </a:r>
            <a:br>
              <a:rPr lang="ru-RU" sz="2000" b="1" dirty="0" smtClean="0"/>
            </a:br>
            <a:r>
              <a:rPr lang="ru-RU" sz="1600" b="1" dirty="0" smtClean="0"/>
              <a:t/>
            </a:r>
            <a:br>
              <a:rPr lang="ru-RU" sz="1600" b="1" dirty="0" smtClean="0"/>
            </a:br>
            <a:r>
              <a:rPr lang="ru-RU" sz="1300" dirty="0" smtClean="0"/>
              <a:t/>
            </a:r>
            <a:br>
              <a:rPr lang="ru-RU" sz="1300" dirty="0" smtClean="0"/>
            </a:br>
            <a:r>
              <a:rPr lang="ru-RU" sz="1600" b="1" dirty="0" smtClean="0"/>
              <a:t/>
            </a:r>
            <a:br>
              <a:rPr lang="ru-RU" sz="1600" b="1" dirty="0" smtClean="0"/>
            </a:br>
            <a:r>
              <a:rPr lang="ru-RU" dirty="0" smtClean="0"/>
              <a:t/>
            </a:r>
            <a:br>
              <a:rPr lang="ru-RU" dirty="0" smtClean="0"/>
            </a:br>
            <a:r>
              <a:rPr lang="ru-RU" dirty="0" smtClean="0"/>
              <a:t/>
            </a:r>
            <a:br>
              <a:rPr lang="ru-RU" dirty="0" smtClean="0"/>
            </a:br>
            <a:endParaRPr lang="ru-RU" dirty="0"/>
          </a:p>
        </p:txBody>
      </p:sp>
      <p:pic>
        <p:nvPicPr>
          <p:cNvPr id="5122" name="Picture 2" descr="C:\Users\Sun\Desktop\2-54-562x650.jpg"/>
          <p:cNvPicPr>
            <a:picLocks noChangeAspect="1" noChangeArrowheads="1"/>
          </p:cNvPicPr>
          <p:nvPr/>
        </p:nvPicPr>
        <p:blipFill>
          <a:blip r:embed="rId3"/>
          <a:srcRect/>
          <a:stretch>
            <a:fillRect/>
          </a:stretch>
        </p:blipFill>
        <p:spPr bwMode="auto">
          <a:xfrm>
            <a:off x="571473" y="1428736"/>
            <a:ext cx="2903020" cy="335758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22</Words>
  <PresentationFormat>Экран (4:3)</PresentationFormat>
  <Paragraphs>22</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Великие женщины!!! Великой Отечественной  войны</vt:lpstr>
      <vt:lpstr>Женщины в Великой Отечественной войне  сыграли важную роль. В отличие от других войн, во время этой войны женщины массово участвовали в войне в составе действующей армии. СССР был единственной страной, где женщины массово принимали непосредственное участие в боевых действиях во время войны. Привлечение женщин в состав советских вооруженных сил было связано прежде всего с огромными людскими потерями в начале войны. Всего на военную службу с 1941 по 1945 годы было призвано 490 235 женщин. Они были во всех подразделениях: ВВС, ПВО, ВМФ и т.д. особенно было много медицинских сестер.</vt:lpstr>
      <vt:lpstr>  МАРИНА РАСКОВА – легенда Советской авиации. Звание Героя Советского Союза Раскова вместе с другими членами экипажа - Гризодубовой и Осипенко - получила еще в 1938 году за перелет из Москвы на Дальний Восток. Тогда из-за тяжелых погодных условий пришлось экстренно сажать самолет. В 1941-м, когда началась война, Раскова добилась, чтобы ей разрешили сформировать авиационный полк. Его летчицы, вошедшие в историю как «ночные ведьмы», отправлялись на боевые вылеты по ночам, а перед пикированием на вражеские позиции отключали моторы, и слышен был лишь негромкий шелест воздуха под крыльями. В мае 1942 года в полку было 115 летчиц – от 17 до 22-х лет. А 4 января 1943 года его создательница Марина Раскова погибла: попав в густую облачность ее самолет разбился, возвращаясь из Сталинграда. </vt:lpstr>
      <vt:lpstr>    ЕКАТЕРИНА ЗЕЛЕНКО. К началу Великой Отечественной войны Екатерина Зеленко была уже закаленной в боях летчицей: за боевые заслуги ее еще во время советско-финской войны наградили орденом Красного Знамени.  Великая Отечественная для старшего лейтенанта Зеленко, заместителя командира эскадрильи 135-го бомбардировочного авиаполка началась в июле 1941-го. А к сентябрю у нее на счету было уже 40 боевых вылетов. Но в историю Великой войны она вошла как единственная в мире женщина, решившаяся на таран. Это случилось 12 сентября 1941 года у города Ромны. Екатерина возвращалась с боевого задания, когда ее самолет атаковали семь «мессершмиттов». Один летчица сбила, а когда стрелять стало нечем, сделала то, на что решался редкий мужчина – протаранила еще один самолет противника. Но и сама при этом погибла. За этот подвиг Екатерине Зеленко посмертно присвоили звание Героя Советского Союза.  </vt:lpstr>
      <vt:lpstr>    ЛИДИЯ ЛИТВЯК. Она родилась в Советской России. Лида первый раз поднялась в воздух, когда ей было 14. В авиаклубах Москвы, Херсона, Калинина она отлично освоила технику пилотирования и сама стала авиаинструктором. Когда началась война, Лида узнала, что Марина Раскова формирует женский авиаполк. Доброволец Литвяк добилась, чтобы ее направили в команду.  Она была еще совсем девчонкой. Но уже на первом боевом вылете Литвяк сбила свой первый «Юнкерс». И… попросила на борту своего самолета нарисовать белую лилию. В день Красной армии 23 февраля 1943 года она получила первую награду – орден Красной Звезды, а весной – орден Красного знамени. Под Сталинградом, куда перебросили ее полк, Лиду знали все. Особенно после того как она сбила лейтенанта Ганса Фусса, знаменитого аса Люфтваффе, на счету которого было 30 подбитых самолетов. Конечно, в 20 лет жизнь – даже на фронте – это не только бои. Лида вышла замуж за такого же как она истребителя Алексея Соломатина. Но муж погиб в бою прямо у нее на глазах. Это случилось 1 августа 1943 года во время тяжелых боев на Донбассе. В этот день Лида совершила четыре боевых вылета и с последнего задания не вернулась. Место ее гибели было найдено только в 1969 году. 5 мая 1990 года ей было посмертно присвоено звание Героя Советского Союза. </vt:lpstr>
      <vt:lpstr>       ЛЮДМИЛА ПАВЛИЧЕНКО. «Самая результативная женщина-снайпер в мировой истории: 309 уничтоженных солдат и офицеров противника»,  ее прозвали «Леди Смерть». Стрельбой она увлеклась еще во время учебы на историческом факультете Киевского университета. Война застала ее в Одессе на преддипломной практике в музее. И вскоре доброволец Павличенко была зачислена красноармейцем в 25-ю имени Чапаева стрелковую дивизию РККА. И сразу оказалась в аду. Оборона Одессы, оборона Севастополя, несколько ранений и… быстро растущий снайперский счет. А было ей всего 25 лет. Под Севастополем немцы уже за ней охотились: накрывали ее предполагаемую позицию минометным, пулеметным и даже артогнем.  А дальше фронтовая любовь со снайпером-напарником и гибель возлюбленного, в бою под минометным обстрелом закрывшего Люду собой. Лето 1941-го – лето 1942-го. Всего один год. 309 уничтоженных солдат и офицеров противника… Осенью 1942-го Людмилу Павлеченко комиссовали и отправили в США налаживать контакты с союзниками. В 1943 году ей было присвоено звание Героя Советского Союза.  </vt:lpstr>
      <vt:lpstr>    ЕКАТЕРИНА ДЁМИНА (МИХАЙЛОВА).  15-летнюю ленинградскую школьницау, только что окончившая 9-й класс на фрон не взяли. Взяли в госпиталь. А когда фронт подошел к городу и госпиталь разбомбили – в стрелковую часть (иона лихо приписала себе 3 года). В январе 1942-го она попала на военно-санитарное судно, переправлявшее раненых из Сталинграда в Красноводск. Война, тяжелая работа. И после победы в Сталинграде Катя добилась, чтобы ее взяли санинструктором в 369-й отдельный батальон морской пехоты, который формировался тогда из добровольцев в Баку (дошла до правительства – командир был категорически против, только после ответа из Москвы сдался).Во время Темрюкской операции Екатерина Демина, сама тяжело раненая, вынесла с поля боя 17 бойцов. А в боях за Керченский порт оказала помощь 85 раненным солдатам и вынесла с поля боя 13 тяжелораненых. А во время Аккерманской операции еще и уничтожила вражеский пулеметный расчет, забросала гранатами укрепление немцев и взяла в плен девятерых немцев. В бою за югославскую крепость Илок в декабре 1944-го Кате вместе с отрядом из 52 десантников пришлось атаковать немцев по шею в ледяной воде. Когда десантникам удалось наконец выбраться на остров и занять круговую оборону, в живых их осталось всего 13, и все, включая, Катю, ранены. Дёмину с двусторонним воспалением легких, едва живую эвакуировали в госпиталь. Она выжила. И вернулась в часть. Победу Катя встретила в Вене. Но звание Героя Советского Союза Екатерине Дёминой присвоили только в 1990 году.   </vt:lpstr>
      <vt:lpstr>        МАРИЯ ОСИПОВА. В 20-е годы вожак районной пионерии, потом депутат съезда комсомола, потом Высшая коммунистическая сельхозшкола, Минский юридический институт, где она вступила в партию и даже стала секретарем парткома, и наконец верховный Суд Белорусской ССР.  Мария была связной между партизанами и подпольщиками, помогала издавать подпольную газету «Звезда». Ее группа – к 1943-му в ней было уже 50 человек - добывала для партизан оружие и медикаменты. Но звездным ее часом стала ликвидация главы оккупационной администрации Белоруссии Вильгельма Кубе, который свое вступление в должность летом 1941-го отметил казнью 2278 обитателей Минского гетто. Подобраться к нему партизанам никак не удавалось - несколько хорошо спланированных покушений на него провалились. Но Осипова сумела завербовать Елену Мазаник, работавшую в доме гауляйтера прислугой. А дальше – как в кино: в корзине с брусникой Мария принесла из партизанского отряда мину с часовым механизмом и передала ее Елене, та подложила мину под матрас в хозяйской спальне, и обе они тут же ушли к партизанам.  29 октября 1943 года Марии Осиповой было присвоено звание Героя Советского Союза. А после войны, вернувшись в Минск, она спасла - поручившись за них - больше трехсот участников минского подполья, обвиненных в сотрудничестве с фашистами.  </vt:lpstr>
      <vt:lpstr>            НИНА ОНИЛОВА Нина родилась в крестьянской семье, воспитывалась в детдоме. Девушка работала швеей. Когда началась война, она вступила в ряды Красной армии. Девушка получила прозвище Анка-пулеметчица. Она посмотрела фильм про Чапаева, и мечтала стать пулеметчицей. Она попала на фронт в качестве санинструктора, хотя на тот момент умело стреляла из пулемета. Однажды Онилова проявила себя, она заменила убитого пулеметчика. Девушку перевели в пулеметный взвод. В 1941 году она принимала участие в боях под Одессой, где нанесла сильный урон противнику. В 1942 году участвовала в обороне Севастополя. В бою Нина получила серьезное ранение, она скончалась в возрасте 20 лет.      </vt:lpstr>
      <vt:lpstr>           МАРИЯ  ОКТЯБРЬСКАЯ. Илья Федорович Октябрьский – муж Марии погиб смертью храбрых 9 августа 1941 года в одном из боев на Украине. Сама Мария к тому времени вместе с другими эвакуированными членами семей комсостава была уже в Томске. Казалось, в 36 лет жизнь закончилась. Муж был для нее всем.  После смерти мужа осаждала военкомат. Но на фронт ее не брали: и по возрасту, и по здоровью. Тогда она продала все ценные вещи, потом еще несколько месяцев вышивала на продажу и, набрав наконец сумму, которой хватало на танк Т-34, перевела деньги в госбанк и послала телеграмму Сталину: «Танк прошу назвать «Боевая подруга» и направить меня на фронт в качестве водителя этого танка». И тот исполнил ее просьбу. Несколько месяцев учебки – и в октябре 1943-го механик-водитель 2-го батальона 26-й гвардейской танковой бригады 2-го гвардейского танкового корпуса гвардии сержант Мария Октябрьская вместе со своим танком отправилась на фронт. Так Мария со своей  боевой подругой шли напролом до конца, уничтожая противников. Танк несколько раз подбивали, но Мария не сдавалась.  Но через несколько месяцев, 18 января 1944, под Витебском танк снова подбили – после того как он раздавил 3 вражеские пулеметные точки. Машина встала намертво, а Мария, пытавшаяся под огнем самостоятельно устранить повреждение, получила тяжелое осколочное ранение глаза. Ее вынесли с поля боя, прооперировали в полевом госпитале, самолетом переправили в Смоленск, во фронтовой госпиталь. Но так и не спасли – осколок, пробив глаз, повредил мозг. 15 марта она скончалась. В августе 1944 года Марии Октябрьской было посмертно присвоено звание Героя Советского Союза.    </vt:lpstr>
      <vt:lpstr>             НАТАЛЬЯ МАЛЫШЕВА. Наталья  с детства занималась плаванием, лыжами, стрельбой. А еще она прекрасно знала немецкий язык. Но теперь все тяготы фронтовой жизни приходилось нести наравне с мужчинами - и под Волоколамском, и под Сталинградом, и на других фронтах. Она прошла всю войну, не раз была на волосок от смерти, получала. боевые награды. Ее очень ценил маршал Рокоссовский.   До 1949 года она оставалась штабным переводчиком в советской оккупационной зоне в Германии и демобилизовалась в звании капитана. Господь отмерил ей долгую жизнь. Она успела окончить МАИ, в котором училась до войны, поработать в конструкторском бюро Королева, поучаствовать в разработке двигателей для зенитно-ракетных комплексов, первых баллистических ракет и космических кораблей, в том числе и корабля «Восток», на котором совершил свой полет Юрий Гагарин. Была ведущим конструктором головного института оборонного министерства… А под занавес 1980-х все вернулось на круги своя: когда-то в детстве в московском Страстном монастыре она впервые примерила монашеский клобук – в старости она вновь надела его, приняв постриг. Как-то у матушки Адрианы спросили: «Меняет ли война душу женщины?» «К худшему не меняет», – ответила она.      </vt:lpstr>
      <vt:lpstr>             МАРИЯ ЦУКАНОВА.  О Марии Цукановой мало что известно. Эта девушка единственная, которой присвоили звание Герой Советского Союза в войне с Японией во время Второй Мировой. Цуканова работала на заводе по производству мин, была санитаркой и телеграфисткой. Девушка мечтала воевать против немцев, но в силу возраста ей отказали. В 1942 году ее зачислили в ВМФ. Мария получила специальность дальномерщика и связиста. Только в 1944 год Цуканову приняли в батальон морской пехоты. В 1945 году она совершила подвиг. При освобождении корейского порта Сейсин Цуканова спасла 52 десантника. Девушку два раза ранили, но она отказалась покидать поле боя. Ее рота была вынуждена отступить, но Мария осталась. Она и несколько других бойцов прикрывали отход. Под огнем ее автомата погибло более 90 японцев. Мария попала в плен, она подверглась жестоким пыткам. Ее похоронили в братской могиле в городе Чходжин.      </vt:lpstr>
      <vt:lpstr>            МАНШУК МАМЕТОВА. В 1942 году Маншук добровольцем отправилась на фронт, ее определили в Казахскую стрелковую бригаду. Девушка стала писарем, а потом медсестрой. Маметова не стала останавливаться на достигнутом. Она изучила конструкцию пулемета. Она отлично стреляла, научилась этому в институте. Маншук перевели в стрелковую часть. В 1943 году, во время тяжелых боев под Невелем, она уничтожила около 70 солдат противника. Девушка осталась одна, при обороне господствующей высоты ее боевые товарищи погибли. Маметова не растерялась и нанесла противнику сильный урон. Девушка погибла смертью храбрых.      </vt:lpstr>
      <vt:lpstr>            ЕВГЕНИЯ РУДНЕВА Евгения училась на третьем курсе мехмата МГУ. Началась война, девушка решила идти на фронт. Она окончила штурманскую школу. Руднева стала штурманом ночного бомбардировочного полка. На ее счету 645 ночных вылетов. Евгения уничтожала противника и наносила ему большой урон. В 1944 году она выполняла задание. Самолет расстреляли, он загорелся. Штурман Евгения Руднева и летчик Пана Прокопьева погибли.      </vt:lpstr>
      <vt:lpstr>              ЗИНАИДА ПОРТНОВА Когда началась война, Зине было 15 лет. Девочка отправилась на летние каникулы в деревню Зуи в Витебской области. Эта территория была оккупирована немцами. В 1942 году она вступила в подпольную организацию «Юные мстители» и стала членом ВКЛСМ. Портнова распространяла агитационные листовки. Она работала в столовой, где готовили еду для немецких офицеров. Зинаида получила задание отравить пищу. Она блестяще справилась с заданием. Погибло около 100 немцев, но девушка попала под подозрение. Немцы заставили ее есть отравленный суп, но Портновой удалось выжить. Она бежала из деревни и стала партизаном. В 1943 году ее схватили. На допросе ей удалось завладеть пистолетом и застрелить следователя и двух немцев. В 1944 году ее расстреляли. .     </vt:lpstr>
      <vt:lpstr>            СПАСИБО ЗА ВНИМАНИЕ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Великие женщины!!! Великой Отечественной  войны</dc:title>
  <dc:creator>Sun</dc:creator>
  <cp:lastModifiedBy>Sun</cp:lastModifiedBy>
  <cp:revision>17</cp:revision>
  <dcterms:created xsi:type="dcterms:W3CDTF">2023-04-27T08:31:25Z</dcterms:created>
  <dcterms:modified xsi:type="dcterms:W3CDTF">2023-05-03T07:20:08Z</dcterms:modified>
</cp:coreProperties>
</file>