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8" r:id="rId3"/>
    <p:sldId id="259" r:id="rId4"/>
    <p:sldId id="260" r:id="rId5"/>
    <p:sldId id="261" r:id="rId6"/>
    <p:sldId id="262" r:id="rId7"/>
    <p:sldId id="263" r:id="rId8"/>
    <p:sldId id="269" r:id="rId9"/>
    <p:sldId id="293" r:id="rId10"/>
    <p:sldId id="275" r:id="rId11"/>
    <p:sldId id="298" r:id="rId12"/>
    <p:sldId id="280" r:id="rId13"/>
    <p:sldId id="288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63" autoAdjust="0"/>
    <p:restoredTop sz="94660"/>
  </p:normalViewPr>
  <p:slideViewPr>
    <p:cSldViewPr>
      <p:cViewPr>
        <p:scale>
          <a:sx n="72" d="100"/>
          <a:sy n="72" d="100"/>
        </p:scale>
        <p:origin x="-1096" y="-4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04.05.2023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5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5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12.jpeg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476672"/>
            <a:ext cx="7772400" cy="864096"/>
          </a:xfrm>
        </p:spPr>
        <p:txBody>
          <a:bodyPr>
            <a:normAutofit/>
          </a:bodyPr>
          <a:lstStyle/>
          <a:p>
            <a:r>
              <a:rPr lang="ru-RU" sz="2000" b="1" dirty="0"/>
              <a:t>МУНИЦИПАЛЬНОЕ БЮДЖЕТНОЕ ДОШКОЛЬНОЕ ОБРАЗОВАТЕЛЬНОЕ УЧРЕЖДЕНИЕ ДЕТСКИЙ САД № 89 «КРЕПЫШ»</a:t>
            </a: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115616" y="2204864"/>
            <a:ext cx="6760840" cy="3888432"/>
          </a:xfrm>
        </p:spPr>
        <p:txBody>
          <a:bodyPr>
            <a:normAutofit/>
          </a:bodyPr>
          <a:lstStyle/>
          <a:p>
            <a:r>
              <a:rPr lang="ru-RU" sz="2800" b="1" dirty="0">
                <a:solidFill>
                  <a:srgbClr val="FF0000"/>
                </a:solidFill>
              </a:rPr>
              <a:t>Образовательный проект 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«Мир путешествий»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по занимательной географии 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в рамках реализации проекта «</a:t>
            </a:r>
            <a:r>
              <a:rPr lang="ru-RU" sz="2800" b="1" dirty="0" err="1">
                <a:solidFill>
                  <a:srgbClr val="FF0000"/>
                </a:solidFill>
              </a:rPr>
              <a:t>Енотик</a:t>
            </a:r>
            <a:r>
              <a:rPr lang="ru-RU" sz="2800" b="1" dirty="0">
                <a:solidFill>
                  <a:srgbClr val="FF0000"/>
                </a:solidFill>
              </a:rPr>
              <a:t>»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для разновозрастной группы детей</a:t>
            </a:r>
          </a:p>
          <a:p>
            <a:r>
              <a:rPr lang="ru-RU" sz="2800" b="1" dirty="0">
                <a:solidFill>
                  <a:srgbClr val="FF0000"/>
                </a:solidFill>
              </a:rPr>
              <a:t> с ТНР «Солнечные лучики» </a:t>
            </a:r>
          </a:p>
          <a:p>
            <a:endParaRPr lang="ru-RU" sz="2800" b="1" dirty="0">
              <a:solidFill>
                <a:srgbClr val="FF0000"/>
              </a:solidFill>
            </a:endParaRPr>
          </a:p>
          <a:p>
            <a:endParaRPr lang="ru-RU" sz="2800" b="1" dirty="0">
              <a:solidFill>
                <a:srgbClr val="FF0000"/>
              </a:solidFill>
            </a:endParaRPr>
          </a:p>
          <a:p>
            <a:endParaRPr lang="ru-RU" sz="1600" b="1" dirty="0">
              <a:solidFill>
                <a:srgbClr val="FF0000"/>
              </a:solidFill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516839527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788024" y="1002436"/>
            <a:ext cx="3898776" cy="1252728"/>
          </a:xfrm>
        </p:spPr>
        <p:txBody>
          <a:bodyPr>
            <a:noAutofit/>
          </a:bodyPr>
          <a:lstStyle/>
          <a:p>
            <a:r>
              <a:rPr lang="ru-RU" sz="1800" b="1" dirty="0">
                <a:solidFill>
                  <a:srgbClr val="FF0000"/>
                </a:solidFill>
              </a:rPr>
              <a:t>«Азия. </a:t>
            </a:r>
            <a:br>
              <a:rPr lang="ru-RU" sz="1800" b="1" dirty="0">
                <a:solidFill>
                  <a:srgbClr val="FF0000"/>
                </a:solidFill>
              </a:rPr>
            </a:br>
            <a:r>
              <a:rPr lang="ru-RU" sz="1800" b="1" dirty="0">
                <a:solidFill>
                  <a:srgbClr val="FF0000"/>
                </a:solidFill>
              </a:rPr>
              <a:t>Природно – климатические зоны» 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>
          <a:xfrm>
            <a:off x="4648200" y="1988841"/>
            <a:ext cx="3822192" cy="936104"/>
          </a:xfrm>
        </p:spPr>
        <p:txBody>
          <a:bodyPr>
            <a:norm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Интерактивная игра «Живая и неживая природа»</a:t>
            </a:r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96934" y="2852937"/>
            <a:ext cx="3718882" cy="313175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8" name="Picture 3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827584" y="2708920"/>
            <a:ext cx="3312368" cy="3100745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Прямоугольник 5"/>
          <p:cNvSpPr/>
          <p:nvPr/>
        </p:nvSpPr>
        <p:spPr>
          <a:xfrm>
            <a:off x="611560" y="1628800"/>
            <a:ext cx="2952328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b="1" dirty="0">
                <a:solidFill>
                  <a:srgbClr val="FF0000"/>
                </a:solidFill>
              </a:rPr>
              <a:t>«Азия. </a:t>
            </a:r>
            <a:br>
              <a:rPr lang="ru-RU" b="1" dirty="0">
                <a:solidFill>
                  <a:srgbClr val="FF0000"/>
                </a:solidFill>
              </a:rPr>
            </a:br>
            <a:r>
              <a:rPr lang="ru-RU" b="1" dirty="0">
                <a:solidFill>
                  <a:srgbClr val="FF0000"/>
                </a:solidFill>
              </a:rPr>
              <a:t>Растительный и животный  мир»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91703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A6C76FF4-2AC9-4717-8EF4-2F48D71100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3600" b="1" dirty="0">
                <a:solidFill>
                  <a:srgbClr val="FF0000"/>
                </a:solidFill>
              </a:rPr>
              <a:t>«Путешествие детей по миру»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xmlns="" id="{B4347199-0914-4EE6-84C0-B5A28FC218F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755576" y="5266944"/>
            <a:ext cx="3168352" cy="1252728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Республика Марий Эл</a:t>
            </a:r>
          </a:p>
          <a:p>
            <a:r>
              <a:rPr lang="ru-RU" b="1" dirty="0">
                <a:solidFill>
                  <a:srgbClr val="FF0000"/>
                </a:solidFill>
              </a:rPr>
              <a:t>г. Волжск</a:t>
            </a:r>
          </a:p>
        </p:txBody>
      </p:sp>
      <p:pic>
        <p:nvPicPr>
          <p:cNvPr id="8" name="Объект 7">
            <a:extLst>
              <a:ext uri="{FF2B5EF4-FFF2-40B4-BE49-F238E27FC236}">
                <a16:creationId xmlns:a16="http://schemas.microsoft.com/office/drawing/2014/main" xmlns="" id="{F91C3766-7E5D-4CA2-9187-6F7287F31980}"/>
              </a:ext>
            </a:extLst>
          </p:cNvPr>
          <p:cNvPicPr>
            <a:picLocks noGrp="1" noChangeAspect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66695" y="1551707"/>
            <a:ext cx="2880320" cy="374441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  <p:sp>
        <p:nvSpPr>
          <p:cNvPr id="5" name="Текст 4">
            <a:extLst>
              <a:ext uri="{FF2B5EF4-FFF2-40B4-BE49-F238E27FC236}">
                <a16:creationId xmlns:a16="http://schemas.microsoft.com/office/drawing/2014/main" xmlns="" id="{3A6D7D9E-57DB-4FE5-A1E5-D9BD310FC864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4645154" y="5445224"/>
            <a:ext cx="3825238" cy="964696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Полуостров Крым</a:t>
            </a:r>
          </a:p>
          <a:p>
            <a:r>
              <a:rPr lang="ru-RU" b="1" dirty="0">
                <a:solidFill>
                  <a:srgbClr val="FF0000"/>
                </a:solidFill>
              </a:rPr>
              <a:t>г. Ялта </a:t>
            </a:r>
          </a:p>
        </p:txBody>
      </p:sp>
      <p:pic>
        <p:nvPicPr>
          <p:cNvPr id="10" name="Объект 9">
            <a:extLst>
              <a:ext uri="{FF2B5EF4-FFF2-40B4-BE49-F238E27FC236}">
                <a16:creationId xmlns:a16="http://schemas.microsoft.com/office/drawing/2014/main" xmlns="" id="{E48506D9-A6AE-4577-B1F9-1FCFD44B71B7}"/>
              </a:ext>
            </a:extLst>
          </p:cNvPr>
          <p:cNvPicPr>
            <a:picLocks noGrp="1" noChangeAspect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174052" y="1551708"/>
            <a:ext cx="4296340" cy="3715236"/>
          </a:xfrm>
          <a:prstGeom prst="rect">
            <a:avLst/>
          </a:prstGeom>
          <a:ln w="190500" cap="sq">
            <a:solidFill>
              <a:srgbClr val="C8C6BD"/>
            </a:solidFill>
            <a:prstDash val="solid"/>
            <a:miter lim="800000"/>
          </a:ln>
          <a:effectLst>
            <a:outerShdw blurRad="254000" algn="bl" rotWithShape="0">
              <a:srgbClr val="000000">
                <a:alpha val="43000"/>
              </a:srgbClr>
            </a:outerShdw>
          </a:effectLst>
          <a:scene3d>
            <a:camera prst="perspectiveFront" fov="5400000"/>
            <a:lightRig rig="threePt" dir="t">
              <a:rot lat="0" lon="0" rev="2100000"/>
            </a:lightRig>
          </a:scene3d>
          <a:sp3d extrusionH="25400">
            <a:bevelT w="304800" h="152400" prst="hardEdge"/>
            <a:extrusionClr>
              <a:srgbClr val="000000"/>
            </a:extrusionClr>
          </a:sp3d>
        </p:spPr>
      </p:pic>
    </p:spTree>
    <p:extLst>
      <p:ext uri="{BB962C8B-B14F-4D97-AF65-F5344CB8AC3E}">
        <p14:creationId xmlns:p14="http://schemas.microsoft.com/office/powerpoint/2010/main" val="2276324389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755576" y="4869160"/>
            <a:ext cx="3024336" cy="1257003"/>
          </a:xfrm>
        </p:spPr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Украина</a:t>
            </a:r>
          </a:p>
          <a:p>
            <a:r>
              <a:rPr lang="ru-RU" b="1" dirty="0">
                <a:solidFill>
                  <a:srgbClr val="FF0000"/>
                </a:solidFill>
              </a:rPr>
              <a:t>г. Сарны</a:t>
            </a:r>
          </a:p>
        </p:txBody>
      </p:sp>
      <p:pic>
        <p:nvPicPr>
          <p:cNvPr id="7170" name="Picture 2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11767" y="1632916"/>
            <a:ext cx="4157706" cy="323624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4008" y="1844824"/>
            <a:ext cx="3822192" cy="100811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Курорт </a:t>
            </a:r>
            <a:r>
              <a:rPr lang="ru-RU" b="1" dirty="0" err="1">
                <a:solidFill>
                  <a:srgbClr val="FF0000"/>
                </a:solidFill>
              </a:rPr>
              <a:t>Коблево</a:t>
            </a:r>
            <a:r>
              <a:rPr lang="ru-RU" b="1" dirty="0">
                <a:solidFill>
                  <a:srgbClr val="FF0000"/>
                </a:solidFill>
              </a:rPr>
              <a:t> – побережье Черного моря</a:t>
            </a:r>
          </a:p>
        </p:txBody>
      </p:sp>
      <p:pic>
        <p:nvPicPr>
          <p:cNvPr id="717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58958" y="3212976"/>
            <a:ext cx="3882753" cy="2913187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val="48461720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Объект 5"/>
          <p:cNvSpPr>
            <a:spLocks noGrp="1"/>
          </p:cNvSpPr>
          <p:nvPr>
            <p:ph idx="1"/>
          </p:nvPr>
        </p:nvSpPr>
        <p:spPr>
          <a:xfrm>
            <a:off x="1043608" y="1700808"/>
            <a:ext cx="7236792" cy="4425355"/>
          </a:xfrm>
        </p:spPr>
        <p:txBody>
          <a:bodyPr>
            <a:normAutofit fontScale="77500" lnSpcReduction="20000"/>
          </a:bodyPr>
          <a:lstStyle/>
          <a:p>
            <a:pPr algn="just">
              <a:buFont typeface="Wingdings" panose="05000000000000000000" pitchFamily="2" charset="2"/>
              <a:buChar char="q"/>
            </a:pPr>
            <a:r>
              <a:rPr lang="ru-RU" sz="2900" b="1" dirty="0" err="1">
                <a:solidFill>
                  <a:srgbClr val="FF0000"/>
                </a:solidFill>
              </a:rPr>
              <a:t>Сформированность</a:t>
            </a:r>
            <a:r>
              <a:rPr lang="ru-RU" sz="2900" b="1" dirty="0">
                <a:solidFill>
                  <a:srgbClr val="FF0000"/>
                </a:solidFill>
              </a:rPr>
              <a:t> у детей  дошкольного возраста элементарных естественно-научных представлений о Земле;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900" b="1" dirty="0">
                <a:solidFill>
                  <a:srgbClr val="FF0000"/>
                </a:solidFill>
              </a:rPr>
              <a:t>Повышение интереса к природе и бережное отношение к планете Земля;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900" b="1" dirty="0">
                <a:solidFill>
                  <a:srgbClr val="FF0000"/>
                </a:solidFill>
              </a:rPr>
              <a:t>Пополнение словарного запаса детей, использование ими в речи географических понятий, специальной терминологии (глобус, географическая карта, материк, море, природная зона и т.д.).;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900" b="1" dirty="0">
                <a:solidFill>
                  <a:srgbClr val="FF0000"/>
                </a:solidFill>
              </a:rPr>
              <a:t>Развитие наблюдательности, умения делать выводы, выдвигать гипотезы; </a:t>
            </a:r>
          </a:p>
          <a:p>
            <a:pPr algn="just">
              <a:buFont typeface="Wingdings" panose="05000000000000000000" pitchFamily="2" charset="2"/>
              <a:buChar char="q"/>
            </a:pPr>
            <a:r>
              <a:rPr lang="ru-RU" sz="2900" b="1" dirty="0">
                <a:solidFill>
                  <a:srgbClr val="FF0000"/>
                </a:solidFill>
              </a:rPr>
              <a:t>Заинтересованность родителей в изучении с детьми географии.</a:t>
            </a:r>
          </a:p>
          <a:p>
            <a:endParaRPr lang="ru-RU" dirty="0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Результаты проекта</a:t>
            </a:r>
          </a:p>
        </p:txBody>
      </p:sp>
    </p:spTree>
    <p:extLst>
      <p:ext uri="{BB962C8B-B14F-4D97-AF65-F5344CB8AC3E}">
        <p14:creationId xmlns:p14="http://schemas.microsoft.com/office/powerpoint/2010/main" val="242919865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838045" y="1124744"/>
            <a:ext cx="7632848" cy="49552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sz="2800" b="1" dirty="0">
                <a:solidFill>
                  <a:srgbClr val="FF0000"/>
                </a:solidFill>
              </a:rPr>
              <a:t>Участники проекта: </a:t>
            </a:r>
            <a:r>
              <a:rPr lang="ru-RU" sz="2400" b="1" dirty="0">
                <a:solidFill>
                  <a:srgbClr val="FF0000"/>
                </a:solidFill>
              </a:rPr>
              <a:t>воспитатели, воспитанники, родители.</a:t>
            </a:r>
          </a:p>
          <a:p>
            <a:pPr algn="just"/>
            <a:endParaRPr lang="ru-RU" sz="2400" b="1" dirty="0">
              <a:solidFill>
                <a:srgbClr val="FF0000"/>
              </a:solidFill>
            </a:endParaRPr>
          </a:p>
          <a:p>
            <a:pPr algn="just"/>
            <a:r>
              <a:rPr lang="ru-RU" sz="2400" b="1" dirty="0">
                <a:solidFill>
                  <a:srgbClr val="FF0000"/>
                </a:solidFill>
              </a:rPr>
              <a:t>Тип проекта: образовательный</a:t>
            </a:r>
          </a:p>
          <a:p>
            <a:pPr algn="just"/>
            <a:endParaRPr lang="ru-RU" sz="2400" b="1" dirty="0">
              <a:solidFill>
                <a:srgbClr val="FF0000"/>
              </a:solidFill>
            </a:endParaRPr>
          </a:p>
          <a:p>
            <a:pPr algn="just"/>
            <a:r>
              <a:rPr lang="ru-RU" sz="2400" b="1" dirty="0">
                <a:solidFill>
                  <a:srgbClr val="FF0000"/>
                </a:solidFill>
              </a:rPr>
              <a:t>Срок реализации:  долгосрочный, </a:t>
            </a:r>
          </a:p>
          <a:p>
            <a:pPr algn="just"/>
            <a:r>
              <a:rPr lang="ru-RU" sz="2400" b="1" dirty="0">
                <a:solidFill>
                  <a:srgbClr val="FF0000"/>
                </a:solidFill>
              </a:rPr>
              <a:t>сентябрь 2022г – май 2023 г.</a:t>
            </a:r>
          </a:p>
          <a:p>
            <a:pPr algn="just"/>
            <a:endParaRPr lang="ru-RU" sz="2400" b="1" dirty="0" smtClean="0">
              <a:solidFill>
                <a:srgbClr val="FF0000"/>
              </a:solidFill>
            </a:endParaRPr>
          </a:p>
          <a:p>
            <a:pPr algn="just"/>
            <a:r>
              <a:rPr lang="ru-RU" sz="2400" b="1" dirty="0" smtClean="0">
                <a:solidFill>
                  <a:srgbClr val="FF0000"/>
                </a:solidFill>
              </a:rPr>
              <a:t>Цель </a:t>
            </a:r>
            <a:r>
              <a:rPr lang="ru-RU" sz="2400" b="1" dirty="0">
                <a:solidFill>
                  <a:srgbClr val="FF0000"/>
                </a:solidFill>
              </a:rPr>
              <a:t>проекта: формирование у детей дошкольного возраста элементарных </a:t>
            </a:r>
          </a:p>
          <a:p>
            <a:pPr algn="just"/>
            <a:r>
              <a:rPr lang="ru-RU" sz="2400" b="1" dirty="0">
                <a:solidFill>
                  <a:srgbClr val="FF0000"/>
                </a:solidFill>
              </a:rPr>
              <a:t>естественно-научных представлений о Земле, развитие любознательности и познавательного интереса к географии. </a:t>
            </a:r>
          </a:p>
        </p:txBody>
      </p:sp>
    </p:spTree>
    <p:extLst>
      <p:ext uri="{BB962C8B-B14F-4D97-AF65-F5344CB8AC3E}">
        <p14:creationId xmlns:p14="http://schemas.microsoft.com/office/powerpoint/2010/main" val="278353683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971600" y="620688"/>
            <a:ext cx="7632848" cy="535531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Задачи: 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1. Формирование представлений детей дошкольного возраста о природных зонах земли на континентах, условиях жизни их обитателей (животных, растений).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2. Формирование элементарных представлений детей дошкольного возраста о расах и народах, населяющих Землю, их традициях, быте, культуре, особенностях жизни.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3. Знакомство со странами мира и их достопримечательностями.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4. Развитие способностей детей дошкольного возраста анализировать особенности, видеть закономерности жизни в разных природных зонах, на разных континентах,  в разных странах.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5. Приобщение родителей к реализации совместного детско-родительского проекта по поиску и сбору материала, как активных участников образовательного процесса.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6. Развитие умения детей презентовать подготовленную информацию перед сверстниками и самим воспринимать новую информацию от сверстников.</a:t>
            </a:r>
          </a:p>
          <a:p>
            <a:pPr algn="just"/>
            <a:r>
              <a:rPr lang="ru-RU" b="1" dirty="0">
                <a:solidFill>
                  <a:srgbClr val="FF0000"/>
                </a:solidFill>
              </a:rPr>
              <a:t>7. Обогащение предметно-развивающей среды группы, раскрывающей особенности разных континентов и ее обитателей.</a:t>
            </a:r>
          </a:p>
        </p:txBody>
      </p:sp>
    </p:spTree>
    <p:extLst>
      <p:ext uri="{BB962C8B-B14F-4D97-AF65-F5344CB8AC3E}">
        <p14:creationId xmlns:p14="http://schemas.microsoft.com/office/powerpoint/2010/main" val="140700395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«Глобус и карта»</a:t>
            </a:r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76656" y="4653136"/>
            <a:ext cx="3822192" cy="1296144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Ознакомление детей с глобусом и картой, их отличительными особенностями</a:t>
            </a:r>
          </a:p>
        </p:txBody>
      </p:sp>
      <p:pic>
        <p:nvPicPr>
          <p:cNvPr id="1026" name="Picture 2" descr="C:\Users\PlaystandPC\Downloads\20230322_150540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39552" y="1844824"/>
            <a:ext cx="3815542" cy="2502131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4" name="Текст 3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 descr="C:\Users\PlaystandPC\Downloads\20230322_133841.jpg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572000" y="1844825"/>
            <a:ext cx="4248472" cy="3694188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50798380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«Растительный мир природных зон Земли» 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676656" y="1628800"/>
            <a:ext cx="7999800" cy="936104"/>
          </a:xfrm>
        </p:spPr>
        <p:txBody>
          <a:bodyPr>
            <a:normAutofit fontScale="92500" lnSpcReduction="20000"/>
          </a:bodyPr>
          <a:lstStyle/>
          <a:p>
            <a:pPr algn="just"/>
            <a:r>
              <a:rPr lang="ru-RU" b="1" dirty="0">
                <a:solidFill>
                  <a:srgbClr val="FF0000"/>
                </a:solidFill>
              </a:rPr>
              <a:t>Дали представление о зависимости растительного мира от климата; закрепили знания о многообразии растений на нашей планете.</a:t>
            </a:r>
          </a:p>
        </p:txBody>
      </p:sp>
      <p:pic>
        <p:nvPicPr>
          <p:cNvPr id="4" name="Picture 2" descr="C:\Users\PlaystandPC\Desktop\2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179512" y="2564904"/>
            <a:ext cx="4039526" cy="341724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7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355976" y="2636912"/>
            <a:ext cx="4335683" cy="3415994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32694689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 «Животный мир природных зон Земли»</a:t>
            </a:r>
          </a:p>
        </p:txBody>
      </p:sp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676656" y="5445224"/>
            <a:ext cx="3822192" cy="72008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Рассматривание иллюстраций и энциклопедий</a:t>
            </a:r>
          </a:p>
        </p:txBody>
      </p:sp>
      <p:pic>
        <p:nvPicPr>
          <p:cNvPr id="2050" name="Picture 2" descr="C:\Users\PlaystandPC\Desktop\2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4434" y="2060848"/>
            <a:ext cx="3627189" cy="3057203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>
          <a:xfrm>
            <a:off x="4644008" y="1916833"/>
            <a:ext cx="3822192" cy="648072"/>
          </a:xfrm>
        </p:spPr>
        <p:txBody>
          <a:bodyPr>
            <a:norm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Конструктор «</a:t>
            </a:r>
            <a:r>
              <a:rPr lang="ru-RU" b="1" dirty="0" err="1">
                <a:solidFill>
                  <a:srgbClr val="FF0000"/>
                </a:solidFill>
              </a:rPr>
              <a:t>Йохокуб</a:t>
            </a:r>
            <a:r>
              <a:rPr lang="ru-RU" b="1" dirty="0">
                <a:solidFill>
                  <a:srgbClr val="FF0000"/>
                </a:solidFill>
              </a:rPr>
              <a:t>»</a:t>
            </a:r>
          </a:p>
          <a:p>
            <a:endParaRPr lang="ru-RU" dirty="0"/>
          </a:p>
        </p:txBody>
      </p:sp>
      <p:pic>
        <p:nvPicPr>
          <p:cNvPr id="2051" name="Picture 3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716016" y="2420888"/>
            <a:ext cx="3683877" cy="338437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395366817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b="1" dirty="0">
                <a:solidFill>
                  <a:srgbClr val="FF0000"/>
                </a:solidFill>
              </a:rPr>
              <a:t>«Население Земли»</a:t>
            </a:r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C:\Users\PlaystandPC\Downloads\20230322_151938 (2)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467545" y="1772816"/>
            <a:ext cx="3240360" cy="3985547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4648200" y="5733256"/>
            <a:ext cx="3822192" cy="576063"/>
          </a:xfrm>
        </p:spPr>
        <p:txBody>
          <a:bodyPr>
            <a:no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Настольно-печатная игра «Флаги стран мира»</a:t>
            </a:r>
          </a:p>
        </p:txBody>
      </p:sp>
      <p:pic>
        <p:nvPicPr>
          <p:cNvPr id="6149" name="Picture 5"/>
          <p:cNvPicPr>
            <a:picLocks noGrp="1" noChangeAspect="1" noChangeArrowheads="1"/>
          </p:cNvPicPr>
          <p:nvPr>
            <p:ph sz="quarter" idx="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31462" y="1844824"/>
            <a:ext cx="4156962" cy="376479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</p:spTree>
    <p:extLst>
      <p:ext uri="{BB962C8B-B14F-4D97-AF65-F5344CB8AC3E}">
        <p14:creationId xmlns:p14="http://schemas.microsoft.com/office/powerpoint/2010/main" val="1813408765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3034680" cy="930432"/>
          </a:xfrm>
        </p:spPr>
        <p:txBody>
          <a:bodyPr>
            <a:noAutofit/>
          </a:bodyPr>
          <a:lstStyle/>
          <a:p>
            <a:r>
              <a:rPr lang="ru-RU" sz="2000" b="1" dirty="0">
                <a:solidFill>
                  <a:srgbClr val="FF0000"/>
                </a:solidFill>
              </a:rPr>
              <a:t>«Африка»</a:t>
            </a:r>
            <a:br>
              <a:rPr lang="ru-RU" sz="2000" b="1" dirty="0">
                <a:solidFill>
                  <a:srgbClr val="FF0000"/>
                </a:solidFill>
              </a:rPr>
            </a:br>
            <a:r>
              <a:rPr lang="ru-RU" sz="2000" b="1" dirty="0">
                <a:solidFill>
                  <a:srgbClr val="FF0000"/>
                </a:solidFill>
              </a:rPr>
              <a:t>Изготовление </a:t>
            </a:r>
            <a:r>
              <a:rPr lang="ru-RU" sz="2000" b="1" dirty="0" err="1">
                <a:solidFill>
                  <a:srgbClr val="FF0000"/>
                </a:solidFill>
              </a:rPr>
              <a:t>лепбука</a:t>
            </a:r>
            <a:endParaRPr lang="ru-RU" sz="2000" b="1" dirty="0">
              <a:solidFill>
                <a:srgbClr val="FF0000"/>
              </a:solidFill>
            </a:endParaRPr>
          </a:p>
        </p:txBody>
      </p:sp>
      <p:pic>
        <p:nvPicPr>
          <p:cNvPr id="3074" name="Picture 2"/>
          <p:cNvPicPr>
            <a:picLocks noGrp="1" noChangeAspect="1" noChangeArrowheads="1"/>
          </p:cNvPicPr>
          <p:nvPr>
            <p:ph sz="quarter" idx="13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51520" y="1700808"/>
            <a:ext cx="2016225" cy="225594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4" name="Picture 2" descr="C:\Users\PlaystandPC\Desktop\36.jpg"/>
          <p:cNvPicPr>
            <a:picLocks noGrp="1" noChangeAspect="1" noChangeArrowheads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483768" y="1772816"/>
            <a:ext cx="2187954" cy="2304256"/>
          </a:xfrm>
          <a:prstGeom prst="snip2DiagRect">
            <a:avLst/>
          </a:prstGeom>
          <a:solidFill>
            <a:srgbClr val="FFFFFF">
              <a:shade val="85000"/>
            </a:srgbClr>
          </a:solidFill>
          <a:ln w="88900" cap="sq">
            <a:solidFill>
              <a:srgbClr val="FFFFFF"/>
            </a:solidFill>
            <a:miter lim="800000"/>
          </a:ln>
          <a:effectLst>
            <a:outerShdw blurRad="88900" algn="tl" rotWithShape="0">
              <a:srgbClr val="000000">
                <a:alpha val="4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</p:pic>
      <p:pic>
        <p:nvPicPr>
          <p:cNvPr id="5" name="Picture 3" descr="C:\Users\PlaystandPC\Downloads\20230322_13380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5436096" y="4293096"/>
            <a:ext cx="3345209" cy="2098014"/>
          </a:xfrm>
          <a:prstGeom prst="round2DiagRect">
            <a:avLst>
              <a:gd name="adj1" fmla="val 16667"/>
              <a:gd name="adj2" fmla="val 0"/>
            </a:avLst>
          </a:prstGeom>
          <a:ln w="88900" cap="sq">
            <a:solidFill>
              <a:srgbClr val="FFFFFF"/>
            </a:soli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3" name="Прямоугольник 2"/>
          <p:cNvSpPr/>
          <p:nvPr/>
        </p:nvSpPr>
        <p:spPr>
          <a:xfrm>
            <a:off x="5148064" y="3472962"/>
            <a:ext cx="3413114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>
                <a:solidFill>
                  <a:srgbClr val="FF0000"/>
                </a:solidFill>
              </a:rPr>
              <a:t>Изготовление </a:t>
            </a:r>
            <a:r>
              <a:rPr lang="ru-RU" b="1" dirty="0" smtClean="0">
                <a:solidFill>
                  <a:srgbClr val="FF0000"/>
                </a:solidFill>
              </a:rPr>
              <a:t>макета </a:t>
            </a:r>
            <a:r>
              <a:rPr lang="ru-RU" b="1" dirty="0">
                <a:solidFill>
                  <a:srgbClr val="FF0000"/>
                </a:solidFill>
              </a:rPr>
              <a:t>«Арктика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39201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899592" y="476672"/>
            <a:ext cx="7402016" cy="864096"/>
          </a:xfrm>
        </p:spPr>
        <p:txBody>
          <a:bodyPr/>
          <a:lstStyle/>
          <a:p>
            <a:pPr algn="ctr"/>
            <a:r>
              <a:rPr lang="ru-RU" sz="2400" b="1" dirty="0">
                <a:solidFill>
                  <a:srgbClr val="FF0000"/>
                </a:solidFill>
              </a:rPr>
              <a:t>«Арктика. </a:t>
            </a:r>
            <a:br>
              <a:rPr lang="ru-RU" sz="2400" b="1" dirty="0">
                <a:solidFill>
                  <a:srgbClr val="FF0000"/>
                </a:solidFill>
              </a:rPr>
            </a:br>
            <a:r>
              <a:rPr lang="ru-RU" sz="2400" b="1" dirty="0">
                <a:solidFill>
                  <a:srgbClr val="FF0000"/>
                </a:solidFill>
              </a:rPr>
              <a:t>Природно – климатические зоны» </a:t>
            </a:r>
            <a:endParaRPr lang="ru-RU" sz="2400" dirty="0"/>
          </a:p>
        </p:txBody>
      </p:sp>
      <p:pic>
        <p:nvPicPr>
          <p:cNvPr id="11269" name="Picture 5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627784" y="1916832"/>
            <a:ext cx="3635951" cy="2880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393423619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Волна">
      <a:dk1>
        <a:sysClr val="windowText" lastClr="000000"/>
      </a:dk1>
      <a:lt1>
        <a:sysClr val="window" lastClr="FFFFFF"/>
      </a:lt1>
      <a:dk2>
        <a:srgbClr val="073E87"/>
      </a:dk2>
      <a:lt2>
        <a:srgbClr val="C6E7FC"/>
      </a:lt2>
      <a:accent1>
        <a:srgbClr val="31B6FD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Waveform</Template>
  <TotalTime>479</TotalTime>
  <Words>416</Words>
  <Application>Microsoft Office PowerPoint</Application>
  <PresentationFormat>Экран (4:3)</PresentationFormat>
  <Paragraphs>55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Волна</vt:lpstr>
      <vt:lpstr>МУНИЦИПАЛЬНОЕ БЮДЖЕТНОЕ ДОШКОЛЬНОЕ ОБРАЗОВАТЕЛЬНОЕ УЧРЕЖДЕНИЕ ДЕТСКИЙ САД № 89 «КРЕПЫШ»</vt:lpstr>
      <vt:lpstr>Презентация PowerPoint</vt:lpstr>
      <vt:lpstr>Презентация PowerPoint</vt:lpstr>
      <vt:lpstr>«Глобус и карта»</vt:lpstr>
      <vt:lpstr>«Растительный мир природных зон Земли» </vt:lpstr>
      <vt:lpstr> «Животный мир природных зон Земли»</vt:lpstr>
      <vt:lpstr>«Население Земли»</vt:lpstr>
      <vt:lpstr>«Африка» Изготовление лепбука</vt:lpstr>
      <vt:lpstr>«Арктика.  Природно – климатические зоны» </vt:lpstr>
      <vt:lpstr>«Азия.  Природно – климатические зоны» </vt:lpstr>
      <vt:lpstr>«Путешествие детей по миру»</vt:lpstr>
      <vt:lpstr>Презентация PowerPoint</vt:lpstr>
      <vt:lpstr>Результаты проекта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МУНИЦИПАЛЬНОЕ БЮДЖЕТНОЕ ДОШКОЛЬНОЕ ОБРАЗОВАТЕЛЬНОЕ УЧРЕЖДЕНИЕ ДЕТСКИЙ САД № 89 «КРЕПЫШ»</dc:title>
  <dc:creator>PlaystandPC</dc:creator>
  <cp:lastModifiedBy>PlaystandPC</cp:lastModifiedBy>
  <cp:revision>49</cp:revision>
  <dcterms:created xsi:type="dcterms:W3CDTF">2023-03-22T07:46:53Z</dcterms:created>
  <dcterms:modified xsi:type="dcterms:W3CDTF">2023-05-04T13:25:18Z</dcterms:modified>
</cp:coreProperties>
</file>