
<file path=[Content_Types].xml><?xml version="1.0" encoding="utf-8"?>
<Types xmlns="http://schemas.openxmlformats.org/package/2006/content-types">
  <Default Extension="rels" ContentType="application/vnd.openxmlformats-package.relationships+xml"/>
  <Default Extension="xml" ContentType="application/xml"/>
  <Default Extension="jpeg" ContentType="image/jpeg"/>
  <Default Extension="png" ContentType="image/png"/>
  <Override PartName="/docProps/app.xml" ContentType="application/vnd.openxmlformats-officedocument.extended-properties+xml"/>
  <Override PartName="/docProps/core.xml" ContentType="application/vnd.openxmlformats-package.core-properties+xml"/>
  <Override PartName="/ppt/presentation.xml" ContentType="application/vnd.openxmlformats-officedocument.presentationml.presentation.main+xml"/>
  <Override PartName="/ppt/presProps.xml" ContentType="application/vnd.openxmlformats-officedocument.presentationml.presProp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heme/theme1.xml" ContentType="application/vnd.openxmlformats-officedocument.theme+xml"/>
  <Override PartName="/ppt/viewProps.xml" ContentType="application/vnd.openxmlformats-officedocument.presentationml.viewProps+xml"/>
</Types>
</file>

<file path=_rels/.rels>&#65279;<?xml version="1.0" encoding="utf-8" standalone="yes"?><Relationships xmlns="http://schemas.openxmlformats.org/package/2006/relationships"><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package/2006/relationships/metadata/thumbnail" Target="docProps/thumbnail.jpeg" /></Relationships>
</file>

<file path=ppt/presentation.xml><?xml version="1.0" encoding="utf-8"?>
<!--Generated by Aspose.Slides for .NET 19.12-->
<p:presentation xmlns:r="http://schemas.openxmlformats.org/officeDocument/2006/relationships" xmlns:a="http://schemas.openxmlformats.org/drawingml/2006/main" xmlns:p="http://schemas.openxmlformats.org/presentationml/2006/main" saveSubsetFonts="1">
  <p:sldMasterIdLst>
    <p:sldMasterId id="2147483648" r:id="rId1"/>
  </p:sldMasterIdLst>
  <p:sldIdLst>
    <p:sldId id="266" r:id="rId2"/>
    <p:sldId id="256" r:id="rId3"/>
    <p:sldId id="257" r:id="rId4"/>
    <p:sldId id="259" r:id="rId5"/>
    <p:sldId id="260" r:id="rId6"/>
    <p:sldId id="261" r:id="rId7"/>
    <p:sldId id="262" r:id="rId8"/>
    <p:sldId id="263" r:id="rId9"/>
    <p:sldId id="264" r:id="rId10"/>
    <p:sldId id="265" r:id="rId11"/>
    <p:sldId id="267" r:id="rId12"/>
  </p:sldIdLst>
  <p:sldSz cx="12192000" cy="6858000"/>
  <p:notesSz cx="6858000" cy="9144000"/>
  <p:custDataLst>
    <p:tags r:id="rId13"/>
  </p:custDataLst>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r="http://schemas.openxmlformats.org/officeDocument/2006/relationships"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70" d="100"/>
          <a:sy n="70" d="100"/>
        </p:scale>
        <p:origin x="708" y="636"/>
      </p:cViewPr>
      <p:guideLst/>
    </p:cSldViewPr>
  </p:slideViewPr>
  <p:notesTextViewPr>
    <p:cViewPr>
      <p:scale>
        <a:sx n="1" d="1"/>
        <a:sy n="1" d="1"/>
      </p:scale>
      <p:origin x="0" y="0"/>
    </p:cViewPr>
  </p:notesTextViewPr>
  <p:notesViewPr>
    <p:cSldViewPr>
      <p:cViewPr>
        <p:scale>
          <a:sx n="1" d="100"/>
          <a:sy n="1" d="100"/>
        </p:scale>
        <p:origin x="0" y="0"/>
      </p:cViewPr>
    </p:cSldViewPr>
  </p:notesViewPr>
  <p:gridSpacing cx="72008" cy="72008"/>
</p:viewPr>
</file>

<file path=ppt/_rels/presentation.xml.rels>&#65279;<?xml version="1.0" encoding="utf-8" standalone="yes"?><Relationships xmlns="http://schemas.openxmlformats.org/package/2006/relationships"><Relationship Id="rId1" Type="http://schemas.openxmlformats.org/officeDocument/2006/relationships/slideMaster" Target="slideMasters/slideMaster1.xml" /><Relationship Id="rId10" Type="http://schemas.openxmlformats.org/officeDocument/2006/relationships/slide" Target="slides/slide9.xml" /><Relationship Id="rId11" Type="http://schemas.openxmlformats.org/officeDocument/2006/relationships/slide" Target="slides/slide10.xml" /><Relationship Id="rId12" Type="http://schemas.openxmlformats.org/officeDocument/2006/relationships/slide" Target="slides/slide11.xml" /><Relationship Id="rId13" Type="http://schemas.openxmlformats.org/officeDocument/2006/relationships/tags" Target="tags/tag1.xml" /><Relationship Id="rId14" Type="http://schemas.openxmlformats.org/officeDocument/2006/relationships/presProps" Target="presProps.xml" /><Relationship Id="rId15" Type="http://schemas.openxmlformats.org/officeDocument/2006/relationships/viewProps" Target="viewProps.xml" /><Relationship Id="rId16" Type="http://schemas.openxmlformats.org/officeDocument/2006/relationships/theme" Target="theme/theme1.xml" /><Relationship Id="rId17" Type="http://schemas.openxmlformats.org/officeDocument/2006/relationships/tableStyles" Target="tableStyles.xml" /><Relationship Id="rId2" Type="http://schemas.openxmlformats.org/officeDocument/2006/relationships/slide" Target="slides/slide1.xml" /><Relationship Id="rId3" Type="http://schemas.openxmlformats.org/officeDocument/2006/relationships/slide" Target="slides/slide2.xml" /><Relationship Id="rId4" Type="http://schemas.openxmlformats.org/officeDocument/2006/relationships/slide" Target="slides/slide3.xml" /><Relationship Id="rId5" Type="http://schemas.openxmlformats.org/officeDocument/2006/relationships/slide" Target="slides/slide4.xml" /><Relationship Id="rId6" Type="http://schemas.openxmlformats.org/officeDocument/2006/relationships/slide" Target="slides/slide5.xml" /><Relationship Id="rId7" Type="http://schemas.openxmlformats.org/officeDocument/2006/relationships/slide" Target="slides/slide6.xml" /><Relationship Id="rId8" Type="http://schemas.openxmlformats.org/officeDocument/2006/relationships/slide" Target="slides/slide7.xml" /><Relationship Id="rId9" Type="http://schemas.openxmlformats.org/officeDocument/2006/relationships/slide" Target="slides/slide8.xml" /></Relationships>
</file>

<file path=ppt/slideLayouts/_rels/slideLayout1.xml.rels>&#65279;<?xml version="1.0" encoding="utf-8" standalone="yes"?><Relationships xmlns="http://schemas.openxmlformats.org/package/2006/relationships"><Relationship Id="rId1" Type="http://schemas.openxmlformats.org/officeDocument/2006/relationships/slideMaster" Target="../slideMasters/slideMaster1.xml" /></Relationships>
</file>

<file path=ppt/slideLayouts/_rels/slideLayout2.xml.rels>&#65279;<?xml version="1.0" encoding="utf-8" standalone="yes"?><Relationships xmlns="http://schemas.openxmlformats.org/package/2006/relationships"><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14="http://schemas.microsoft.com/office/powerpoint/2010/main" xmlns:a14="http://schemas.microsoft.com/office/drawing/2010/main" xmlns:p15="http://schemas.microsoft.com/office/powerpoint/2012/main" xmlns:p159="http://schemas.microsoft.com/office/powerpoint/2015/09/main" xmlns:p="http://schemas.openxmlformats.org/presentationml/2006/main" type="title" preserve="1">
  <p:cSld name="Титульный слайд">
    <p:spTree>
      <p:nvGrpSpPr>
        <p:cNvPr id="1" name=""/>
        <p:cNvGrpSpPr/>
        <p:nvPr/>
      </p:nvGrpSpPr>
      <p:grpSpPr>
        <a:xfrm>
          <a:off x="0" y="0"/>
          <a:ext cx="0" cy="0"/>
        </a:xfrm>
      </p:grpSpPr>
      <p:sp>
        <p:nvSpPr>
          <p:cNvPr id="2" name="Заголовок 1"/>
          <p:cNvSpPr>
            <a:spLocks noGrp="1"/>
          </p:cNvSpPr>
          <p:nvPr>
            <p:ph type="ctrTitle"/>
          </p:nvPr>
        </p:nvSpPr>
        <p:spPr>
          <a:xfrm>
            <a:off x="1524000" y="1122363"/>
            <a:ext cx="9144000" cy="2387600"/>
          </a:xfrm>
        </p:spPr>
        <p:txBody>
          <a:bodyPr anchor="b"/>
          <a:lstStyle>
            <a:lvl1pPr algn="ctr">
              <a:defRPr sz="6000"/>
            </a:lvl1pPr>
          </a:lstStyle>
          <a:p>
            <a:r>
              <a:rPr lang="ru-RU" smtClean="0"/>
              <a:t>Образец заголовка</a:t>
            </a:r>
            <a:endParaRPr lang="ru-RU"/>
          </a:p>
        </p:txBody>
      </p:sp>
      <p:sp>
        <p:nvSpPr>
          <p:cNvPr id="3" name="Подзаголовок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DAD86F44-CC31-4A43-B0CC-B95F040FA9D4}" type="datetimeFigureOut">
              <a:rPr lang="ru-RU" smtClean="0"/>
              <a:t>07.11.2022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65E599AB-BF96-43B3-A36E-744C557F0332}" type="slidenum">
              <a:rPr lang="ru-RU" smtClean="0"/>
              <a:t>‹#›</a:t>
            </a:fld>
            <a:endParaRPr lang="ru-RU"/>
          </a:p>
        </p:txBody>
      </p:sp>
    </p:spTree>
    <p:extLst>
      <p:ext uri="{BB962C8B-B14F-4D97-AF65-F5344CB8AC3E}">
        <p14:creationId xmlns:p14="http://schemas.microsoft.com/office/powerpoint/2010/main" val="2772322821"/>
      </p:ext>
    </p:extLst>
  </p:cSld>
  <p:clrMapOvr>
    <a:masterClrMapping/>
  </p:clrMapOvr>
  <p:transition/>
  <p:timing/>
</p:sldLayout>
</file>

<file path=ppt/slideLayouts/slideLayout2.xml><?xml version="1.0" encoding="utf-8"?>
<p:sldLayout xmlns:a="http://schemas.openxmlformats.org/drawingml/2006/main" xmlns:r="http://schemas.openxmlformats.org/officeDocument/2006/relationships" xmlns:p14="http://schemas.microsoft.com/office/powerpoint/2010/main" xmlns:a14="http://schemas.microsoft.com/office/drawing/2010/main" xmlns:p15="http://schemas.microsoft.com/office/powerpoint/2012/main" xmlns:p159="http://schemas.microsoft.com/office/powerpoint/2015/09/main" xmlns:p="http://schemas.openxmlformats.org/presentationml/2006/main" type="obj" preserve="1">
  <p:cSld name="Заголовок и объект">
    <p:spTree>
      <p:nvGrpSpPr>
        <p:cNvPr id="1" name=""/>
        <p:cNvGrpSpPr/>
        <p:nvPr/>
      </p:nvGrpSpPr>
      <p:grpSpPr>
        <a:xfrm>
          <a:off x="0" y="0"/>
          <a: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DAD86F44-CC31-4A43-B0CC-B95F040FA9D4}" type="datetimeFigureOut">
              <a:rPr lang="ru-RU" smtClean="0"/>
              <a:t>07.11.2022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65E599AB-BF96-43B3-A36E-744C557F0332}" type="slidenum">
              <a:rPr lang="ru-RU" smtClean="0"/>
              <a:t>‹#›</a:t>
            </a:fld>
            <a:endParaRPr lang="ru-RU"/>
          </a:p>
        </p:txBody>
      </p:sp>
    </p:spTree>
    <p:extLst>
      <p:ext uri="{BB962C8B-B14F-4D97-AF65-F5344CB8AC3E}">
        <p14:creationId xmlns:p14="http://schemas.microsoft.com/office/powerpoint/2010/main" val="2194512344"/>
      </p:ext>
    </p:extLst>
  </p:cSld>
  <p:clrMapOvr>
    <a:masterClrMapping/>
  </p:clrMapOvr>
  <p:transition/>
  <p:timing/>
</p:sldLayout>
</file>

<file path=ppt/slideMasters/_rels/slideMaster1.xml.rels>&#65279;<?xml version="1.0" encoding="utf-8" standalone="yes"?><Relationships xmlns="http://schemas.openxmlformats.org/package/2006/relationships"><Relationship Id="rId1" Type="http://schemas.openxmlformats.org/officeDocument/2006/relationships/slideLayout" Target="../slideLayouts/slideLayout1.xml" /><Relationship Id="rId2" Type="http://schemas.openxmlformats.org/officeDocument/2006/relationships/slideLayout" Target="../slideLayouts/slideLayout2.xml" /><Relationship Id="rId3"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14="http://schemas.microsoft.com/office/powerpoint/2010/main" xmlns:a14="http://schemas.microsoft.com/office/drawing/2010/main" xmlns:p15="http://schemas.microsoft.com/office/powerpoint/2012/main" xmlns:p159="http://schemas.microsoft.com/office/powerpoint/2015/09/main" xmlns:p="http://schemas.openxmlformats.org/presentationml/2006/main">
  <p:cSld>
    <p:bg>
      <p:bgRef idx="1001">
        <a:schemeClr val="bg1"/>
      </p:bgRef>
    </p:bg>
    <p:spTree>
      <p:nvGrpSpPr>
        <p:cNvPr id="1" name=""/>
        <p:cNvGrpSpPr/>
        <p:nvPr/>
      </p:nvGrpSpPr>
      <p:grpSpPr>
        <a:xfrm>
          <a:off x="0" y="0"/>
          <a:ext cx="0" cy="0"/>
        </a:xfrm>
      </p:grpSpPr>
      <p:sp>
        <p:nvSpPr>
          <p:cNvPr id="2" name="Заголовок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AD86F44-CC31-4A43-B0CC-B95F040FA9D4}" type="datetimeFigureOut">
              <a:rPr lang="ru-RU" smtClean="0"/>
              <a:t>07.11.2022</a:t>
            </a:fld>
            <a:endParaRPr lang="ru-RU"/>
          </a:p>
        </p:txBody>
      </p:sp>
      <p:sp>
        <p:nvSpPr>
          <p:cNvPr id="5" name="Нижний колонтитул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5E599AB-BF96-43B3-A36E-744C557F0332}" type="slidenum">
              <a:rPr lang="ru-RU" smtClean="0"/>
              <a:t>‹#›</a:t>
            </a:fld>
            <a:endParaRPr lang="ru-RU"/>
          </a:p>
        </p:txBody>
      </p:sp>
    </p:spTree>
    <p:extLst>
      <p:ext uri="{BB962C8B-B14F-4D97-AF65-F5344CB8AC3E}">
        <p14:creationId xmlns:p14="http://schemas.microsoft.com/office/powerpoint/2010/main" val="1933567172"/>
      </p:ext>
    </p:extLst>
  </p:cSld>
  <p:clrMap bg1="lt1" tx1="dk1" bg2="lt2" tx2="dk2" accent1="accent1" accent2="accent2" accent3="accent3" accent4="accent4" accent5="accent5" accent6="accent6" hlink="hlink" folHlink="folHlink"/>
  <p:sldLayoutIdLst>
    <p:sldLayoutId id="2147483649" r:id="rId1"/>
    <p:sldLayoutId id="2147483650" r:id="rId2"/>
  </p:sldLayoutIdLst>
  <p:transition/>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&#65279;<?xml version="1.0" encoding="utf-8" standalone="yes"?><Relationships xmlns="http://schemas.openxmlformats.org/package/2006/relationships"><Relationship Id="rId1" Type="http://schemas.openxmlformats.org/officeDocument/2006/relationships/slideLayout" Target="../slideLayouts/slideLayout2.xml" /><Relationship Id="rId2" Type="http://schemas.openxmlformats.org/officeDocument/2006/relationships/image" Target="../media/image1.jpeg" /><Relationship Id="rId3" Type="http://schemas.openxmlformats.org/officeDocument/2006/relationships/hyperlink" Target="mailto:mdou_fantaziya@mail.ru" TargetMode="External" /><Relationship Id="rId4" Type="http://schemas.openxmlformats.org/officeDocument/2006/relationships/hyperlink" Target="mailto:nata.perevertneva@mail.ru" TargetMode="External" /></Relationships>
</file>

<file path=ppt/slides/_rels/slide10.xml.rels>&#65279;<?xml version="1.0" encoding="utf-8" standalone="yes"?><Relationships xmlns="http://schemas.openxmlformats.org/package/2006/relationships"><Relationship Id="rId1" Type="http://schemas.openxmlformats.org/officeDocument/2006/relationships/slideLayout" Target="../slideLayouts/slideLayout2.xml" /><Relationship Id="rId2" Type="http://schemas.openxmlformats.org/officeDocument/2006/relationships/image" Target="../media/image1.jpeg" /><Relationship Id="rId3" Type="http://schemas.openxmlformats.org/officeDocument/2006/relationships/image" Target="../media/image18.jpeg" /><Relationship Id="rId4" Type="http://schemas.openxmlformats.org/officeDocument/2006/relationships/image" Target="../media/image19.jpeg" /><Relationship Id="rId5" Type="http://schemas.openxmlformats.org/officeDocument/2006/relationships/image" Target="../media/image20.jpeg" /></Relationships>
</file>

<file path=ppt/slides/_rels/slide11.xml.rels>&#65279;<?xml version="1.0" encoding="utf-8" standalone="yes"?><Relationships xmlns="http://schemas.openxmlformats.org/package/2006/relationships"><Relationship Id="rId1" Type="http://schemas.openxmlformats.org/officeDocument/2006/relationships/slideLayout" Target="../slideLayouts/slideLayout2.xml" /><Relationship Id="rId2" Type="http://schemas.openxmlformats.org/officeDocument/2006/relationships/image" Target="../media/image1.jpeg" /><Relationship Id="rId3" Type="http://schemas.openxmlformats.org/officeDocument/2006/relationships/image" Target="../media/image21.jpeg" /><Relationship Id="rId4" Type="http://schemas.openxmlformats.org/officeDocument/2006/relationships/image" Target="../media/image22.png" /></Relationships>
</file>

<file path=ppt/slides/_rels/slide2.xml.rels>&#65279;<?xml version="1.0" encoding="utf-8" standalone="yes"?><Relationships xmlns="http://schemas.openxmlformats.org/package/2006/relationships"><Relationship Id="rId1" Type="http://schemas.openxmlformats.org/officeDocument/2006/relationships/slideLayout" Target="../slideLayouts/slideLayout1.xml" /><Relationship Id="rId2" Type="http://schemas.openxmlformats.org/officeDocument/2006/relationships/image" Target="../media/image1.jpeg" /><Relationship Id="rId3" Type="http://schemas.openxmlformats.org/officeDocument/2006/relationships/image" Target="../media/image2.jpeg" /><Relationship Id="rId4" Type="http://schemas.openxmlformats.org/officeDocument/2006/relationships/image" Target="../media/image3.jpeg" /></Relationships>
</file>

<file path=ppt/slides/_rels/slide3.xml.rels>&#65279;<?xml version="1.0" encoding="utf-8" standalone="yes"?><Relationships xmlns="http://schemas.openxmlformats.org/package/2006/relationships"><Relationship Id="rId1" Type="http://schemas.openxmlformats.org/officeDocument/2006/relationships/slideLayout" Target="../slideLayouts/slideLayout2.xml" /><Relationship Id="rId2" Type="http://schemas.openxmlformats.org/officeDocument/2006/relationships/image" Target="../media/image1.jpeg" /><Relationship Id="rId3" Type="http://schemas.openxmlformats.org/officeDocument/2006/relationships/image" Target="../media/image4.jpeg" /><Relationship Id="rId4" Type="http://schemas.openxmlformats.org/officeDocument/2006/relationships/image" Target="../media/image5.jpeg" /></Relationships>
</file>

<file path=ppt/slides/_rels/slide4.xml.rels>&#65279;<?xml version="1.0" encoding="utf-8" standalone="yes"?><Relationships xmlns="http://schemas.openxmlformats.org/package/2006/relationships"><Relationship Id="rId1" Type="http://schemas.openxmlformats.org/officeDocument/2006/relationships/slideLayout" Target="../slideLayouts/slideLayout2.xml" /><Relationship Id="rId2" Type="http://schemas.openxmlformats.org/officeDocument/2006/relationships/image" Target="../media/image1.jpeg" /><Relationship Id="rId3" Type="http://schemas.openxmlformats.org/officeDocument/2006/relationships/image" Target="../media/image6.jpeg" /><Relationship Id="rId4" Type="http://schemas.openxmlformats.org/officeDocument/2006/relationships/image" Target="../media/image7.jpeg" /></Relationships>
</file>

<file path=ppt/slides/_rels/slide5.xml.rels>&#65279;<?xml version="1.0" encoding="utf-8" standalone="yes"?><Relationships xmlns="http://schemas.openxmlformats.org/package/2006/relationships"><Relationship Id="rId1" Type="http://schemas.openxmlformats.org/officeDocument/2006/relationships/slideLayout" Target="../slideLayouts/slideLayout2.xml" /><Relationship Id="rId2" Type="http://schemas.openxmlformats.org/officeDocument/2006/relationships/image" Target="../media/image1.jpeg" /><Relationship Id="rId3" Type="http://schemas.openxmlformats.org/officeDocument/2006/relationships/image" Target="../media/image8.jpeg" /><Relationship Id="rId4" Type="http://schemas.openxmlformats.org/officeDocument/2006/relationships/image" Target="../media/image9.jpeg" /></Relationships>
</file>

<file path=ppt/slides/_rels/slide6.xml.rels>&#65279;<?xml version="1.0" encoding="utf-8" standalone="yes"?><Relationships xmlns="http://schemas.openxmlformats.org/package/2006/relationships"><Relationship Id="rId1" Type="http://schemas.openxmlformats.org/officeDocument/2006/relationships/slideLayout" Target="../slideLayouts/slideLayout2.xml" /><Relationship Id="rId2" Type="http://schemas.openxmlformats.org/officeDocument/2006/relationships/image" Target="../media/image1.jpeg" /><Relationship Id="rId3" Type="http://schemas.openxmlformats.org/officeDocument/2006/relationships/image" Target="../media/image10.jpeg" /><Relationship Id="rId4" Type="http://schemas.openxmlformats.org/officeDocument/2006/relationships/image" Target="../media/image11.jpeg" /></Relationships>
</file>

<file path=ppt/slides/_rels/slide7.xml.rels>&#65279;<?xml version="1.0" encoding="utf-8" standalone="yes"?><Relationships xmlns="http://schemas.openxmlformats.org/package/2006/relationships"><Relationship Id="rId1" Type="http://schemas.openxmlformats.org/officeDocument/2006/relationships/slideLayout" Target="../slideLayouts/slideLayout2.xml" /><Relationship Id="rId2" Type="http://schemas.openxmlformats.org/officeDocument/2006/relationships/image" Target="../media/image1.jpeg" /><Relationship Id="rId3" Type="http://schemas.openxmlformats.org/officeDocument/2006/relationships/image" Target="../media/image12.jpeg" /><Relationship Id="rId4" Type="http://schemas.openxmlformats.org/officeDocument/2006/relationships/image" Target="../media/image13.jpeg" /></Relationships>
</file>

<file path=ppt/slides/_rels/slide8.xml.rels>&#65279;<?xml version="1.0" encoding="utf-8" standalone="yes"?><Relationships xmlns="http://schemas.openxmlformats.org/package/2006/relationships"><Relationship Id="rId1" Type="http://schemas.openxmlformats.org/officeDocument/2006/relationships/slideLayout" Target="../slideLayouts/slideLayout2.xml" /><Relationship Id="rId2" Type="http://schemas.openxmlformats.org/officeDocument/2006/relationships/image" Target="../media/image1.jpeg" /><Relationship Id="rId3" Type="http://schemas.openxmlformats.org/officeDocument/2006/relationships/image" Target="../media/image14.jpeg" /><Relationship Id="rId4" Type="http://schemas.openxmlformats.org/officeDocument/2006/relationships/image" Target="../media/image15.jpeg" /></Relationships>
</file>

<file path=ppt/slides/_rels/slide9.xml.rels>&#65279;<?xml version="1.0" encoding="utf-8" standalone="yes"?><Relationships xmlns="http://schemas.openxmlformats.org/package/2006/relationships"><Relationship Id="rId1" Type="http://schemas.openxmlformats.org/officeDocument/2006/relationships/slideLayout" Target="../slideLayouts/slideLayout2.xml" /><Relationship Id="rId2" Type="http://schemas.openxmlformats.org/officeDocument/2006/relationships/image" Target="../media/image1.jpeg" /><Relationship Id="rId3" Type="http://schemas.openxmlformats.org/officeDocument/2006/relationships/image" Target="../media/image16.jpeg" /><Relationship Id="rId4" Type="http://schemas.openxmlformats.org/officeDocument/2006/relationships/image" Target="../media/image17.jpeg" /></Relationships>
</file>

<file path=ppt/slides/slide1.xml><?xml version="1.0" encoding="utf-8"?>
<p:sld xmlns:a="http://schemas.openxmlformats.org/drawingml/2006/main" xmlns:r="http://schemas.openxmlformats.org/officeDocument/2006/relationships" xmlns:p14="http://schemas.microsoft.com/office/powerpoint/2010/main" xmlns:a14="http://schemas.microsoft.com/office/drawing/2010/main" xmlns:p15="http://schemas.microsoft.com/office/powerpoint/2012/main" xmlns:p159="http://schemas.microsoft.com/office/powerpoint/2015/09/main" xmlns:p="http://schemas.openxmlformats.org/presentationml/2006/main">
  <p:cSld>
    <p:spTree>
      <p:nvGrpSpPr>
        <p:cNvPr id="1" name=""/>
        <p:cNvGrpSpPr/>
        <p:nvPr/>
      </p:nvGrpSpPr>
      <p:grpSpPr>
        <a:xfrm>
          <a:off x="0" y="0"/>
          <a:ext cx="0" cy="0"/>
        </a:xfrm>
      </p:grpSpPr>
      <p:pic>
        <p:nvPicPr>
          <p:cNvPr id="4" name="Рисунок 3"/>
          <p:cNvPicPr>
            <a:picLocks noChangeAspect="1"/>
          </p:cNvPicPr>
          <p:nvPr/>
        </p:nvPicPr>
        <p:blipFill>
          <a:blip r:embed="rId2"/>
          <a:stretch>
            <a:fillRect/>
          </a:stretch>
        </p:blipFill>
        <p:spPr>
          <a:xfrm>
            <a:off x="-1524000" y="-1333500"/>
            <a:ext cx="15240000" cy="9525000"/>
          </a:xfrm>
          <a:prstGeom prst="rect">
            <a:avLst/>
          </a:prstGeom>
        </p:spPr>
      </p:pic>
      <p:sp>
        <p:nvSpPr>
          <p:cNvPr id="2" name="Заголовок 1"/>
          <p:cNvSpPr>
            <a:spLocks noGrp="1"/>
          </p:cNvSpPr>
          <p:nvPr>
            <p:ph type="title"/>
          </p:nvPr>
        </p:nvSpPr>
        <p:spPr>
          <a:xfrm>
            <a:off x="1282785" y="1123878"/>
            <a:ext cx="10515600" cy="1325563"/>
          </a:xfrm>
        </p:spPr>
        <p:txBody>
          <a:bodyPr>
            <a:normAutofit/>
          </a:bodyPr>
          <a:lstStyle/>
          <a:p>
            <a:pPr algn="ctr"/>
            <a:r>
              <a:rPr lang="ru-RU" sz="2800" b="1" smtClean="0">
                <a:solidFill>
                  <a:srgbClr val="FF0000"/>
                </a:solidFill>
                <a:latin typeface="Times New Roman" panose="02020603050405020304" pitchFamily="18" charset="0"/>
                <a:cs typeface="Times New Roman" panose="02020603050405020304" pitchFamily="18" charset="0"/>
              </a:rPr>
              <a:t>Изготовление куклы  </a:t>
            </a:r>
            <a:r>
              <a:rPr lang="ru-RU" sz="2800" b="1">
                <a:solidFill>
                  <a:srgbClr val="FF0000"/>
                </a:solidFill>
                <a:latin typeface="Times New Roman" panose="02020603050405020304" pitchFamily="18" charset="0"/>
                <a:cs typeface="Times New Roman" panose="02020603050405020304" pitchFamily="18" charset="0"/>
              </a:rPr>
              <a:t>юганских ханты - </a:t>
            </a:r>
            <a:r>
              <a:rPr lang="ru-RU" sz="2800" b="1" smtClean="0">
                <a:solidFill>
                  <a:srgbClr val="FF0000"/>
                </a:solidFill>
                <a:latin typeface="Times New Roman" panose="02020603050405020304" pitchFamily="18" charset="0"/>
                <a:cs typeface="Times New Roman" panose="02020603050405020304" pitchFamily="18" charset="0"/>
              </a:rPr>
              <a:t>«</a:t>
            </a:r>
            <a:r>
              <a:rPr lang="ru-RU" sz="2800" b="1" err="1">
                <a:solidFill>
                  <a:srgbClr val="FF0000"/>
                </a:solidFill>
                <a:latin typeface="Times New Roman" panose="02020603050405020304" pitchFamily="18" charset="0"/>
                <a:cs typeface="Times New Roman" panose="02020603050405020304" pitchFamily="18" charset="0"/>
              </a:rPr>
              <a:t>а</a:t>
            </a:r>
            <a:r>
              <a:rPr lang="ru-RU" sz="2800" b="1" err="1" smtClean="0">
                <a:solidFill>
                  <a:srgbClr val="FF0000"/>
                </a:solidFill>
                <a:latin typeface="Times New Roman" panose="02020603050405020304" pitchFamily="18" charset="0"/>
                <a:cs typeface="Times New Roman" panose="02020603050405020304" pitchFamily="18" charset="0"/>
              </a:rPr>
              <a:t>кань</a:t>
            </a:r>
            <a:r>
              <a:rPr lang="ru-RU" sz="2800" b="1">
                <a:solidFill>
                  <a:srgbClr val="FF0000"/>
                </a:solidFill>
                <a:latin typeface="Times New Roman" panose="02020603050405020304" pitchFamily="18" charset="0"/>
                <a:cs typeface="Times New Roman" panose="02020603050405020304" pitchFamily="18" charset="0"/>
              </a:rPr>
              <a:t>» </a:t>
            </a:r>
          </a:p>
        </p:txBody>
      </p:sp>
      <p:sp>
        <p:nvSpPr>
          <p:cNvPr id="3" name="Объект 2"/>
          <p:cNvSpPr>
            <a:spLocks noGrp="1"/>
          </p:cNvSpPr>
          <p:nvPr>
            <p:ph idx="1"/>
          </p:nvPr>
        </p:nvSpPr>
        <p:spPr>
          <a:xfrm>
            <a:off x="838200" y="-262483"/>
            <a:ext cx="10515600" cy="1640907"/>
          </a:xfrm>
        </p:spPr>
        <p:txBody>
          <a:bodyPr>
            <a:normAutofit/>
          </a:bodyPr>
          <a:lstStyle/>
          <a:p>
            <a:pPr marL="0" indent="0" algn="ctr">
              <a:buNone/>
            </a:pPr>
            <a:r>
              <a:rPr lang="ru-RU" smtClean="0">
                <a:latin typeface="Times New Roman" panose="02020603050405020304" pitchFamily="18" charset="0"/>
                <a:cs typeface="Times New Roman" panose="02020603050405020304" pitchFamily="18" charset="0"/>
              </a:rPr>
              <a:t>Конкурс</a:t>
            </a:r>
          </a:p>
          <a:p>
            <a:pPr marL="0" indent="0" algn="ctr">
              <a:buNone/>
            </a:pPr>
            <a:r>
              <a:rPr lang="ru-RU" smtClean="0">
                <a:latin typeface="Times New Roman" panose="02020603050405020304" pitchFamily="18" charset="0"/>
                <a:cs typeface="Times New Roman" panose="02020603050405020304" pitchFamily="18" charset="0"/>
              </a:rPr>
              <a:t> «Лидер инновационных педагогических кадров</a:t>
            </a:r>
          </a:p>
          <a:p>
            <a:pPr marL="0" indent="0" algn="ctr">
              <a:buNone/>
            </a:pPr>
            <a:r>
              <a:rPr lang="ru-RU" smtClean="0">
                <a:latin typeface="Times New Roman" panose="02020603050405020304" pitchFamily="18" charset="0"/>
                <a:cs typeface="Times New Roman" panose="02020603050405020304" pitchFamily="18" charset="0"/>
              </a:rPr>
              <a:t> </a:t>
            </a:r>
            <a:r>
              <a:rPr lang="ru-RU">
                <a:latin typeface="Times New Roman" panose="02020603050405020304" pitchFamily="18" charset="0"/>
                <a:cs typeface="Times New Roman" panose="02020603050405020304" pitchFamily="18" charset="0"/>
              </a:rPr>
              <a:t>Р</a:t>
            </a:r>
            <a:r>
              <a:rPr lang="ru-RU" smtClean="0">
                <a:latin typeface="Times New Roman" panose="02020603050405020304" pitchFamily="18" charset="0"/>
                <a:cs typeface="Times New Roman" panose="02020603050405020304" pitchFamily="18" charset="0"/>
              </a:rPr>
              <a:t>оссии 2022 года»</a:t>
            </a:r>
          </a:p>
          <a:p>
            <a:pPr marL="0" indent="0">
              <a:buNone/>
            </a:pPr>
            <a:endParaRPr lang="ru-RU"/>
          </a:p>
        </p:txBody>
      </p:sp>
      <p:sp>
        <p:nvSpPr>
          <p:cNvPr id="5" name="Объект 2"/>
          <p:cNvSpPr txBox="1"/>
          <p:nvPr/>
        </p:nvSpPr>
        <p:spPr>
          <a:xfrm>
            <a:off x="1096248" y="2506662"/>
            <a:ext cx="10515600" cy="435133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ru-RU" err="1" smtClean="0">
                <a:latin typeface="Times New Roman" panose="02020603050405020304" pitchFamily="18" charset="0"/>
                <a:cs typeface="Times New Roman" panose="02020603050405020304" pitchFamily="18" charset="0"/>
              </a:rPr>
              <a:t>Перевертнева Наталия Ивановна воспитатель </a:t>
            </a:r>
          </a:p>
          <a:p>
            <a:pPr marL="0" indent="0">
              <a:buFont typeface="Arial" panose="020b0604020202020204" pitchFamily="34" charset="0"/>
              <a:buNone/>
            </a:pPr>
            <a:r>
              <a:rPr lang="ru-RU" sz="2200" smtClean="0">
                <a:latin typeface="Times New Roman" panose="02020603050405020304" pitchFamily="18" charset="0"/>
                <a:cs typeface="Times New Roman" panose="02020603050405020304" pitchFamily="18" charset="0"/>
              </a:rPr>
              <a:t>Муниципальное дошкольное образовательное автономное учреждение «Центр развития ребенка – детский сад «Фантазия»</a:t>
            </a:r>
          </a:p>
          <a:p>
            <a:pPr marL="0" indent="0">
              <a:buFont typeface="Arial" panose="020b0604020202020204" pitchFamily="34" charset="0"/>
              <a:buNone/>
            </a:pPr>
            <a:r>
              <a:rPr lang="ru-RU" sz="2200" smtClean="0">
                <a:latin typeface="Times New Roman" panose="02020603050405020304" pitchFamily="18" charset="0"/>
                <a:cs typeface="Times New Roman" panose="02020603050405020304" pitchFamily="18" charset="0"/>
              </a:rPr>
              <a:t>8 (3463) 45-53-01</a:t>
            </a:r>
          </a:p>
          <a:p>
            <a:pPr marL="0" indent="0">
              <a:buFont typeface="Arial" panose="020b0604020202020204" pitchFamily="34" charset="0"/>
              <a:buNone/>
            </a:pPr>
            <a:r>
              <a:rPr lang="ru-RU" sz="2200" smtClean="0">
                <a:latin typeface="Times New Roman" panose="02020603050405020304" pitchFamily="18" charset="0"/>
                <a:cs typeface="Times New Roman" panose="02020603050405020304" pitchFamily="18" charset="0"/>
                <a:hlinkClick r:id="rId3"/>
              </a:rPr>
              <a:t>mdou_fantaziya@mail.ru</a:t>
            </a:r>
            <a:endParaRPr lang="ru-RU" sz="2200" smtClean="0">
              <a:latin typeface="Times New Roman" panose="02020603050405020304" pitchFamily="18" charset="0"/>
              <a:cs typeface="Times New Roman" panose="02020603050405020304" pitchFamily="18" charset="0"/>
            </a:endParaRPr>
          </a:p>
          <a:p>
            <a:pPr marL="0" indent="0">
              <a:buFont typeface="Arial" panose="020b0604020202020204" pitchFamily="34" charset="0"/>
              <a:buNone/>
            </a:pPr>
            <a:r>
              <a:rPr lang="ru-RU" sz="2200" smtClean="0">
                <a:latin typeface="Times New Roman" panose="02020603050405020304" pitchFamily="18" charset="0"/>
                <a:cs typeface="Times New Roman" panose="02020603050405020304" pitchFamily="18" charset="0"/>
              </a:rPr>
              <a:t> 628383, Российская Федерация, ХМАО - Югра, город Пыть-Ях, микрорайон 3 «Кедровый», ул. Семена Урусова, д.8.</a:t>
            </a:r>
          </a:p>
          <a:p>
            <a:pPr marL="0" indent="0">
              <a:buFont typeface="Arial" panose="020b0604020202020204" pitchFamily="34" charset="0"/>
              <a:buNone/>
            </a:pPr>
            <a:r>
              <a:rPr lang="ru-RU" sz="2200" smtClean="0">
                <a:latin typeface="Times New Roman" panose="02020603050405020304" pitchFamily="18" charset="0"/>
                <a:cs typeface="Times New Roman" panose="02020603050405020304" pitchFamily="18" charset="0"/>
              </a:rPr>
              <a:t>личный е-</a:t>
            </a:r>
            <a:r>
              <a:rPr lang="en-US" sz="2200" smtClean="0">
                <a:latin typeface="Times New Roman" panose="02020603050405020304" pitchFamily="18" charset="0"/>
                <a:cs typeface="Times New Roman" panose="02020603050405020304" pitchFamily="18" charset="0"/>
              </a:rPr>
              <a:t>mail</a:t>
            </a:r>
            <a:r>
              <a:rPr lang="ru-RU" sz="2200" smtClean="0">
                <a:latin typeface="Times New Roman" panose="02020603050405020304" pitchFamily="18" charset="0"/>
                <a:cs typeface="Times New Roman" panose="02020603050405020304" pitchFamily="18" charset="0"/>
              </a:rPr>
              <a:t> </a:t>
            </a:r>
            <a:r>
              <a:rPr lang="en-US" sz="2200" smtClean="0">
                <a:latin typeface="Times New Roman" panose="02020603050405020304" pitchFamily="18" charset="0"/>
                <a:cs typeface="Times New Roman" panose="02020603050405020304" pitchFamily="18" charset="0"/>
                <a:hlinkClick r:id="rId4"/>
              </a:rPr>
              <a:t>nata.perevertneva@mail.ru</a:t>
            </a:r>
            <a:r>
              <a:rPr lang="en-US" sz="2200" smtClean="0">
                <a:latin typeface="Times New Roman" panose="02020603050405020304" pitchFamily="18" charset="0"/>
                <a:cs typeface="Times New Roman" panose="02020603050405020304" pitchFamily="18" charset="0"/>
              </a:rPr>
              <a:t> </a:t>
            </a:r>
            <a:endParaRPr lang="ru-RU" sz="2200" smtClean="0">
              <a:latin typeface="Times New Roman" panose="02020603050405020304" pitchFamily="18" charset="0"/>
              <a:cs typeface="Times New Roman" panose="02020603050405020304" pitchFamily="18" charset="0"/>
            </a:endParaRPr>
          </a:p>
          <a:p>
            <a:pPr marL="0" indent="0">
              <a:buFont typeface="Arial" panose="020b0604020202020204" pitchFamily="34" charset="0"/>
              <a:buNone/>
            </a:pPr>
            <a:r>
              <a:rPr lang="en-US" sz="2200" smtClean="0"/>
              <a:t> </a:t>
            </a:r>
            <a:r>
              <a:rPr lang="ru-RU" sz="2200" smtClean="0">
                <a:latin typeface="Times New Roman" panose="02020603050405020304" pitchFamily="18" charset="0"/>
                <a:cs typeface="Times New Roman" panose="02020603050405020304" pitchFamily="18" charset="0"/>
              </a:rPr>
              <a:t>контактный телефон</a:t>
            </a:r>
            <a:r>
              <a:rPr lang="ru-RU" sz="2200" smtClean="0"/>
              <a:t>.</a:t>
            </a:r>
            <a:r>
              <a:rPr lang="ru-RU" sz="2200" smtClean="0">
                <a:latin typeface="Times New Roman" panose="02020603050405020304" pitchFamily="18" charset="0"/>
                <a:cs typeface="Times New Roman" panose="02020603050405020304" pitchFamily="18" charset="0"/>
              </a:rPr>
              <a:t> </a:t>
            </a:r>
            <a:r>
              <a:rPr lang="en-US" sz="2200" smtClean="0">
                <a:latin typeface="Times New Roman" panose="02020603050405020304" pitchFamily="18" charset="0"/>
                <a:cs typeface="Times New Roman" panose="02020603050405020304" pitchFamily="18" charset="0"/>
              </a:rPr>
              <a:t> 89322566424 </a:t>
            </a:r>
            <a:endParaRPr lang="ru-RU" sz="2200" smtClean="0">
              <a:latin typeface="Times New Roman" panose="02020603050405020304" pitchFamily="18" charset="0"/>
              <a:cs typeface="Times New Roman" panose="02020603050405020304" pitchFamily="18" charset="0"/>
            </a:endParaRPr>
          </a:p>
          <a:p>
            <a:pPr marL="0" indent="0">
              <a:buFont typeface="Arial" panose="020b0604020202020204" pitchFamily="34" charset="0"/>
              <a:buNone/>
            </a:pPr>
            <a:endParaRPr lang="ru-RU" sz="2200"/>
          </a:p>
        </p:txBody>
      </p:sp>
    </p:spTree>
    <p:extLst>
      <p:ext uri="{BB962C8B-B14F-4D97-AF65-F5344CB8AC3E}">
        <p14:creationId xmlns:p14="http://schemas.microsoft.com/office/powerpoint/2010/main" val="3897609653"/>
      </p:ext>
    </p:extLst>
  </p:cSld>
  <p:clrMapOvr>
    <a:masterClrMapping/>
  </p:clrMapOvr>
  <p:transition/>
  <p:timing/>
</p:sld>
</file>

<file path=ppt/slides/slide10.xml><?xml version="1.0" encoding="utf-8"?>
<p:sld xmlns:a="http://schemas.openxmlformats.org/drawingml/2006/main" xmlns:r="http://schemas.openxmlformats.org/officeDocument/2006/relationships" xmlns:p14="http://schemas.microsoft.com/office/powerpoint/2010/main" xmlns:a14="http://schemas.microsoft.com/office/drawing/2010/main" xmlns:p15="http://schemas.microsoft.com/office/powerpoint/2012/main" xmlns:p159="http://schemas.microsoft.com/office/powerpoint/2015/09/main" xmlns:p="http://schemas.openxmlformats.org/presentationml/2006/main">
  <p:cSld>
    <p:spTree>
      <p:nvGrpSpPr>
        <p:cNvPr id="1" name=""/>
        <p:cNvGrpSpPr/>
        <p:nvPr/>
      </p:nvGrpSpPr>
      <p:grpSpPr>
        <a:xfrm>
          <a:off x="0" y="0"/>
          <a:ext cx="0" cy="0"/>
        </a:xfrm>
      </p:grpSpPr>
      <p:pic>
        <p:nvPicPr>
          <p:cNvPr id="3" name="Рисунок 2"/>
          <p:cNvPicPr>
            <a:picLocks noChangeAspect="1"/>
          </p:cNvPicPr>
          <p:nvPr/>
        </p:nvPicPr>
        <p:blipFill>
          <a:blip r:embed="rId2"/>
          <a:stretch>
            <a:fillRect/>
          </a:stretch>
        </p:blipFill>
        <p:spPr>
          <a:xfrm>
            <a:off x="-1524000" y="-1333500"/>
            <a:ext cx="15240000" cy="9525000"/>
          </a:xfrm>
          <a:prstGeom prst="rect">
            <a:avLst/>
          </a:prstGeom>
        </p:spPr>
      </p:pic>
      <p:sp>
        <p:nvSpPr>
          <p:cNvPr id="2" name="Заголовок 1"/>
          <p:cNvSpPr>
            <a:spLocks noGrp="1"/>
          </p:cNvSpPr>
          <p:nvPr>
            <p:ph type="title"/>
          </p:nvPr>
        </p:nvSpPr>
        <p:spPr/>
        <p:txBody>
          <a:bodyPr>
            <a:normAutofit/>
          </a:bodyPr>
          <a:lstStyle/>
          <a:p>
            <a:pPr marL="342900" indent="-342900">
              <a:buFont typeface="Arial" panose="020b0604020202020204" pitchFamily="34" charset="0"/>
              <a:buChar char="•"/>
            </a:pPr>
            <a:r>
              <a:rPr lang="ru-RU" sz="2200" smtClean="0">
                <a:latin typeface="Times New Roman" panose="02020603050405020304" pitchFamily="18" charset="0"/>
                <a:cs typeface="Times New Roman" panose="02020603050405020304" pitchFamily="18" charset="0"/>
              </a:rPr>
              <a:t>Обвернуть ленточкой, завязать с обратной стороны</a:t>
            </a:r>
            <a:endParaRPr lang="ru-RU" sz="2200">
              <a:latin typeface="Times New Roman" panose="02020603050405020304" pitchFamily="18" charset="0"/>
              <a:cs typeface="Times New Roman" panose="02020603050405020304" pitchFamily="18" charset="0"/>
            </a:endParaRPr>
          </a:p>
        </p:txBody>
      </p:sp>
      <p:pic>
        <p:nvPicPr>
          <p:cNvPr id="4" name="Объект 3"/>
          <p:cNvPicPr>
            <a:picLocks noGrp="1" noChangeAspect="1"/>
          </p:cNvPicPr>
          <p:nvPr>
            <p:ph idx="1"/>
          </p:nvPr>
        </p:nvPicPr>
        <p:blipFill>
          <a:blip r:embed="rId3">
            <a:extLst>
              <a:ext uri="{28A0092B-C50C-407E-A947-70E740481C1C}">
                <a14:useLocalDpi xmlns:a14="http://schemas.microsoft.com/office/drawing/2010/main" val="0"/>
              </a:ext>
            </a:extLst>
          </a:blip>
          <a:srcRect l="45087" t="27987" r="8808" b="15557"/>
          <a:stretch>
            <a:fillRect/>
          </a:stretch>
        </p:blipFill>
        <p:spPr>
          <a:xfrm>
            <a:off x="497006" y="2225199"/>
            <a:ext cx="3160594" cy="3870116"/>
          </a:xfrm>
        </p:spPr>
      </p:pic>
      <p:pic>
        <p:nvPicPr>
          <p:cNvPr id="5" name="Рисунок 4"/>
          <p:cNvPicPr>
            <a:picLocks noChangeAspect="1"/>
          </p:cNvPicPr>
          <p:nvPr/>
        </p:nvPicPr>
        <p:blipFill>
          <a:blip r:embed="rId4">
            <a:extLst>
              <a:ext uri="{28A0092B-C50C-407E-A947-70E740481C1C}">
                <a14:useLocalDpi xmlns:a14="http://schemas.microsoft.com/office/drawing/2010/main" val="0"/>
              </a:ext>
            </a:extLst>
          </a:blip>
          <a:srcRect l="50577" t="34540" r="10817" b="21262"/>
          <a:stretch>
            <a:fillRect/>
          </a:stretch>
        </p:blipFill>
        <p:spPr>
          <a:xfrm>
            <a:off x="4169392" y="2282978"/>
            <a:ext cx="3330053" cy="3812337"/>
          </a:xfrm>
          <a:prstGeom prst="rect">
            <a:avLst/>
          </a:prstGeom>
        </p:spPr>
      </p:pic>
      <p:pic>
        <p:nvPicPr>
          <p:cNvPr id="6" name="Рисунок 5"/>
          <p:cNvPicPr>
            <a:picLocks noChangeAspect="1"/>
          </p:cNvPicPr>
          <p:nvPr/>
        </p:nvPicPr>
        <p:blipFill>
          <a:blip r:embed="rId5">
            <a:extLst>
              <a:ext uri="{28A0092B-C50C-407E-A947-70E740481C1C}">
                <a14:useLocalDpi xmlns:a14="http://schemas.microsoft.com/office/drawing/2010/main" val="0"/>
              </a:ext>
            </a:extLst>
          </a:blip>
          <a:srcRect l="47424" t="43087" r="11221" b="6293"/>
          <a:stretch>
            <a:fillRect/>
          </a:stretch>
        </p:blipFill>
        <p:spPr>
          <a:xfrm>
            <a:off x="8011237" y="2269906"/>
            <a:ext cx="3125336" cy="3825409"/>
          </a:xfrm>
          <a:prstGeom prst="rect">
            <a:avLst/>
          </a:prstGeom>
        </p:spPr>
      </p:pic>
    </p:spTree>
    <p:extLst>
      <p:ext uri="{BB962C8B-B14F-4D97-AF65-F5344CB8AC3E}">
        <p14:creationId xmlns:p14="http://schemas.microsoft.com/office/powerpoint/2010/main" val="2110252356"/>
      </p:ext>
    </p:extLst>
  </p:cSld>
  <p:clrMapOvr>
    <a:masterClrMapping/>
  </p:clrMapOvr>
  <p:transition/>
  <p:timing/>
</p:sld>
</file>

<file path=ppt/slides/slide11.xml><?xml version="1.0" encoding="utf-8"?>
<p:sld xmlns:a="http://schemas.openxmlformats.org/drawingml/2006/main" xmlns:r="http://schemas.openxmlformats.org/officeDocument/2006/relationships" xmlns:p14="http://schemas.microsoft.com/office/powerpoint/2010/main" xmlns:a14="http://schemas.microsoft.com/office/drawing/2010/main" xmlns:p15="http://schemas.microsoft.com/office/powerpoint/2012/main" xmlns:p159="http://schemas.microsoft.com/office/powerpoint/2015/09/main" xmlns:p="http://schemas.openxmlformats.org/presentationml/2006/main">
  <p:cSld>
    <p:spTree>
      <p:nvGrpSpPr>
        <p:cNvPr id="1" name=""/>
        <p:cNvGrpSpPr/>
        <p:nvPr/>
      </p:nvGrpSpPr>
      <p:grpSpPr>
        <a:xfrm>
          <a:off x="0" y="0"/>
          <a:ext cx="0" cy="0"/>
        </a:xfrm>
      </p:grpSpPr>
      <p:pic>
        <p:nvPicPr>
          <p:cNvPr id="5" name="Рисунок 4"/>
          <p:cNvPicPr>
            <a:picLocks noChangeAspect="1"/>
          </p:cNvPicPr>
          <p:nvPr/>
        </p:nvPicPr>
        <p:blipFill>
          <a:blip r:embed="rId2"/>
          <a:stretch>
            <a:fillRect/>
          </a:stretch>
        </p:blipFill>
        <p:spPr>
          <a:xfrm>
            <a:off x="-1524000" y="-1333500"/>
            <a:ext cx="15240000" cy="9525000"/>
          </a:xfrm>
          <a:prstGeom prst="rect">
            <a:avLst/>
          </a:prstGeom>
        </p:spPr>
      </p:pic>
      <p:sp>
        <p:nvSpPr>
          <p:cNvPr id="2" name="Заголовок 1"/>
          <p:cNvSpPr>
            <a:spLocks noGrp="1"/>
          </p:cNvSpPr>
          <p:nvPr>
            <p:ph type="title"/>
          </p:nvPr>
        </p:nvSpPr>
        <p:spPr>
          <a:xfrm>
            <a:off x="941696" y="-764275"/>
            <a:ext cx="10331355" cy="1678675"/>
          </a:xfrm>
        </p:spPr>
        <p:txBody>
          <a:bodyPr>
            <a:normAutofit/>
          </a:bodyPr>
          <a:lstStyle/>
          <a:p>
            <a:pPr algn="ctr"/>
            <a:r>
              <a:rPr lang="ru-RU" sz="2800" smtClean="0">
                <a:solidFill>
                  <a:srgbClr val="FF0000"/>
                </a:solidFill>
                <a:latin typeface="Times New Roman" panose="02020603050405020304" pitchFamily="18" charset="0"/>
                <a:cs typeface="Times New Roman" panose="02020603050405020304" pitchFamily="18" charset="0"/>
              </a:rPr>
              <a:t>Куколка «</a:t>
            </a:r>
            <a:r>
              <a:rPr lang="ru-RU" sz="2800" err="1">
                <a:solidFill>
                  <a:srgbClr val="FF0000"/>
                </a:solidFill>
                <a:latin typeface="Times New Roman" panose="02020603050405020304" pitchFamily="18" charset="0"/>
                <a:cs typeface="Times New Roman" panose="02020603050405020304" pitchFamily="18" charset="0"/>
              </a:rPr>
              <a:t>а</a:t>
            </a:r>
            <a:r>
              <a:rPr lang="ru-RU" sz="2800" err="1" smtClean="0">
                <a:solidFill>
                  <a:srgbClr val="FF0000"/>
                </a:solidFill>
                <a:latin typeface="Times New Roman" panose="02020603050405020304" pitchFamily="18" charset="0"/>
                <a:cs typeface="Times New Roman" panose="02020603050405020304" pitchFamily="18" charset="0"/>
              </a:rPr>
              <a:t>кань» в готовом виде</a:t>
            </a:r>
            <a:br>
              <a:rPr lang="ru-RU" sz="2800" err="1" smtClean="0">
                <a:solidFill>
                  <a:srgbClr val="FF0000"/>
                </a:solidFill>
                <a:latin typeface="Times New Roman" panose="02020603050405020304" pitchFamily="18" charset="0"/>
                <a:cs typeface="Times New Roman" panose="02020603050405020304" pitchFamily="18" charset="0"/>
              </a:rPr>
            </a:br>
            <a:r>
              <a:rPr lang="ru-RU" sz="2800" err="1" smtClean="0">
                <a:solidFill>
                  <a:srgbClr val="FF0000"/>
                </a:solidFill>
                <a:latin typeface="Times New Roman" panose="02020603050405020304" pitchFamily="18" charset="0"/>
                <a:cs typeface="Times New Roman" panose="02020603050405020304" pitchFamily="18" charset="0"/>
              </a:rPr>
              <a:t>Можно поиграть с куколками</a:t>
            </a:r>
            <a:endParaRPr lang="ru-RU" sz="2800">
              <a:solidFill>
                <a:srgbClr val="FF0000"/>
              </a:solidFill>
              <a:latin typeface="Times New Roman" panose="02020603050405020304" pitchFamily="18" charset="0"/>
              <a:cs typeface="Times New Roman" panose="02020603050405020304" pitchFamily="18" charset="0"/>
            </a:endParaRPr>
          </a:p>
        </p:txBody>
      </p:sp>
      <p:pic>
        <p:nvPicPr>
          <p:cNvPr id="6" name="Объект 5"/>
          <p:cNvPicPr>
            <a:picLocks noGrp="1" noChangeAspect="1"/>
          </p:cNvPicPr>
          <p:nvPr>
            <p:ph idx="1"/>
          </p:nvPr>
        </p:nvPicPr>
        <p:blipFill>
          <a:blip r:embed="rId3">
            <a:extLst>
              <a:ext uri="{28A0092B-C50C-407E-A947-70E740481C1C}">
                <a14:useLocalDpi xmlns:a14="http://schemas.microsoft.com/office/drawing/2010/main" val="0"/>
              </a:ext>
            </a:extLst>
          </a:blip>
          <a:srcRect l="35137" t="40800" r="33106" b="29404"/>
          <a:stretch>
            <a:fillRect/>
          </a:stretch>
        </p:blipFill>
        <p:spPr>
          <a:xfrm rot="5400000">
            <a:off x="738413" y="2219170"/>
            <a:ext cx="4964917" cy="3493827"/>
          </a:xfrm>
        </p:spPr>
      </p:pic>
      <p:pic>
        <p:nvPicPr>
          <p:cNvPr id="7" name="Рисунок 6"/>
          <p:cNvPicPr>
            <a:picLocks noChangeAspect="1"/>
          </p:cNvPicPr>
          <p:nvPr/>
        </p:nvPicPr>
        <p:blipFill>
          <a:blip r:embed="rId4"/>
          <a:stretch>
            <a:fillRect/>
          </a:stretch>
        </p:blipFill>
        <p:spPr>
          <a:xfrm>
            <a:off x="6240301" y="1376238"/>
            <a:ext cx="4186589" cy="4758670"/>
          </a:xfrm>
          <a:prstGeom prst="rect">
            <a:avLst/>
          </a:prstGeom>
        </p:spPr>
      </p:pic>
    </p:spTree>
    <p:extLst>
      <p:ext uri="{BB962C8B-B14F-4D97-AF65-F5344CB8AC3E}">
        <p14:creationId xmlns:p14="http://schemas.microsoft.com/office/powerpoint/2010/main" val="3669835066"/>
      </p:ext>
    </p:extLst>
  </p:cSld>
  <p:clrMapOvr>
    <a:masterClrMapping/>
  </p:clrMapOvr>
  <p:transition/>
  <p:timing/>
</p:sld>
</file>

<file path=ppt/slides/slide2.xml><?xml version="1.0" encoding="utf-8"?>
<p:sld xmlns:a="http://schemas.openxmlformats.org/drawingml/2006/main" xmlns:r="http://schemas.openxmlformats.org/officeDocument/2006/relationships" xmlns:p14="http://schemas.microsoft.com/office/powerpoint/2010/main" xmlns:a14="http://schemas.microsoft.com/office/drawing/2010/main" xmlns:p15="http://schemas.microsoft.com/office/powerpoint/2012/main" xmlns:p159="http://schemas.microsoft.com/office/powerpoint/2015/09/main" xmlns:p="http://schemas.openxmlformats.org/presentationml/2006/main">
  <p:cSld>
    <p:spTree>
      <p:nvGrpSpPr>
        <p:cNvPr id="1" name=""/>
        <p:cNvGrpSpPr/>
        <p:nvPr/>
      </p:nvGrpSpPr>
      <p:grpSpPr>
        <a:xfrm>
          <a:off x="0" y="0"/>
          <a:ext cx="0" cy="0"/>
        </a:xfrm>
      </p:grpSpPr>
      <p:pic>
        <p:nvPicPr>
          <p:cNvPr id="5" name="Рисунок 4"/>
          <p:cNvPicPr>
            <a:picLocks noChangeAspect="1"/>
          </p:cNvPicPr>
          <p:nvPr/>
        </p:nvPicPr>
        <p:blipFill>
          <a:blip r:embed="rId2"/>
          <a:stretch>
            <a:fillRect/>
          </a:stretch>
        </p:blipFill>
        <p:spPr>
          <a:xfrm>
            <a:off x="-1928884" y="-326978"/>
            <a:ext cx="15240000" cy="9525000"/>
          </a:xfrm>
          <a:prstGeom prst="rect">
            <a:avLst/>
          </a:prstGeom>
        </p:spPr>
      </p:pic>
      <p:sp>
        <p:nvSpPr>
          <p:cNvPr id="2" name="Заголовок 1"/>
          <p:cNvSpPr>
            <a:spLocks noGrp="1"/>
          </p:cNvSpPr>
          <p:nvPr>
            <p:ph type="ctrTitle"/>
          </p:nvPr>
        </p:nvSpPr>
        <p:spPr>
          <a:xfrm>
            <a:off x="150126" y="122830"/>
            <a:ext cx="10877265" cy="491378"/>
          </a:xfrm>
        </p:spPr>
        <p:txBody>
          <a:bodyPr>
            <a:noAutofit/>
          </a:bodyPr>
          <a:lstStyle/>
          <a:p>
            <a:r>
              <a:rPr lang="ru-RU" sz="2800" b="1" smtClean="0">
                <a:solidFill>
                  <a:srgbClr val="FF0000"/>
                </a:solidFill>
                <a:latin typeface="Times New Roman" panose="02020603050405020304" pitchFamily="18" charset="0"/>
                <a:cs typeface="Times New Roman" panose="02020603050405020304" pitchFamily="18" charset="0"/>
              </a:rPr>
              <a:t>История появления куклы «</a:t>
            </a:r>
            <a:r>
              <a:rPr lang="ru-RU" sz="2800" b="1" err="1">
                <a:solidFill>
                  <a:srgbClr val="FF0000"/>
                </a:solidFill>
                <a:latin typeface="Times New Roman" panose="02020603050405020304" pitchFamily="18" charset="0"/>
                <a:cs typeface="Times New Roman" panose="02020603050405020304" pitchFamily="18" charset="0"/>
              </a:rPr>
              <a:t>а</a:t>
            </a:r>
            <a:r>
              <a:rPr lang="ru-RU" sz="2800" b="1" err="1" smtClean="0">
                <a:solidFill>
                  <a:srgbClr val="FF0000"/>
                </a:solidFill>
                <a:latin typeface="Times New Roman" panose="02020603050405020304" pitchFamily="18" charset="0"/>
                <a:cs typeface="Times New Roman" panose="02020603050405020304" pitchFamily="18" charset="0"/>
              </a:rPr>
              <a:t>кань», её основные особенности </a:t>
            </a:r>
            <a:endParaRPr lang="ru-RU" sz="2800" b="1">
              <a:solidFill>
                <a:srgbClr val="FF0000"/>
              </a:solidFill>
              <a:latin typeface="Times New Roman" panose="02020603050405020304" pitchFamily="18" charset="0"/>
              <a:cs typeface="Times New Roman" panose="02020603050405020304" pitchFamily="18" charset="0"/>
            </a:endParaRPr>
          </a:p>
        </p:txBody>
      </p:sp>
      <p:sp>
        <p:nvSpPr>
          <p:cNvPr id="3" name="Подзаголовок 2"/>
          <p:cNvSpPr>
            <a:spLocks noGrp="1"/>
          </p:cNvSpPr>
          <p:nvPr>
            <p:ph type="subTitle" idx="1"/>
          </p:nvPr>
        </p:nvSpPr>
        <p:spPr>
          <a:xfrm>
            <a:off x="-1487606" y="614208"/>
            <a:ext cx="9990161" cy="7246903"/>
          </a:xfrm>
        </p:spPr>
        <p:txBody>
          <a:bodyPr>
            <a:normAutofit fontScale="85000" lnSpcReduction="20000"/>
          </a:bodyPr>
          <a:lstStyle/>
          <a:p>
            <a:pPr algn="l">
              <a:lnSpc>
                <a:spcPct val="120000"/>
              </a:lnSpc>
              <a:spcBef>
                <a:spcPct val="0"/>
              </a:spcBef>
            </a:pPr>
            <a:r>
              <a:rPr lang="ru-RU" sz="2800" smtClean="0">
                <a:latin typeface="Times New Roman" panose="02020603050405020304" pitchFamily="18" charset="0"/>
                <a:cs typeface="Times New Roman" panose="02020603050405020304" pitchFamily="18" charset="0"/>
              </a:rPr>
              <a:t>Изготовление кукол «акань» – это особенность традиционной, сммобытной культуры народа ханты.  История создания кукол «акань» напрямую связана с духовными представлениями северных народов.</a:t>
            </a:r>
          </a:p>
          <a:p>
            <a:pPr algn="l">
              <a:lnSpc>
                <a:spcPct val="120000"/>
              </a:lnSpc>
              <a:spcBef>
                <a:spcPct val="0"/>
              </a:spcBef>
            </a:pPr>
            <a:r>
              <a:rPr lang="ru-RU" sz="2800" smtClean="0">
                <a:latin typeface="Times New Roman" panose="02020603050405020304" pitchFamily="18" charset="0"/>
                <a:cs typeface="Times New Roman" panose="02020603050405020304" pitchFamily="18" charset="0"/>
              </a:rPr>
              <a:t>Воспитывая детей в семье, родители ставили две задачи - подготовить ребенка с самого раннего возраста к самостоятельной трудовой жизни и приобщить его к традициям своего народа.</a:t>
            </a:r>
          </a:p>
          <a:p>
            <a:pPr algn="l">
              <a:lnSpc>
                <a:spcPct val="120000"/>
              </a:lnSpc>
              <a:spcBef>
                <a:spcPct val="0"/>
              </a:spcBef>
            </a:pPr>
            <a:r>
              <a:rPr lang="ru-RU" sz="2800" smtClean="0">
                <a:latin typeface="Times New Roman" panose="02020603050405020304" pitchFamily="18" charset="0"/>
                <a:cs typeface="Times New Roman" panose="02020603050405020304" pitchFamily="18" charset="0"/>
              </a:rPr>
              <a:t>Так, мальчики, подражая отцу, начиная с 4-5 лет, все свое основное время проводят на улице с оленями, играя в подвижные </a:t>
            </a:r>
            <a:r>
              <a:rPr lang="ru-RU" sz="2800" smtClean="0"/>
              <a:t>игры.  </a:t>
            </a:r>
            <a:endParaRPr lang="ru-RU" sz="2800" smtClean="0">
              <a:latin typeface="Times New Roman" panose="02020603050405020304" pitchFamily="18" charset="0"/>
              <a:cs typeface="Times New Roman" panose="02020603050405020304" pitchFamily="18" charset="0"/>
            </a:endParaRPr>
          </a:p>
          <a:p>
            <a:pPr algn="l">
              <a:lnSpc>
                <a:spcPct val="120000"/>
              </a:lnSpc>
              <a:spcBef>
                <a:spcPct val="0"/>
              </a:spcBef>
            </a:pPr>
            <a:r>
              <a:rPr lang="ru-RU" sz="2800" smtClean="0">
                <a:latin typeface="Times New Roman" panose="02020603050405020304" pitchFamily="18" charset="0"/>
                <a:cs typeface="Times New Roman" panose="02020603050405020304" pitchFamily="18" charset="0"/>
              </a:rPr>
              <a:t>Подражая образу матери, девочки играют в дом и семью, и именно их основными игрушками становятся куклы.</a:t>
            </a:r>
          </a:p>
          <a:p>
            <a:pPr algn="l">
              <a:lnSpc>
                <a:spcPct val="120000"/>
              </a:lnSpc>
              <a:spcBef>
                <a:spcPct val="0"/>
              </a:spcBef>
            </a:pPr>
            <a:r>
              <a:rPr lang="ru-RU" sz="2800" smtClean="0">
                <a:latin typeface="Times New Roman" panose="02020603050405020304" pitchFamily="18" charset="0"/>
                <a:cs typeface="Times New Roman" panose="02020603050405020304" pitchFamily="18" charset="0"/>
              </a:rPr>
              <a:t>В тундре куклы «акань» есть в каждом чуме, где есть девочки. Первых кукол дочерям делают матери или старшие сестры, затем под их руководством девочки самостоятельно мастерят игрушки. Люди стойбища судят об умениях будущей невесты по ее детским игрушкам.</a:t>
            </a:r>
          </a:p>
          <a:p>
            <a:pPr algn="l">
              <a:lnSpc>
                <a:spcPct val="120000"/>
              </a:lnSpc>
              <a:spcBef>
                <a:spcPct val="0"/>
              </a:spcBef>
            </a:pPr>
            <a:r>
              <a:rPr lang="ru-RU" sz="2800" smtClean="0">
                <a:latin typeface="Times New Roman" panose="02020603050405020304" pitchFamily="18" charset="0"/>
                <a:cs typeface="Times New Roman" panose="02020603050405020304" pitchFamily="18" charset="0"/>
              </a:rPr>
              <a:t>К куклам относятся с некоторым суеверием. Существует поверье, что как сложится жизнь куколки у девочки, так впоследствии может сложиться ее собственная жизнь. Поэтому девочки своих кукол берегут. Иногда игрушка становится личным талисманом или оберегом и сопровождает свою хозяйку до старости.</a:t>
            </a:r>
          </a:p>
          <a:p>
            <a:endParaRPr lang="ru-RU"/>
          </a:p>
        </p:txBody>
      </p:sp>
      <p:pic>
        <p:nvPicPr>
          <p:cNvPr id="4" name="Рисунок 3"/>
          <p:cNvPicPr>
            <a:picLocks noChangeAspect="1"/>
          </p:cNvPicPr>
          <p:nvPr/>
        </p:nvPicPr>
        <p:blipFill>
          <a:blip r:embed="rId3">
            <a:extLst>
              <a:ext uri="{28A0092B-C50C-407E-A947-70E740481C1C}">
                <a14:useLocalDpi xmlns:a14="http://schemas.microsoft.com/office/drawing/2010/main" val="0"/>
              </a:ext>
            </a:extLst>
          </a:blip>
          <a:srcRect l="1" t="10256" r="314" b="12478"/>
          <a:stretch>
            <a:fillRect/>
          </a:stretch>
        </p:blipFill>
        <p:spPr>
          <a:xfrm>
            <a:off x="10176681" y="747901"/>
            <a:ext cx="3063831" cy="3166279"/>
          </a:xfrm>
          <a:prstGeom prst="rect">
            <a:avLst/>
          </a:prstGeom>
        </p:spPr>
      </p:pic>
      <p:pic>
        <p:nvPicPr>
          <p:cNvPr id="12" name="Рисунок 1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5400000">
            <a:off x="8500594" y="4491112"/>
            <a:ext cx="3545910" cy="2659432"/>
          </a:xfrm>
          <a:prstGeom prst="rect">
            <a:avLst/>
          </a:prstGeom>
        </p:spPr>
      </p:pic>
    </p:spTree>
    <p:extLst>
      <p:ext uri="{BB962C8B-B14F-4D97-AF65-F5344CB8AC3E}">
        <p14:creationId xmlns:p14="http://schemas.microsoft.com/office/powerpoint/2010/main" val="5181390"/>
      </p:ext>
    </p:extLst>
  </p:cSld>
  <p:clrMapOvr>
    <a:masterClrMapping/>
  </p:clrMapOvr>
  <p:transition/>
  <p:timing/>
</p:sld>
</file>

<file path=ppt/slides/slide3.xml><?xml version="1.0" encoding="utf-8"?>
<p:sld xmlns:a="http://schemas.openxmlformats.org/drawingml/2006/main" xmlns:r="http://schemas.openxmlformats.org/officeDocument/2006/relationships" xmlns:p14="http://schemas.microsoft.com/office/powerpoint/2010/main" xmlns:a14="http://schemas.microsoft.com/office/drawing/2010/main" xmlns:p15="http://schemas.microsoft.com/office/powerpoint/2012/main" xmlns:p159="http://schemas.microsoft.com/office/powerpoint/2015/09/main" xmlns:p="http://schemas.openxmlformats.org/presentationml/2006/main">
  <p:cSld>
    <p:spTree>
      <p:nvGrpSpPr>
        <p:cNvPr id="1" name=""/>
        <p:cNvGrpSpPr/>
        <p:nvPr/>
      </p:nvGrpSpPr>
      <p:grpSpPr>
        <a:xfrm>
          <a:off x="0" y="0"/>
          <a:ext cx="0" cy="0"/>
        </a:xfrm>
      </p:grpSpPr>
      <p:pic>
        <p:nvPicPr>
          <p:cNvPr id="6" name="Рисунок 5"/>
          <p:cNvPicPr>
            <a:picLocks noChangeAspect="1"/>
          </p:cNvPicPr>
          <p:nvPr/>
        </p:nvPicPr>
        <p:blipFill>
          <a:blip r:embed="rId2"/>
          <a:stretch>
            <a:fillRect/>
          </a:stretch>
        </p:blipFill>
        <p:spPr>
          <a:xfrm>
            <a:off x="-1524000" y="-1333500"/>
            <a:ext cx="15240000" cy="9525000"/>
          </a:xfrm>
          <a:prstGeom prst="rect">
            <a:avLst/>
          </a:prstGeom>
        </p:spPr>
      </p:pic>
      <p:sp>
        <p:nvSpPr>
          <p:cNvPr id="2" name="Заголовок 1"/>
          <p:cNvSpPr>
            <a:spLocks noGrp="1"/>
          </p:cNvSpPr>
          <p:nvPr>
            <p:ph type="title"/>
          </p:nvPr>
        </p:nvSpPr>
        <p:spPr>
          <a:xfrm>
            <a:off x="-655092" y="-195903"/>
            <a:ext cx="10931856" cy="1128783"/>
          </a:xfrm>
        </p:spPr>
        <p:txBody>
          <a:bodyPr>
            <a:normAutofit/>
          </a:bodyPr>
          <a:lstStyle/>
          <a:p>
            <a:pPr algn="ctr"/>
            <a:r>
              <a:rPr lang="ru-RU" smtClean="0"/>
              <a:t> </a:t>
            </a:r>
            <a:r>
              <a:rPr lang="ru-RU" sz="2800" b="1">
                <a:solidFill>
                  <a:srgbClr val="FF0000"/>
                </a:solidFill>
                <a:latin typeface="Times New Roman" panose="02020603050405020304" pitchFamily="18" charset="0"/>
                <a:cs typeface="Times New Roman" panose="02020603050405020304" pitchFamily="18" charset="0"/>
              </a:rPr>
              <a:t>Виды кукол </a:t>
            </a:r>
            <a:r>
              <a:rPr lang="ru-RU" sz="2800" b="1" smtClean="0">
                <a:solidFill>
                  <a:srgbClr val="FF0000"/>
                </a:solidFill>
                <a:latin typeface="Times New Roman" panose="02020603050405020304" pitchFamily="18" charset="0"/>
                <a:cs typeface="Times New Roman" panose="02020603050405020304" pitchFamily="18" charset="0"/>
              </a:rPr>
              <a:t>«акань»</a:t>
            </a:r>
            <a:endParaRPr lang="ru-RU" sz="2800" b="1">
              <a:solidFill>
                <a:srgbClr val="FF0000"/>
              </a:solidFill>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a:xfrm>
            <a:off x="504967" y="887104"/>
            <a:ext cx="6441743" cy="5827595"/>
          </a:xfrm>
        </p:spPr>
        <p:txBody>
          <a:bodyPr>
            <a:normAutofit/>
          </a:bodyPr>
          <a:lstStyle/>
          <a:p>
            <a:pPr marL="0" indent="0" algn="just">
              <a:buNone/>
            </a:pPr>
            <a:r>
              <a:rPr lang="ru-RU" sz="2200" smtClean="0">
                <a:latin typeface="Times New Roman" panose="02020603050405020304" pitchFamily="18" charset="0"/>
                <a:cs typeface="Times New Roman" panose="02020603050405020304" pitchFamily="18" charset="0"/>
              </a:rPr>
              <a:t>Куклы казымских и обских ханты, северных манси называются «акань», а куклы юганских ханты - «пакы». </a:t>
            </a:r>
          </a:p>
          <a:p>
            <a:pPr marL="0" indent="0" algn="just">
              <a:buNone/>
            </a:pPr>
            <a:r>
              <a:rPr lang="ru-RU" sz="2200" smtClean="0">
                <a:latin typeface="Times New Roman" panose="02020603050405020304" pitchFamily="18" charset="0"/>
                <a:cs typeface="Times New Roman" panose="02020603050405020304" pitchFamily="18" charset="0"/>
              </a:rPr>
              <a:t>Эта народная игрушка ярка, красоч­на, выразительна. Цветовая гамма узоров, орнаментация выполнены в со­ответствии с народными традициями. В этнографической литературе опи­саны два типа традиционных кукол:</a:t>
            </a:r>
          </a:p>
          <a:p>
            <a:pPr marL="0" indent="0" algn="just">
              <a:buNone/>
            </a:pPr>
            <a:r>
              <a:rPr lang="ru-RU" sz="2200" smtClean="0">
                <a:latin typeface="Times New Roman" panose="02020603050405020304" pitchFamily="18" charset="0"/>
                <a:cs typeface="Times New Roman" panose="02020603050405020304" pitchFamily="18" charset="0"/>
              </a:rPr>
              <a:t>Первая - кукла, головка и одежда которой делались из ткани. Лицо – из плотно сжатого жгута однотонной ткани. Шея состояла у хантыйской куклы ­из целого ряда цветных полос (8 штук).</a:t>
            </a:r>
          </a:p>
          <a:p>
            <a:endParaRPr lang="ru-RU"/>
          </a:p>
        </p:txBody>
      </p:sp>
      <p:pic>
        <p:nvPicPr>
          <p:cNvPr id="4" name="Рисунок 3" descr="https://pandia.ru/text/80/639/images/img7_10.jpg"/>
          <p:cNvPicPr/>
          <p:nvPr/>
        </p:nvPicPr>
        <p:blipFill>
          <a:blip r:embed="rId3">
            <a:extLst>
              <a:ext uri="{28A0092B-C50C-407E-A947-70E740481C1C}">
                <a14:useLocalDpi xmlns:a14="http://schemas.microsoft.com/office/drawing/2010/main" val="0"/>
              </a:ext>
            </a:extLst>
          </a:blip>
          <a:stretch>
            <a:fillRect/>
          </a:stretch>
        </p:blipFill>
        <p:spPr bwMode="auto">
          <a:xfrm>
            <a:off x="8952932" y="4180764"/>
            <a:ext cx="3916908" cy="2677236"/>
          </a:xfrm>
          <a:prstGeom prst="rect">
            <a:avLst/>
          </a:prstGeom>
          <a:noFill/>
          <a:ln>
            <a:noFill/>
          </a:ln>
        </p:spPr>
      </p:pic>
      <p:pic>
        <p:nvPicPr>
          <p:cNvPr id="5" name="Объект 3" descr="https://pandia.ru/text/80/639/images/img1_47.jpg"/>
          <p:cNvPicPr/>
          <p:nvPr/>
        </p:nvPicPr>
        <p:blipFill>
          <a:blip r:embed="rId4">
            <a:extLst>
              <a:ext uri="{28A0092B-C50C-407E-A947-70E740481C1C}">
                <a14:useLocalDpi xmlns:a14="http://schemas.microsoft.com/office/drawing/2010/main" val="0"/>
              </a:ext>
            </a:extLst>
          </a:blip>
          <a:stretch>
            <a:fillRect/>
          </a:stretch>
        </p:blipFill>
        <p:spPr bwMode="auto">
          <a:xfrm>
            <a:off x="8595815" y="810334"/>
            <a:ext cx="3534771" cy="3060511"/>
          </a:xfrm>
          <a:prstGeom prst="rect">
            <a:avLst/>
          </a:prstGeom>
          <a:noFill/>
          <a:ln>
            <a:noFill/>
          </a:ln>
        </p:spPr>
      </p:pic>
    </p:spTree>
    <p:extLst>
      <p:ext uri="{BB962C8B-B14F-4D97-AF65-F5344CB8AC3E}">
        <p14:creationId xmlns:p14="http://schemas.microsoft.com/office/powerpoint/2010/main" val="2927713894"/>
      </p:ext>
    </p:extLst>
  </p:cSld>
  <p:clrMapOvr>
    <a:masterClrMapping/>
  </p:clrMapOvr>
  <p:transition/>
  <p:timing/>
</p:sld>
</file>

<file path=ppt/slides/slide4.xml><?xml version="1.0" encoding="utf-8"?>
<p:sld xmlns:a="http://schemas.openxmlformats.org/drawingml/2006/main" xmlns:r="http://schemas.openxmlformats.org/officeDocument/2006/relationships" xmlns:p14="http://schemas.microsoft.com/office/powerpoint/2010/main" xmlns:a14="http://schemas.microsoft.com/office/drawing/2010/main" xmlns:p15="http://schemas.microsoft.com/office/powerpoint/2012/main" xmlns:p159="http://schemas.microsoft.com/office/powerpoint/2015/09/main" xmlns:p="http://schemas.openxmlformats.org/presentationml/2006/main">
  <p:cSld>
    <p:spTree>
      <p:nvGrpSpPr>
        <p:cNvPr id="1" name=""/>
        <p:cNvGrpSpPr/>
        <p:nvPr/>
      </p:nvGrpSpPr>
      <p:grpSpPr>
        <a:xfrm>
          <a:off x="0" y="0"/>
          <a:ext cx="0" cy="0"/>
        </a:xfrm>
      </p:grpSpPr>
      <p:pic>
        <p:nvPicPr>
          <p:cNvPr id="2" name="Рисунок 1"/>
          <p:cNvPicPr>
            <a:picLocks noChangeAspect="1"/>
          </p:cNvPicPr>
          <p:nvPr/>
        </p:nvPicPr>
        <p:blipFill>
          <a:blip r:embed="rId2"/>
          <a:stretch>
            <a:fillRect/>
          </a:stretch>
        </p:blipFill>
        <p:spPr>
          <a:xfrm>
            <a:off x="-1524000" y="-1333500"/>
            <a:ext cx="15240000" cy="9525000"/>
          </a:xfrm>
          <a:prstGeom prst="rect">
            <a:avLst/>
          </a:prstGeom>
        </p:spPr>
      </p:pic>
      <p:pic>
        <p:nvPicPr>
          <p:cNvPr id="5" name="Объект 4" descr="https://pandia.ru/text/80/639/images/img3_16.jpg"/>
          <p:cNvPicPr>
            <a:picLocks noGrp="1"/>
          </p:cNvPicPr>
          <p:nvPr>
            <p:ph idx="1"/>
          </p:nvPr>
        </p:nvPicPr>
        <p:blipFill>
          <a:blip r:embed="rId3">
            <a:extLst>
              <a:ext uri="{28A0092B-C50C-407E-A947-70E740481C1C}">
                <a14:useLocalDpi xmlns:a14="http://schemas.microsoft.com/office/drawing/2010/main" val="0"/>
              </a:ext>
            </a:extLst>
          </a:blip>
          <a:stretch>
            <a:fillRect/>
          </a:stretch>
        </p:blipFill>
        <p:spPr bwMode="auto">
          <a:xfrm>
            <a:off x="8324524" y="223259"/>
            <a:ext cx="3098043" cy="3284215"/>
          </a:xfrm>
          <a:prstGeom prst="rect">
            <a:avLst/>
          </a:prstGeom>
          <a:noFill/>
          <a:ln>
            <a:noFill/>
          </a:ln>
        </p:spPr>
      </p:pic>
      <p:pic>
        <p:nvPicPr>
          <p:cNvPr id="6" name="Рисунок 5" descr="https://pandia.ru/text/80/639/images/img4_12.jpg"/>
          <p:cNvPicPr/>
          <p:nvPr/>
        </p:nvPicPr>
        <p:blipFill>
          <a:blip r:embed="rId4">
            <a:extLst>
              <a:ext uri="{28A0092B-C50C-407E-A947-70E740481C1C}">
                <a14:useLocalDpi xmlns:a14="http://schemas.microsoft.com/office/drawing/2010/main" val="0"/>
              </a:ext>
            </a:extLst>
          </a:blip>
          <a:srcRect l="20422" t="16252" r="25716" b="17865"/>
          <a:stretch>
            <a:fillRect/>
          </a:stretch>
        </p:blipFill>
        <p:spPr bwMode="auto">
          <a:xfrm>
            <a:off x="8324524" y="3751530"/>
            <a:ext cx="3098043" cy="2592430"/>
          </a:xfrm>
          <a:prstGeom prst="rect">
            <a:avLst/>
          </a:prstGeom>
          <a:noFill/>
          <a:ln>
            <a:noFill/>
          </a:ln>
        </p:spPr>
      </p:pic>
      <p:sp>
        <p:nvSpPr>
          <p:cNvPr id="8" name="Прямоугольник 7"/>
          <p:cNvSpPr/>
          <p:nvPr/>
        </p:nvSpPr>
        <p:spPr>
          <a:xfrm>
            <a:off x="272956" y="0"/>
            <a:ext cx="7438030" cy="6494085"/>
          </a:xfrm>
          <a:prstGeom prst="rect">
            <a:avLst/>
          </a:prstGeom>
        </p:spPr>
        <p:txBody>
          <a:bodyPr wrap="square">
            <a:spAutoFit/>
          </a:bodyPr>
          <a:lstStyle/>
          <a:p>
            <a:endParaRPr lang="ru-RU" sz="2000" smtClean="0"/>
          </a:p>
          <a:p>
            <a:pPr lvl="0"/>
            <a:r>
              <a:rPr lang="ru-RU" sz="2200" smtClean="0">
                <a:solidFill>
                  <a:prstClr val="black"/>
                </a:solidFill>
                <a:latin typeface="Times New Roman" panose="02020603050405020304" pitchFamily="18" charset="0"/>
                <a:cs typeface="Times New Roman" panose="02020603050405020304" pitchFamily="18" charset="0"/>
              </a:rPr>
              <a:t>    Для </a:t>
            </a:r>
            <a:r>
              <a:rPr lang="ru-RU" sz="2200">
                <a:solidFill>
                  <a:prstClr val="black"/>
                </a:solidFill>
                <a:latin typeface="Times New Roman" panose="02020603050405020304" pitchFamily="18" charset="0"/>
                <a:cs typeface="Times New Roman" panose="02020603050405020304" pitchFamily="18" charset="0"/>
              </a:rPr>
              <a:t>второй куклы головой служит верхняя пластина клюва водоплавающей птицы (гуся, утки или лебедя). </a:t>
            </a:r>
          </a:p>
          <a:p>
            <a:pPr lvl="0"/>
            <a:endParaRPr lang="ru-RU" sz="2200" smtClean="0">
              <a:solidFill>
                <a:prstClr val="black"/>
              </a:solidFill>
              <a:latin typeface="Times New Roman" panose="02020603050405020304" pitchFamily="18" charset="0"/>
              <a:cs typeface="Times New Roman" panose="02020603050405020304" pitchFamily="18" charset="0"/>
            </a:endParaRPr>
          </a:p>
          <a:p>
            <a:pPr lvl="0"/>
            <a:r>
              <a:rPr lang="ru-RU" sz="2200" smtClean="0">
                <a:solidFill>
                  <a:prstClr val="black"/>
                </a:solidFill>
                <a:latin typeface="Times New Roman" panose="02020603050405020304" pitchFamily="18" charset="0"/>
                <a:cs typeface="Times New Roman" panose="02020603050405020304" pitchFamily="18" charset="0"/>
              </a:rPr>
              <a:t>    Наряды </a:t>
            </a:r>
            <a:r>
              <a:rPr lang="ru-RU" sz="2200">
                <a:solidFill>
                  <a:prstClr val="black"/>
                </a:solidFill>
                <a:latin typeface="Times New Roman" panose="02020603050405020304" pitchFamily="18" charset="0"/>
                <a:cs typeface="Times New Roman" panose="02020603050405020304" pitchFamily="18" charset="0"/>
              </a:rPr>
              <a:t>куклы </a:t>
            </a:r>
            <a:r>
              <a:rPr lang="ru-RU" sz="2200" smtClean="0">
                <a:solidFill>
                  <a:prstClr val="black"/>
                </a:solidFill>
                <a:latin typeface="Times New Roman" panose="02020603050405020304" pitchFamily="18" charset="0"/>
                <a:cs typeface="Times New Roman" panose="02020603050405020304" pitchFamily="18" charset="0"/>
              </a:rPr>
              <a:t>«акань» </a:t>
            </a:r>
            <a:r>
              <a:rPr lang="ru-RU" sz="2200">
                <a:solidFill>
                  <a:prstClr val="black"/>
                </a:solidFill>
                <a:latin typeface="Times New Roman" panose="02020603050405020304" pitchFamily="18" charset="0"/>
                <a:cs typeface="Times New Roman" panose="02020603050405020304" pitchFamily="18" charset="0"/>
              </a:rPr>
              <a:t>очень просты, но в тоже время каждая кукла именно по своей одежде и набору украшений индивидуальна и несет на себе отпечаток своей мастерицы.</a:t>
            </a:r>
          </a:p>
          <a:p>
            <a:endParaRPr lang="ru-RU" sz="2200">
              <a:latin typeface="Times New Roman" panose="02020603050405020304" pitchFamily="18" charset="0"/>
              <a:cs typeface="Times New Roman" panose="02020603050405020304" pitchFamily="18" charset="0"/>
            </a:endParaRPr>
          </a:p>
          <a:p>
            <a:r>
              <a:rPr lang="ru-RU" sz="2200" smtClean="0">
                <a:latin typeface="Times New Roman" panose="02020603050405020304" pitchFamily="18" charset="0"/>
                <a:cs typeface="Times New Roman" panose="02020603050405020304" pitchFamily="18" charset="0"/>
              </a:rPr>
              <a:t>      Сегодня </a:t>
            </a:r>
            <a:r>
              <a:rPr lang="ru-RU" sz="2200">
                <a:latin typeface="Times New Roman" panose="02020603050405020304" pitchFamily="18" charset="0"/>
                <a:cs typeface="Times New Roman" panose="02020603050405020304" pitchFamily="18" charset="0"/>
              </a:rPr>
              <a:t>мы не можем утверждать, что </a:t>
            </a:r>
            <a:r>
              <a:rPr lang="ru-RU" sz="2200" smtClean="0">
                <a:latin typeface="Times New Roman" panose="02020603050405020304" pitchFamily="18" charset="0"/>
                <a:cs typeface="Times New Roman" panose="02020603050405020304" pitchFamily="18" charset="0"/>
              </a:rPr>
              <a:t>«акань» </a:t>
            </a:r>
            <a:r>
              <a:rPr lang="ru-RU" sz="2200">
                <a:latin typeface="Times New Roman" panose="02020603050405020304" pitchFamily="18" charset="0"/>
                <a:cs typeface="Times New Roman" panose="02020603050405020304" pitchFamily="18" charset="0"/>
              </a:rPr>
              <a:t>также строго участвует в укреплении семейных традиций, </a:t>
            </a:r>
            <a:r>
              <a:rPr lang="ru-RU" sz="2200" smtClean="0">
                <a:latin typeface="Times New Roman" panose="02020603050405020304" pitchFamily="18" charset="0"/>
                <a:cs typeface="Times New Roman" panose="02020603050405020304" pitchFamily="18" charset="0"/>
              </a:rPr>
              <a:t>так, </a:t>
            </a:r>
            <a:r>
              <a:rPr lang="ru-RU" sz="2200">
                <a:latin typeface="Times New Roman" panose="02020603050405020304" pitchFamily="18" charset="0"/>
                <a:cs typeface="Times New Roman" panose="02020603050405020304" pitchFamily="18" charset="0"/>
              </a:rPr>
              <a:t>как само понятие Рода нуждается в восстановлении. Но сам факт того, что акань дошла с людьми до современности, говорит о том, что она не потеряла своего места в славянских домах, не сгинула в малонаселенных местах тундры или северных поселениях.  Да и магия ее, воздействие на детей дошкольного и младшего школьного возраста остается сильной там, где люди живут большими семьями, крепок авторитет отца, матери, особенно бабушки и </a:t>
            </a:r>
            <a:r>
              <a:rPr lang="ru-RU" sz="2200" smtClean="0">
                <a:latin typeface="Times New Roman" panose="02020603050405020304" pitchFamily="18" charset="0"/>
                <a:cs typeface="Times New Roman" panose="02020603050405020304" pitchFamily="18" charset="0"/>
              </a:rPr>
              <a:t>деда, </a:t>
            </a:r>
            <a:r>
              <a:rPr lang="ru-RU" sz="2200">
                <a:latin typeface="Times New Roman" panose="02020603050405020304" pitchFamily="18" charset="0"/>
                <a:cs typeface="Times New Roman" panose="02020603050405020304" pitchFamily="18" charset="0"/>
              </a:rPr>
              <a:t>как старших представителей Родовой династии</a:t>
            </a:r>
            <a:r>
              <a:rPr lang="ru-RU" sz="2200"/>
              <a:t>.</a:t>
            </a:r>
          </a:p>
        </p:txBody>
      </p:sp>
    </p:spTree>
    <p:extLst>
      <p:ext uri="{BB962C8B-B14F-4D97-AF65-F5344CB8AC3E}">
        <p14:creationId xmlns:p14="http://schemas.microsoft.com/office/powerpoint/2010/main" val="299297465"/>
      </p:ext>
    </p:extLst>
  </p:cSld>
  <p:clrMapOvr>
    <a:masterClrMapping/>
  </p:clrMapOvr>
  <p:transition/>
  <p:timing/>
</p:sld>
</file>

<file path=ppt/slides/slide5.xml><?xml version="1.0" encoding="utf-8"?>
<p:sld xmlns:a="http://schemas.openxmlformats.org/drawingml/2006/main" xmlns:r="http://schemas.openxmlformats.org/officeDocument/2006/relationships" xmlns:p14="http://schemas.microsoft.com/office/powerpoint/2010/main" xmlns:a14="http://schemas.microsoft.com/office/drawing/2010/main" xmlns:p15="http://schemas.microsoft.com/office/powerpoint/2012/main" xmlns:p159="http://schemas.microsoft.com/office/powerpoint/2015/09/main" xmlns:p="http://schemas.openxmlformats.org/presentationml/2006/main">
  <p:cSld>
    <p:spTree>
      <p:nvGrpSpPr>
        <p:cNvPr id="1" name=""/>
        <p:cNvGrpSpPr/>
        <p:nvPr/>
      </p:nvGrpSpPr>
      <p:grpSpPr>
        <a:xfrm>
          <a:off x="0" y="0"/>
          <a:ext cx="0" cy="0"/>
        </a:xfrm>
      </p:grpSpPr>
      <p:pic>
        <p:nvPicPr>
          <p:cNvPr id="7" name="Рисунок 6"/>
          <p:cNvPicPr>
            <a:picLocks noChangeAspect="1"/>
          </p:cNvPicPr>
          <p:nvPr/>
        </p:nvPicPr>
        <p:blipFill>
          <a:blip r:embed="rId2"/>
          <a:stretch>
            <a:fillRect/>
          </a:stretch>
        </p:blipFill>
        <p:spPr>
          <a:xfrm>
            <a:off x="-1524000" y="-1333500"/>
            <a:ext cx="15240000" cy="9525000"/>
          </a:xfrm>
          <a:prstGeom prst="rect">
            <a:avLst/>
          </a:prstGeom>
        </p:spPr>
      </p:pic>
      <p:sp>
        <p:nvSpPr>
          <p:cNvPr id="2" name="Заголовок 1"/>
          <p:cNvSpPr>
            <a:spLocks noGrp="1"/>
          </p:cNvSpPr>
          <p:nvPr>
            <p:ph type="title"/>
          </p:nvPr>
        </p:nvSpPr>
        <p:spPr>
          <a:xfrm>
            <a:off x="3281150" y="287878"/>
            <a:ext cx="9465860" cy="849526"/>
          </a:xfrm>
        </p:spPr>
        <p:txBody>
          <a:bodyPr>
            <a:normAutofit fontScale="90000"/>
          </a:bodyPr>
          <a:lstStyle/>
          <a:p>
            <a:pPr algn="ctr"/>
            <a:r>
              <a:rPr lang="ru-RU" sz="3000" b="1" smtClean="0">
                <a:solidFill>
                  <a:srgbClr val="FF0000"/>
                </a:solidFill>
                <a:latin typeface="Times New Roman" panose="02020603050405020304" pitchFamily="18" charset="0"/>
                <a:cs typeface="Times New Roman" panose="02020603050405020304" pitchFamily="18" charset="0"/>
              </a:rPr>
              <a:t>Мастер-класс по изготовлению куколки «акань» </a:t>
            </a:r>
            <a:br>
              <a:rPr lang="ru-RU" sz="3000" b="1" smtClean="0">
                <a:solidFill>
                  <a:srgbClr val="FF0000"/>
                </a:solidFill>
                <a:latin typeface="Times New Roman" panose="02020603050405020304" pitchFamily="18" charset="0"/>
                <a:cs typeface="Times New Roman" panose="02020603050405020304" pitchFamily="18" charset="0"/>
              </a:rPr>
            </a:br>
            <a:r>
              <a:rPr lang="ru-RU" sz="3000" b="1" smtClean="0">
                <a:solidFill>
                  <a:srgbClr val="FF0000"/>
                </a:solidFill>
                <a:latin typeface="Times New Roman" panose="02020603050405020304" pitchFamily="18" charset="0"/>
                <a:cs typeface="Times New Roman" panose="02020603050405020304" pitchFamily="18" charset="0"/>
              </a:rPr>
              <a:t>для детей 5-6 лет (старшая группа ДОО)</a:t>
            </a:r>
            <a:endParaRPr lang="ru-RU" sz="3000" b="1">
              <a:solidFill>
                <a:srgbClr val="FF0000"/>
              </a:solidFill>
              <a:latin typeface="Times New Roman" panose="02020603050405020304" pitchFamily="18" charset="0"/>
              <a:cs typeface="Times New Roman" panose="02020603050405020304" pitchFamily="18" charset="0"/>
            </a:endParaRPr>
          </a:p>
        </p:txBody>
      </p:sp>
      <p:pic>
        <p:nvPicPr>
          <p:cNvPr id="4" name="Объект 3"/>
          <p:cNvPicPr>
            <a:picLocks noGrp="1" noChangeAspect="1"/>
          </p:cNvPicPr>
          <p:nvPr>
            <p:ph idx="1"/>
          </p:nvPr>
        </p:nvPicPr>
        <p:blipFill>
          <a:blip r:embed="rId3">
            <a:extLst>
              <a:ext uri="{28A0092B-C50C-407E-A947-70E740481C1C}">
                <a14:useLocalDpi xmlns:a14="http://schemas.microsoft.com/office/drawing/2010/main" val="0"/>
              </a:ext>
            </a:extLst>
          </a:blip>
          <a:srcRect l="6041" t="1440" r="9980" b="-1"/>
          <a:stretch>
            <a:fillRect/>
          </a:stretch>
        </p:blipFill>
        <p:spPr>
          <a:xfrm rot="5400000">
            <a:off x="5049829" y="1840543"/>
            <a:ext cx="4803696" cy="4228321"/>
          </a:xfrm>
        </p:spPr>
      </p:pic>
      <p:sp>
        <p:nvSpPr>
          <p:cNvPr id="3" name="Прямоугольник 2"/>
          <p:cNvSpPr/>
          <p:nvPr/>
        </p:nvSpPr>
        <p:spPr>
          <a:xfrm>
            <a:off x="696036" y="3103812"/>
            <a:ext cx="6755642" cy="369332"/>
          </a:xfrm>
          <a:prstGeom prst="rect">
            <a:avLst/>
          </a:prstGeom>
        </p:spPr>
        <p:txBody>
          <a:bodyPr wrap="square">
            <a:spAutoFit/>
          </a:bodyPr>
          <a:lstStyle/>
          <a:p>
            <a:pPr lvl="0"/>
            <a:r>
              <a:rPr lang="ru-RU" smtClean="0">
                <a:solidFill>
                  <a:prstClr val="black"/>
                </a:solidFill>
              </a:rPr>
              <a:t>.</a:t>
            </a:r>
            <a:endParaRPr lang="ru-RU">
              <a:solidFill>
                <a:prstClr val="black"/>
              </a:solidFill>
            </a:endParaRPr>
          </a:p>
        </p:txBody>
      </p:sp>
      <p:sp>
        <p:nvSpPr>
          <p:cNvPr id="5" name="Прямоугольник 4"/>
          <p:cNvSpPr/>
          <p:nvPr/>
        </p:nvSpPr>
        <p:spPr>
          <a:xfrm flipV="1">
            <a:off x="1255594" y="3336666"/>
            <a:ext cx="5363570" cy="369332"/>
          </a:xfrm>
          <a:prstGeom prst="rect">
            <a:avLst/>
          </a:prstGeom>
        </p:spPr>
        <p:txBody>
          <a:bodyPr wrap="square">
            <a:spAutoFit/>
          </a:bodyPr>
          <a:lstStyle/>
          <a:p>
            <a:pPr lvl="0"/>
            <a:r>
              <a:rPr lang="ru-RU" smtClean="0">
                <a:solidFill>
                  <a:prstClr val="black"/>
                </a:solidFill>
              </a:rPr>
              <a:t>.</a:t>
            </a:r>
            <a:endParaRPr lang="ru-RU">
              <a:solidFill>
                <a:prstClr val="black"/>
              </a:solidFill>
            </a:endParaRPr>
          </a:p>
        </p:txBody>
      </p:sp>
      <p:pic>
        <p:nvPicPr>
          <p:cNvPr id="6" name="Рисунок 5"/>
          <p:cNvPicPr>
            <a:picLocks noChangeAspect="1"/>
          </p:cNvPicPr>
          <p:nvPr/>
        </p:nvPicPr>
        <p:blipFill>
          <a:blip r:embed="rId4">
            <a:extLst>
              <a:ext uri="{28A0092B-C50C-407E-A947-70E740481C1C}">
                <a14:useLocalDpi xmlns:a14="http://schemas.microsoft.com/office/drawing/2010/main" val="0"/>
              </a:ext>
            </a:extLst>
          </a:blip>
          <a:srcRect l="11313" t="-1299" r="-2155" b="59709"/>
          <a:stretch>
            <a:fillRect/>
          </a:stretch>
        </p:blipFill>
        <p:spPr>
          <a:xfrm rot="16200000">
            <a:off x="-1058156" y="1630275"/>
            <a:ext cx="5432717" cy="3316405"/>
          </a:xfrm>
          <a:prstGeom prst="rect">
            <a:avLst/>
          </a:prstGeom>
        </p:spPr>
      </p:pic>
    </p:spTree>
    <p:extLst>
      <p:ext uri="{BB962C8B-B14F-4D97-AF65-F5344CB8AC3E}">
        <p14:creationId xmlns:p14="http://schemas.microsoft.com/office/powerpoint/2010/main" val="2095485173"/>
      </p:ext>
    </p:extLst>
  </p:cSld>
  <p:clrMapOvr>
    <a:masterClrMapping/>
  </p:clrMapOvr>
  <p:transition/>
  <p:timing/>
</p:sld>
</file>

<file path=ppt/slides/slide6.xml><?xml version="1.0" encoding="utf-8"?>
<p:sld xmlns:a="http://schemas.openxmlformats.org/drawingml/2006/main" xmlns:r="http://schemas.openxmlformats.org/officeDocument/2006/relationships" xmlns:p14="http://schemas.microsoft.com/office/powerpoint/2010/main" xmlns:a14="http://schemas.microsoft.com/office/drawing/2010/main" xmlns:p15="http://schemas.microsoft.com/office/powerpoint/2012/main" xmlns:p159="http://schemas.microsoft.com/office/powerpoint/2015/09/main" xmlns:p="http://schemas.openxmlformats.org/presentationml/2006/main">
  <p:cSld>
    <p:spTree>
      <p:nvGrpSpPr>
        <p:cNvPr id="1" name=""/>
        <p:cNvGrpSpPr/>
        <p:nvPr/>
      </p:nvGrpSpPr>
      <p:grpSpPr>
        <a:xfrm>
          <a:off x="0" y="0"/>
          <a:ext cx="0" cy="0"/>
        </a:xfrm>
      </p:grpSpPr>
      <p:pic>
        <p:nvPicPr>
          <p:cNvPr id="3" name="Рисунок 2"/>
          <p:cNvPicPr>
            <a:picLocks noChangeAspect="1"/>
          </p:cNvPicPr>
          <p:nvPr/>
        </p:nvPicPr>
        <p:blipFill>
          <a:blip r:embed="rId2"/>
          <a:stretch>
            <a:fillRect/>
          </a:stretch>
        </p:blipFill>
        <p:spPr>
          <a:xfrm>
            <a:off x="-1524000" y="-1333500"/>
            <a:ext cx="15240000" cy="9525000"/>
          </a:xfrm>
          <a:prstGeom prst="rect">
            <a:avLst/>
          </a:prstGeom>
        </p:spPr>
      </p:pic>
      <p:sp>
        <p:nvSpPr>
          <p:cNvPr id="2" name="Заголовок 1"/>
          <p:cNvSpPr>
            <a:spLocks noGrp="1"/>
          </p:cNvSpPr>
          <p:nvPr>
            <p:ph type="title"/>
          </p:nvPr>
        </p:nvSpPr>
        <p:spPr>
          <a:xfrm>
            <a:off x="4012441" y="1450367"/>
            <a:ext cx="4162567" cy="4677478"/>
          </a:xfrm>
        </p:spPr>
        <p:txBody>
          <a:bodyPr>
            <a:normAutofit/>
          </a:bodyPr>
          <a:lstStyle/>
          <a:p>
            <a:r>
              <a:rPr lang="ru-RU" sz="2800" smtClean="0">
                <a:solidFill>
                  <a:srgbClr val="FF0000"/>
                </a:solidFill>
                <a:latin typeface="Times New Roman" panose="02020603050405020304" pitchFamily="18" charset="0"/>
                <a:cs typeface="Times New Roman" panose="02020603050405020304" pitchFamily="18" charset="0"/>
              </a:rPr>
              <a:t>Материал и оборудование</a:t>
            </a:r>
            <a:br>
              <a:rPr lang="ru-RU" sz="2800" smtClean="0">
                <a:solidFill>
                  <a:srgbClr val="FF0000"/>
                </a:solidFill>
                <a:latin typeface="Times New Roman" panose="02020603050405020304" pitchFamily="18" charset="0"/>
                <a:cs typeface="Times New Roman" panose="02020603050405020304" pitchFamily="18" charset="0"/>
              </a:rPr>
            </a:br>
            <a:br>
              <a:rPr lang="ru-RU" sz="2000">
                <a:latin typeface="Times New Roman" panose="02020603050405020304" pitchFamily="18" charset="0"/>
                <a:cs typeface="Times New Roman" panose="02020603050405020304" pitchFamily="18" charset="0"/>
              </a:rPr>
            </a:br>
            <a:r>
              <a:rPr lang="ru-RU" sz="2000" smtClean="0">
                <a:latin typeface="Times New Roman" panose="02020603050405020304" pitchFamily="18" charset="0"/>
                <a:cs typeface="Times New Roman" panose="02020603050405020304" pitchFamily="18" charset="0"/>
              </a:rPr>
              <a:t>1.</a:t>
            </a:r>
            <a:r>
              <a:rPr lang="en-US" sz="2000" smtClean="0">
                <a:latin typeface="Times New Roman" panose="02020603050405020304" pitchFamily="18" charset="0"/>
                <a:cs typeface="Times New Roman" panose="02020603050405020304" pitchFamily="18" charset="0"/>
              </a:rPr>
              <a:t> </a:t>
            </a:r>
            <a:r>
              <a:rPr lang="ru-RU" sz="2000" smtClean="0">
                <a:latin typeface="Times New Roman" panose="02020603050405020304" pitchFamily="18" charset="0"/>
                <a:cs typeface="Times New Roman" panose="02020603050405020304" pitchFamily="18" charset="0"/>
              </a:rPr>
              <a:t>Ткань белого цвета </a:t>
            </a:r>
            <a:r>
              <a:rPr lang="ru-RU" sz="2000" smtClean="0">
                <a:solidFill>
                  <a:prstClr val="black"/>
                </a:solidFill>
                <a:latin typeface="Times New Roman" panose="02020603050405020304" pitchFamily="18" charset="0"/>
                <a:cs typeface="Times New Roman" panose="02020603050405020304" pitchFamily="18" charset="0"/>
              </a:rPr>
              <a:t>10</a:t>
            </a:r>
            <a:r>
              <a:rPr lang="en-US" sz="2000" smtClean="0">
                <a:solidFill>
                  <a:prstClr val="black"/>
                </a:solidFill>
                <a:latin typeface="Times New Roman" panose="02020603050405020304" pitchFamily="18" charset="0"/>
                <a:cs typeface="Times New Roman" panose="02020603050405020304" pitchFamily="18" charset="0"/>
              </a:rPr>
              <a:t> </a:t>
            </a:r>
            <a:r>
              <a:rPr lang="en-US" sz="2000">
                <a:solidFill>
                  <a:prstClr val="black"/>
                </a:solidFill>
                <a:latin typeface="Times New Roman" panose="02020603050405020304" pitchFamily="18" charset="0"/>
                <a:cs typeface="Times New Roman" panose="02020603050405020304" pitchFamily="18" charset="0"/>
              </a:rPr>
              <a:t>x </a:t>
            </a:r>
            <a:r>
              <a:rPr lang="en-US" sz="2000" smtClean="0">
                <a:solidFill>
                  <a:prstClr val="black"/>
                </a:solidFill>
                <a:latin typeface="Times New Roman" panose="02020603050405020304" pitchFamily="18" charset="0"/>
                <a:cs typeface="Times New Roman" panose="02020603050405020304" pitchFamily="18" charset="0"/>
              </a:rPr>
              <a:t>12</a:t>
            </a:r>
            <a:br>
              <a:rPr lang="ru-RU" sz="2000" smtClean="0">
                <a:solidFill>
                  <a:prstClr val="black"/>
                </a:solidFill>
                <a:latin typeface="Times New Roman" panose="02020603050405020304" pitchFamily="18" charset="0"/>
                <a:cs typeface="Times New Roman" panose="02020603050405020304" pitchFamily="18" charset="0"/>
              </a:rPr>
            </a:br>
            <a:r>
              <a:rPr lang="ru-RU" sz="2000" smtClean="0">
                <a:latin typeface="Times New Roman" panose="02020603050405020304" pitchFamily="18" charset="0"/>
                <a:cs typeface="Times New Roman" panose="02020603050405020304" pitchFamily="18" charset="0"/>
              </a:rPr>
              <a:t>(голова и туловище куколки)</a:t>
            </a:r>
            <a:br>
              <a:rPr lang="ru-RU" sz="2000" smtClean="0">
                <a:latin typeface="Times New Roman" panose="02020603050405020304" pitchFamily="18" charset="0"/>
                <a:cs typeface="Times New Roman" panose="02020603050405020304" pitchFamily="18" charset="0"/>
              </a:rPr>
            </a:br>
            <a:r>
              <a:rPr lang="ru-RU" sz="2000" smtClean="0">
                <a:latin typeface="Times New Roman" panose="02020603050405020304" pitchFamily="18" charset="0"/>
                <a:cs typeface="Times New Roman" panose="02020603050405020304" pitchFamily="18" charset="0"/>
              </a:rPr>
              <a:t> </a:t>
            </a:r>
            <a:br>
              <a:rPr lang="ru-RU" sz="2000" smtClean="0">
                <a:latin typeface="Times New Roman" panose="02020603050405020304" pitchFamily="18" charset="0"/>
                <a:cs typeface="Times New Roman" panose="02020603050405020304" pitchFamily="18" charset="0"/>
              </a:rPr>
            </a:br>
            <a:r>
              <a:rPr lang="ru-RU" sz="2000" smtClean="0">
                <a:latin typeface="Times New Roman" panose="02020603050405020304" pitchFamily="18" charset="0"/>
                <a:cs typeface="Times New Roman" panose="02020603050405020304" pitchFamily="18" charset="0"/>
              </a:rPr>
              <a:t>2. </a:t>
            </a:r>
            <a:r>
              <a:rPr lang="en-US" sz="2000" smtClean="0">
                <a:latin typeface="Times New Roman" panose="02020603050405020304" pitchFamily="18" charset="0"/>
                <a:cs typeface="Times New Roman" panose="02020603050405020304" pitchFamily="18" charset="0"/>
              </a:rPr>
              <a:t> </a:t>
            </a:r>
            <a:r>
              <a:rPr lang="ru-RU" sz="2000">
                <a:latin typeface="Times New Roman" panose="02020603050405020304" pitchFamily="18" charset="0"/>
                <a:cs typeface="Times New Roman" panose="02020603050405020304" pitchFamily="18" charset="0"/>
              </a:rPr>
              <a:t>Л</a:t>
            </a:r>
            <a:r>
              <a:rPr lang="ru-RU" sz="2000" smtClean="0">
                <a:latin typeface="Times New Roman" panose="02020603050405020304" pitchFamily="18" charset="0"/>
                <a:cs typeface="Times New Roman" panose="02020603050405020304" pitchFamily="18" charset="0"/>
              </a:rPr>
              <a:t>оскутки  цветной ткани 2 шт. </a:t>
            </a:r>
            <a:br>
              <a:rPr lang="ru-RU" sz="2000" smtClean="0">
                <a:latin typeface="Times New Roman" panose="02020603050405020304" pitchFamily="18" charset="0"/>
                <a:cs typeface="Times New Roman" panose="02020603050405020304" pitchFamily="18" charset="0"/>
              </a:rPr>
            </a:br>
            <a:r>
              <a:rPr lang="ru-RU" sz="2000" smtClean="0">
                <a:latin typeface="Times New Roman" panose="02020603050405020304" pitchFamily="18" charset="0"/>
                <a:cs typeface="Times New Roman" panose="02020603050405020304" pitchFamily="18" charset="0"/>
              </a:rPr>
              <a:t>9</a:t>
            </a:r>
            <a:r>
              <a:rPr lang="en-US" sz="2000" smtClean="0">
                <a:latin typeface="Times New Roman" panose="02020603050405020304" pitchFamily="18" charset="0"/>
                <a:cs typeface="Times New Roman" panose="02020603050405020304" pitchFamily="18" charset="0"/>
              </a:rPr>
              <a:t> x 9</a:t>
            </a:r>
            <a:r>
              <a:rPr lang="ru-RU" sz="2000" smtClean="0">
                <a:latin typeface="Times New Roman" panose="02020603050405020304" pitchFamily="18" charset="0"/>
                <a:cs typeface="Times New Roman" panose="02020603050405020304" pitchFamily="18" charset="0"/>
              </a:rPr>
              <a:t> (юбочка, платочек)</a:t>
            </a:r>
            <a:br>
              <a:rPr lang="en-US" sz="2000" smtClean="0">
                <a:latin typeface="Times New Roman" panose="02020603050405020304" pitchFamily="18" charset="0"/>
                <a:cs typeface="Times New Roman" panose="02020603050405020304" pitchFamily="18" charset="0"/>
              </a:rPr>
            </a:br>
            <a:br>
              <a:rPr lang="ru-RU" sz="2000" smtClean="0">
                <a:latin typeface="Times New Roman" panose="02020603050405020304" pitchFamily="18" charset="0"/>
                <a:cs typeface="Times New Roman" panose="02020603050405020304" pitchFamily="18" charset="0"/>
              </a:rPr>
            </a:br>
            <a:r>
              <a:rPr lang="en-US" sz="2000" smtClean="0">
                <a:latin typeface="Times New Roman" panose="02020603050405020304" pitchFamily="18" charset="0"/>
                <a:cs typeface="Times New Roman" panose="02020603050405020304" pitchFamily="18" charset="0"/>
              </a:rPr>
              <a:t>3.  </a:t>
            </a:r>
            <a:r>
              <a:rPr lang="ru-RU" sz="2000" smtClean="0">
                <a:latin typeface="Times New Roman" panose="02020603050405020304" pitchFamily="18" charset="0"/>
                <a:cs typeface="Times New Roman" panose="02020603050405020304" pitchFamily="18" charset="0"/>
              </a:rPr>
              <a:t>Ленточка</a:t>
            </a:r>
            <a:br>
              <a:rPr lang="ru-RU" sz="2000" smtClean="0">
                <a:latin typeface="Times New Roman" panose="02020603050405020304" pitchFamily="18" charset="0"/>
                <a:cs typeface="Times New Roman" panose="02020603050405020304" pitchFamily="18" charset="0"/>
              </a:rPr>
            </a:br>
            <a:br>
              <a:rPr lang="ru-RU" sz="2000" smtClean="0">
                <a:latin typeface="Times New Roman" panose="02020603050405020304" pitchFamily="18" charset="0"/>
                <a:cs typeface="Times New Roman" panose="02020603050405020304" pitchFamily="18" charset="0"/>
              </a:rPr>
            </a:br>
            <a:r>
              <a:rPr lang="ru-RU" sz="2000" smtClean="0">
                <a:latin typeface="Times New Roman" panose="02020603050405020304" pitchFamily="18" charset="0"/>
                <a:cs typeface="Times New Roman" panose="02020603050405020304" pitchFamily="18" charset="0"/>
              </a:rPr>
              <a:t>4. ножницы</a:t>
            </a:r>
            <a:endParaRPr lang="ru-RU" sz="2000">
              <a:latin typeface="Times New Roman" panose="02020603050405020304" pitchFamily="18" charset="0"/>
              <a:cs typeface="Times New Roman" panose="02020603050405020304" pitchFamily="18" charset="0"/>
            </a:endParaRPr>
          </a:p>
        </p:txBody>
      </p:sp>
      <p:pic>
        <p:nvPicPr>
          <p:cNvPr id="4" name="Объект 3"/>
          <p:cNvPicPr>
            <a:picLocks noGrp="1" noChangeAspect="1"/>
          </p:cNvPicPr>
          <p:nvPr>
            <p:ph idx="1"/>
          </p:nvPr>
        </p:nvPicPr>
        <p:blipFill>
          <a:blip r:embed="rId3">
            <a:extLst>
              <a:ext uri="{28A0092B-C50C-407E-A947-70E740481C1C}">
                <a14:useLocalDpi xmlns:a14="http://schemas.microsoft.com/office/drawing/2010/main" val="0"/>
              </a:ext>
            </a:extLst>
          </a:blip>
          <a:srcRect l="7423" t="836" r="12426" b="-1724"/>
          <a:stretch>
            <a:fillRect/>
          </a:stretch>
        </p:blipFill>
        <p:spPr>
          <a:xfrm>
            <a:off x="8502555" y="421706"/>
            <a:ext cx="3835021" cy="6436294"/>
          </a:xfrm>
        </p:spPr>
      </p:pic>
      <p:pic>
        <p:nvPicPr>
          <p:cNvPr id="6" name="Рисунок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16200000" flipH="1">
            <a:off x="-1930477" y="1549134"/>
            <a:ext cx="6067276" cy="4550456"/>
          </a:xfrm>
          <a:prstGeom prst="rect">
            <a:avLst/>
          </a:prstGeom>
        </p:spPr>
      </p:pic>
    </p:spTree>
    <p:extLst>
      <p:ext uri="{BB962C8B-B14F-4D97-AF65-F5344CB8AC3E}">
        <p14:creationId xmlns:p14="http://schemas.microsoft.com/office/powerpoint/2010/main" val="2614678512"/>
      </p:ext>
    </p:extLst>
  </p:cSld>
  <p:clrMapOvr>
    <a:masterClrMapping/>
  </p:clrMapOvr>
  <p:transition/>
  <p:timing/>
</p:sld>
</file>

<file path=ppt/slides/slide7.xml><?xml version="1.0" encoding="utf-8"?>
<p:sld xmlns:a="http://schemas.openxmlformats.org/drawingml/2006/main" xmlns:r="http://schemas.openxmlformats.org/officeDocument/2006/relationships" xmlns:p14="http://schemas.microsoft.com/office/powerpoint/2010/main" xmlns:a14="http://schemas.microsoft.com/office/drawing/2010/main" xmlns:p15="http://schemas.microsoft.com/office/powerpoint/2012/main" xmlns:p159="http://schemas.microsoft.com/office/powerpoint/2015/09/main" xmlns:p="http://schemas.openxmlformats.org/presentationml/2006/main">
  <p:cSld>
    <p:spTree>
      <p:nvGrpSpPr>
        <p:cNvPr id="1" name=""/>
        <p:cNvGrpSpPr/>
        <p:nvPr/>
      </p:nvGrpSpPr>
      <p:grpSpPr>
        <a:xfrm>
          <a:off x="0" y="0"/>
          <a:ext cx="0" cy="0"/>
        </a:xfrm>
      </p:grpSpPr>
      <p:pic>
        <p:nvPicPr>
          <p:cNvPr id="7" name="Рисунок 6"/>
          <p:cNvPicPr>
            <a:picLocks noChangeAspect="1"/>
          </p:cNvPicPr>
          <p:nvPr/>
        </p:nvPicPr>
        <p:blipFill>
          <a:blip r:embed="rId2"/>
          <a:stretch>
            <a:fillRect/>
          </a:stretch>
        </p:blipFill>
        <p:spPr>
          <a:xfrm>
            <a:off x="-1524000" y="-1333500"/>
            <a:ext cx="15240000" cy="9525000"/>
          </a:xfrm>
          <a:prstGeom prst="rect">
            <a:avLst/>
          </a:prstGeom>
        </p:spPr>
      </p:pic>
      <p:sp>
        <p:nvSpPr>
          <p:cNvPr id="2" name="Заголовок 1"/>
          <p:cNvSpPr>
            <a:spLocks noGrp="1"/>
          </p:cNvSpPr>
          <p:nvPr>
            <p:ph type="title"/>
          </p:nvPr>
        </p:nvSpPr>
        <p:spPr>
          <a:xfrm>
            <a:off x="1160060" y="365125"/>
            <a:ext cx="10193740" cy="890469"/>
          </a:xfrm>
        </p:spPr>
        <p:txBody>
          <a:bodyPr>
            <a:normAutofit/>
          </a:bodyPr>
          <a:lstStyle/>
          <a:p>
            <a:pPr marL="342900" indent="-342900">
              <a:buFont typeface="Arial" panose="020b0604020202020204" pitchFamily="34" charset="0"/>
              <a:buChar char="•"/>
            </a:pPr>
            <a:r>
              <a:rPr lang="ru-RU" sz="2200" smtClean="0">
                <a:latin typeface="Times New Roman" panose="02020603050405020304" pitchFamily="18" charset="0"/>
                <a:cs typeface="Times New Roman" panose="02020603050405020304" pitchFamily="18" charset="0"/>
              </a:rPr>
              <a:t>Свернуть белую ткань рулончиком, сложить пополам</a:t>
            </a:r>
            <a:endParaRPr lang="ru-RU" sz="2200">
              <a:latin typeface="Times New Roman" panose="02020603050405020304" pitchFamily="18" charset="0"/>
              <a:cs typeface="Times New Roman" panose="02020603050405020304" pitchFamily="18" charset="0"/>
            </a:endParaRPr>
          </a:p>
        </p:txBody>
      </p:sp>
      <p:pic>
        <p:nvPicPr>
          <p:cNvPr id="3" name="Объект 2"/>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974676" y="1696724"/>
            <a:ext cx="4730087" cy="4730087"/>
          </a:xfrm>
        </p:spPr>
      </p:pic>
      <p:pic>
        <p:nvPicPr>
          <p:cNvPr id="4" name="Рисунок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505433" y="1690688"/>
            <a:ext cx="4736123" cy="4736123"/>
          </a:xfrm>
          <a:prstGeom prst="rect">
            <a:avLst/>
          </a:prstGeom>
        </p:spPr>
      </p:pic>
    </p:spTree>
    <p:extLst>
      <p:ext uri="{BB962C8B-B14F-4D97-AF65-F5344CB8AC3E}">
        <p14:creationId xmlns:p14="http://schemas.microsoft.com/office/powerpoint/2010/main" val="3118216200"/>
      </p:ext>
    </p:extLst>
  </p:cSld>
  <p:clrMapOvr>
    <a:masterClrMapping/>
  </p:clrMapOvr>
  <p:transition/>
  <p:timing/>
</p:sld>
</file>

<file path=ppt/slides/slide8.xml><?xml version="1.0" encoding="utf-8"?>
<p:sld xmlns:a="http://schemas.openxmlformats.org/drawingml/2006/main" xmlns:r="http://schemas.openxmlformats.org/officeDocument/2006/relationships" xmlns:p14="http://schemas.microsoft.com/office/powerpoint/2010/main" xmlns:a14="http://schemas.microsoft.com/office/drawing/2010/main" xmlns:p15="http://schemas.microsoft.com/office/powerpoint/2012/main" xmlns:p159="http://schemas.microsoft.com/office/powerpoint/2015/09/main" xmlns:p="http://schemas.openxmlformats.org/presentationml/2006/main">
  <p:cSld>
    <p:spTree>
      <p:nvGrpSpPr>
        <p:cNvPr id="1" name=""/>
        <p:cNvGrpSpPr/>
        <p:nvPr/>
      </p:nvGrpSpPr>
      <p:grpSpPr>
        <a:xfrm>
          <a:off x="0" y="0"/>
          <a:ext cx="0" cy="0"/>
        </a:xfrm>
      </p:grpSpPr>
      <p:pic>
        <p:nvPicPr>
          <p:cNvPr id="3" name="Рисунок 2"/>
          <p:cNvPicPr>
            <a:picLocks noChangeAspect="1"/>
          </p:cNvPicPr>
          <p:nvPr/>
        </p:nvPicPr>
        <p:blipFill>
          <a:blip r:embed="rId2"/>
          <a:stretch>
            <a:fillRect/>
          </a:stretch>
        </p:blipFill>
        <p:spPr>
          <a:xfrm>
            <a:off x="-1524000" y="-1333500"/>
            <a:ext cx="15240000" cy="9525000"/>
          </a:xfrm>
          <a:prstGeom prst="rect">
            <a:avLst/>
          </a:prstGeom>
        </p:spPr>
      </p:pic>
      <p:sp>
        <p:nvSpPr>
          <p:cNvPr id="2" name="Заголовок 1"/>
          <p:cNvSpPr>
            <a:spLocks noGrp="1"/>
          </p:cNvSpPr>
          <p:nvPr>
            <p:ph type="title"/>
          </p:nvPr>
        </p:nvSpPr>
        <p:spPr>
          <a:xfrm>
            <a:off x="1083859" y="489638"/>
            <a:ext cx="10515600" cy="1325563"/>
          </a:xfrm>
        </p:spPr>
        <p:txBody>
          <a:bodyPr>
            <a:normAutofit/>
          </a:bodyPr>
          <a:lstStyle/>
          <a:p>
            <a:r>
              <a:rPr lang="ru-RU" sz="2200" smtClean="0">
                <a:latin typeface="Times New Roman" panose="02020603050405020304" pitchFamily="18" charset="0"/>
                <a:cs typeface="Times New Roman" panose="02020603050405020304" pitchFamily="18" charset="0"/>
              </a:rPr>
              <a:t>Сложить цветной лоскут по диагонали (юбочка)</a:t>
            </a:r>
            <a:br>
              <a:rPr lang="ru-RU" sz="2200" smtClean="0">
                <a:latin typeface="Times New Roman" panose="02020603050405020304" pitchFamily="18" charset="0"/>
                <a:cs typeface="Times New Roman" panose="02020603050405020304" pitchFamily="18" charset="0"/>
              </a:rPr>
            </a:br>
            <a:r>
              <a:rPr lang="ru-RU" sz="2200" smtClean="0">
                <a:latin typeface="Times New Roman" panose="02020603050405020304" pitchFamily="18" charset="0"/>
                <a:cs typeface="Times New Roman" panose="02020603050405020304" pitchFamily="18" charset="0"/>
              </a:rPr>
              <a:t>Положить на него туловище куколки, чтоб голова выступала. </a:t>
            </a:r>
            <a:br>
              <a:rPr lang="ru-RU" sz="2200" smtClean="0">
                <a:latin typeface="Times New Roman" panose="02020603050405020304" pitchFamily="18" charset="0"/>
                <a:cs typeface="Times New Roman" panose="02020603050405020304" pitchFamily="18" charset="0"/>
              </a:rPr>
            </a:br>
            <a:r>
              <a:rPr lang="ru-RU" sz="2200" smtClean="0">
                <a:latin typeface="Times New Roman" panose="02020603050405020304" pitchFamily="18" charset="0"/>
                <a:cs typeface="Times New Roman" panose="02020603050405020304" pitchFamily="18" charset="0"/>
              </a:rPr>
              <a:t>Завернуть два конца к середине, сформировать юбочку.</a:t>
            </a:r>
            <a:endParaRPr lang="ru-RU" sz="2200">
              <a:latin typeface="Times New Roman" panose="02020603050405020304" pitchFamily="18" charset="0"/>
              <a:cs typeface="Times New Roman" panose="02020603050405020304" pitchFamily="18" charset="0"/>
            </a:endParaRPr>
          </a:p>
        </p:txBody>
      </p:sp>
      <p:pic>
        <p:nvPicPr>
          <p:cNvPr id="4" name="Объект 3"/>
          <p:cNvPicPr>
            <a:picLocks noGrp="1" noChangeAspect="1"/>
          </p:cNvPicPr>
          <p:nvPr>
            <p:ph idx="1"/>
          </p:nvPr>
        </p:nvPicPr>
        <p:blipFill>
          <a:blip r:embed="rId3">
            <a:extLst>
              <a:ext uri="{28A0092B-C50C-407E-A947-70E740481C1C}">
                <a14:useLocalDpi xmlns:a14="http://schemas.microsoft.com/office/drawing/2010/main" val="0"/>
              </a:ext>
            </a:extLst>
          </a:blip>
          <a:srcRect l="39127" t="920" r="5020" b="38447"/>
          <a:stretch>
            <a:fillRect/>
          </a:stretch>
        </p:blipFill>
        <p:spPr>
          <a:xfrm>
            <a:off x="1153158" y="2471400"/>
            <a:ext cx="4319596" cy="4689213"/>
          </a:xfrm>
        </p:spPr>
      </p:pic>
      <p:pic>
        <p:nvPicPr>
          <p:cNvPr id="5" name="Рисунок 4"/>
          <p:cNvPicPr>
            <a:picLocks noChangeAspect="1"/>
          </p:cNvPicPr>
          <p:nvPr/>
        </p:nvPicPr>
        <p:blipFill>
          <a:blip r:embed="rId4">
            <a:extLst>
              <a:ext uri="{28A0092B-C50C-407E-A947-70E740481C1C}">
                <a14:useLocalDpi xmlns:a14="http://schemas.microsoft.com/office/drawing/2010/main" val="0"/>
              </a:ext>
            </a:extLst>
          </a:blip>
          <a:srcRect l="44150" t="5687" r="9248" b="34747"/>
          <a:stretch>
            <a:fillRect/>
          </a:stretch>
        </p:blipFill>
        <p:spPr>
          <a:xfrm>
            <a:off x="7055893" y="2415710"/>
            <a:ext cx="3712191" cy="4744903"/>
          </a:xfrm>
          <a:prstGeom prst="rect">
            <a:avLst/>
          </a:prstGeom>
        </p:spPr>
      </p:pic>
    </p:spTree>
    <p:extLst>
      <p:ext uri="{BB962C8B-B14F-4D97-AF65-F5344CB8AC3E}">
        <p14:creationId xmlns:p14="http://schemas.microsoft.com/office/powerpoint/2010/main" val="3766648173"/>
      </p:ext>
    </p:extLst>
  </p:cSld>
  <p:clrMapOvr>
    <a:masterClrMapping/>
  </p:clrMapOvr>
  <p:transition/>
  <p:timing/>
</p:sld>
</file>

<file path=ppt/slides/slide9.xml><?xml version="1.0" encoding="utf-8"?>
<p:sld xmlns:a="http://schemas.openxmlformats.org/drawingml/2006/main" xmlns:r="http://schemas.openxmlformats.org/officeDocument/2006/relationships" xmlns:p14="http://schemas.microsoft.com/office/powerpoint/2010/main" xmlns:a14="http://schemas.microsoft.com/office/drawing/2010/main" xmlns:p15="http://schemas.microsoft.com/office/powerpoint/2012/main" xmlns:p159="http://schemas.microsoft.com/office/powerpoint/2015/09/main" xmlns:p="http://schemas.openxmlformats.org/presentationml/2006/main">
  <p:cSld>
    <p:spTree>
      <p:nvGrpSpPr>
        <p:cNvPr id="1" name=""/>
        <p:cNvGrpSpPr/>
        <p:nvPr/>
      </p:nvGrpSpPr>
      <p:grpSpPr>
        <a:xfrm>
          <a:off x="0" y="0"/>
          <a:ext cx="0" cy="0"/>
        </a:xfrm>
      </p:grpSpPr>
      <p:pic>
        <p:nvPicPr>
          <p:cNvPr id="3" name="Рисунок 2"/>
          <p:cNvPicPr>
            <a:picLocks noChangeAspect="1"/>
          </p:cNvPicPr>
          <p:nvPr/>
        </p:nvPicPr>
        <p:blipFill>
          <a:blip r:embed="rId2"/>
          <a:stretch>
            <a:fillRect/>
          </a:stretch>
        </p:blipFill>
        <p:spPr>
          <a:xfrm>
            <a:off x="-1524000" y="-1333500"/>
            <a:ext cx="15240000" cy="9525000"/>
          </a:xfrm>
          <a:prstGeom prst="rect">
            <a:avLst/>
          </a:prstGeom>
        </p:spPr>
      </p:pic>
      <p:sp>
        <p:nvSpPr>
          <p:cNvPr id="2" name="Заголовок 1"/>
          <p:cNvSpPr>
            <a:spLocks noGrp="1"/>
          </p:cNvSpPr>
          <p:nvPr>
            <p:ph type="title"/>
          </p:nvPr>
        </p:nvSpPr>
        <p:spPr/>
        <p:txBody>
          <a:bodyPr>
            <a:normAutofit/>
          </a:bodyPr>
          <a:lstStyle/>
          <a:p>
            <a:r>
              <a:rPr lang="ru-RU" sz="2200" smtClean="0">
                <a:latin typeface="Times New Roman" panose="02020603050405020304" pitchFamily="18" charset="0"/>
                <a:cs typeface="Times New Roman" panose="02020603050405020304" pitchFamily="18" charset="0"/>
              </a:rPr>
              <a:t>Сложить второй цветной лоскут по диагонали (платочек)</a:t>
            </a:r>
            <a:br>
              <a:rPr lang="ru-RU" sz="2200" smtClean="0">
                <a:latin typeface="Times New Roman" panose="02020603050405020304" pitchFamily="18" charset="0"/>
                <a:cs typeface="Times New Roman" panose="02020603050405020304" pitchFamily="18" charset="0"/>
              </a:rPr>
            </a:br>
            <a:r>
              <a:rPr lang="ru-RU" sz="2200" smtClean="0">
                <a:latin typeface="Times New Roman" panose="02020603050405020304" pitchFamily="18" charset="0"/>
                <a:cs typeface="Times New Roman" panose="02020603050405020304" pitchFamily="18" charset="0"/>
              </a:rPr>
              <a:t>Положить на него головку  куколки</a:t>
            </a:r>
            <a:br>
              <a:rPr lang="ru-RU" sz="2200" smtClean="0">
                <a:latin typeface="Times New Roman" panose="02020603050405020304" pitchFamily="18" charset="0"/>
                <a:cs typeface="Times New Roman" panose="02020603050405020304" pitchFamily="18" charset="0"/>
              </a:rPr>
            </a:br>
            <a:r>
              <a:rPr lang="ru-RU" sz="2200" smtClean="0">
                <a:latin typeface="Times New Roman" panose="02020603050405020304" pitchFamily="18" charset="0"/>
                <a:cs typeface="Times New Roman" panose="02020603050405020304" pitchFamily="18" charset="0"/>
              </a:rPr>
              <a:t>Завернуть концы платочка</a:t>
            </a:r>
            <a:endParaRPr lang="ru-RU" sz="2200">
              <a:latin typeface="Times New Roman" panose="02020603050405020304" pitchFamily="18" charset="0"/>
              <a:cs typeface="Times New Roman" panose="02020603050405020304" pitchFamily="18" charset="0"/>
            </a:endParaRPr>
          </a:p>
        </p:txBody>
      </p:sp>
      <p:pic>
        <p:nvPicPr>
          <p:cNvPr id="4" name="Объект 3"/>
          <p:cNvPicPr>
            <a:picLocks noGrp="1" noChangeAspect="1"/>
          </p:cNvPicPr>
          <p:nvPr>
            <p:ph idx="1"/>
          </p:nvPr>
        </p:nvPicPr>
        <p:blipFill>
          <a:blip r:embed="rId3">
            <a:extLst>
              <a:ext uri="{28A0092B-C50C-407E-A947-70E740481C1C}">
                <a14:useLocalDpi xmlns:a14="http://schemas.microsoft.com/office/drawing/2010/main" val="0"/>
              </a:ext>
            </a:extLst>
          </a:blip>
          <a:srcRect l="32428" t="29038" r="7665" b="21092"/>
          <a:stretch>
            <a:fillRect/>
          </a:stretch>
        </p:blipFill>
        <p:spPr>
          <a:xfrm>
            <a:off x="593462" y="3016156"/>
            <a:ext cx="5295420" cy="4408226"/>
          </a:xfrm>
        </p:spPr>
      </p:pic>
      <p:pic>
        <p:nvPicPr>
          <p:cNvPr id="6" name="Рисунок 5"/>
          <p:cNvPicPr>
            <a:picLocks noChangeAspect="1"/>
          </p:cNvPicPr>
          <p:nvPr/>
        </p:nvPicPr>
        <p:blipFill>
          <a:blip r:embed="rId4">
            <a:extLst>
              <a:ext uri="{28A0092B-C50C-407E-A947-70E740481C1C}">
                <a14:useLocalDpi xmlns:a14="http://schemas.microsoft.com/office/drawing/2010/main" val="0"/>
              </a:ext>
            </a:extLst>
          </a:blip>
          <a:srcRect l="55504" t="42846" r="17754" b="28651"/>
          <a:stretch>
            <a:fillRect/>
          </a:stretch>
        </p:blipFill>
        <p:spPr>
          <a:xfrm>
            <a:off x="6782937" y="2770496"/>
            <a:ext cx="4244454" cy="4524030"/>
          </a:xfrm>
          <a:prstGeom prst="rect">
            <a:avLst/>
          </a:prstGeom>
        </p:spPr>
      </p:pic>
    </p:spTree>
    <p:extLst>
      <p:ext uri="{BB962C8B-B14F-4D97-AF65-F5344CB8AC3E}">
        <p14:creationId xmlns:p14="http://schemas.microsoft.com/office/powerpoint/2010/main" val="669950945"/>
      </p:ext>
    </p:extLst>
  </p:cSld>
  <p:clrMapOvr>
    <a:masterClrMapping/>
  </p:clrMapOvr>
  <p:transition/>
  <p:timing/>
</p:sld>
</file>

<file path=ppt/tags/tag1.xml><?xml version="1.0" encoding="utf-8"?>
<p:tagLst xmlns:p="http://schemas.openxmlformats.org/presentationml/2006/main">
  <p:tag name="AS_NET" val="4.0.30319.42000"/>
  <p:tag name="AS_OS" val="Microsoft Windows NT 10.0.14393.0"/>
  <p:tag name="AS_RELEASE_DATE" val="2019.12.14"/>
  <p:tag name="AS_TITLE" val="Aspose.Slides for .NET 4.0 Client Profile"/>
  <p:tag name="AS_VERSION" val="19.12"/>
</p:tagLst>
</file>

<file path=ppt/theme/theme1.xml><?xml version="1.0" encoding="utf-8"?>
<a:theme xmlns:r="http://schemas.openxmlformats.org/officeDocument/2006/relationships"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panose="020f0302020204030204"/>
        <a:ea typeface="Arial"/>
        <a:cs typeface="Arial"/>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Arial"/>
        <a:cs typeface="Arial"/>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vt="http://schemas.openxmlformats.org/officeDocument/2006/docPropsVTypes" xmlns="http://schemas.openxmlformats.org/officeDocument/2006/extended-properties">
  <Company>SPecialiST RePack</Company>
  <PresentationFormat>Широкоэкранный</PresentationFormat>
  <Paragraphs>34</Paragraphs>
  <Slides>11</Slides>
  <Notes>0</Notes>
  <TotalTime>355</TotalTime>
  <HiddenSlides>0</HiddenSlides>
  <MMClips>0</MMClips>
  <ScaleCrop>0</ScaleCrop>
  <HeadingPairs>
    <vt:vector baseType="variant" size="6">
      <vt:variant>
        <vt:lpstr>Fonts used</vt:lpstr>
      </vt:variant>
      <vt:variant>
        <vt:i4>4</vt:i4>
      </vt:variant>
      <vt:variant>
        <vt:lpstr>Theme</vt:lpstr>
      </vt:variant>
      <vt:variant>
        <vt:i4>1</vt:i4>
      </vt:variant>
      <vt:variant>
        <vt:lpstr>Slide Titles</vt:lpstr>
      </vt:variant>
      <vt:variant>
        <vt:i4>11</vt:i4>
      </vt:variant>
    </vt:vector>
  </HeadingPairs>
  <TitlesOfParts>
    <vt:vector baseType="lpstr" size="16">
      <vt:lpstr>Arial</vt:lpstr>
      <vt:lpstr>Calibri Light</vt:lpstr>
      <vt:lpstr>Calibri</vt:lpstr>
      <vt:lpstr>Times New Roman</vt:lpstr>
      <vt:lpstr>Тема Office</vt:lpstr>
      <vt:lpstr>Изготовление куклы  юганских ханты - «акань» </vt:lpstr>
      <vt:lpstr>История появления куклы «акань», её основные особенности </vt:lpstr>
      <vt:lpstr> Виды кукол «акань»</vt:lpstr>
      <vt:lpstr>PowerPoint Presentation</vt:lpstr>
      <vt:lpstr>Мастер-класс по изготовлению куколки «акань» для детей 5-6 лет (старшая группа ДОО)</vt:lpstr>
      <vt:lpstr>Материал и оборудование1. Ткань белого цвета 10 x 12(голова и туловище куколки) 2.  Лоскутки  цветной ткани 2 шт. 9 x 9 (юбочка, платочек)3.  Ленточка4. ножницы</vt:lpstr>
      <vt:lpstr>Свернуть белую ткань рулончиком, сложить пополам</vt:lpstr>
      <vt:lpstr>Сложить цветной лоскут по диагонали (юбочка)Положить на него туловище куколки, чтоб голова выступала. Завернуть два конца к середине, сформировать юбочку.</vt:lpstr>
      <vt:lpstr>Сложить второй цветной лоскут по диагонали (платочек)Положить на него головку  куколкиЗавернуть концы платочка</vt:lpstr>
      <vt:lpstr>Обвернуть ленточкой, завязать с обратной стороны</vt:lpstr>
      <vt:lpstr>Куколка «акань» в готовом видеМожно поиграть с куколками</vt:lpstr>
    </vt:vector>
  </TitlesOfParts>
  <LinksUpToDate>0</LinksUpToDate>
  <SharedDoc>0</SharedDoc>
  <HyperlinksChanged>0</HyperlinksChanged>
  <Application>Aspose.Slides for .NET</Application>
  <AppVersion>19.1200</AppVersion>
</Properties>
</file>

<file path=docProps/core.xml><?xml version="1.0" encoding="utf-8"?>
<cp:coreProperties xmlns:dc="http://purl.org/dc/elements/1.1/" xmlns:dcterms="http://purl.org/dc/terms/" xmlns:dcmitype="http://purl.org/dc/dcmitype/" xmlns:xsi="http://www.w3.org/2001/XMLSchema-instance" xmlns:cp="http://schemas.openxmlformats.org/package/2006/metadata/core-properties">
  <dc:title>Презентация PowerPoint</dc:title>
  <dc:creator>Пользователь Windows</dc:creator>
  <cp:lastModifiedBy>Пользователь Windows</cp:lastModifiedBy>
  <cp:revision>32</cp:revision>
  <dcterms:created xsi:type="dcterms:W3CDTF">2022-10-24T08:27:25Z</dcterms:created>
  <dcterms:modified xsi:type="dcterms:W3CDTF">2022-11-07T05:38:32Z</dcterms:modified>
</cp:coreProperties>
</file>