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74" r:id="rId4"/>
    <p:sldId id="258" r:id="rId5"/>
    <p:sldId id="286" r:id="rId6"/>
    <p:sldId id="260" r:id="rId7"/>
    <p:sldId id="276" r:id="rId8"/>
    <p:sldId id="277" r:id="rId9"/>
    <p:sldId id="278" r:id="rId10"/>
    <p:sldId id="279" r:id="rId11"/>
    <p:sldId id="287" r:id="rId12"/>
    <p:sldId id="262" r:id="rId13"/>
    <p:sldId id="282" r:id="rId14"/>
    <p:sldId id="261" r:id="rId15"/>
    <p:sldId id="280" r:id="rId16"/>
    <p:sldId id="288" r:id="rId17"/>
    <p:sldId id="264" r:id="rId18"/>
    <p:sldId id="289" r:id="rId19"/>
    <p:sldId id="292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90" r:id="rId28"/>
    <p:sldId id="284" r:id="rId29"/>
    <p:sldId id="291" r:id="rId30"/>
    <p:sldId id="29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BA06-003A-4D84-95AC-5CAFFDCBDE77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478-2EC5-4547-816A-28F558C70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BA06-003A-4D84-95AC-5CAFFDCBDE77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478-2EC5-4547-816A-28F558C7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BA06-003A-4D84-95AC-5CAFFDCBDE77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478-2EC5-4547-816A-28F558C7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BA06-003A-4D84-95AC-5CAFFDCBDE77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478-2EC5-4547-816A-28F558C70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BA06-003A-4D84-95AC-5CAFFDCBDE77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478-2EC5-4547-816A-28F558C7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BA06-003A-4D84-95AC-5CAFFDCBDE77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478-2EC5-4547-816A-28F558C70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BA06-003A-4D84-95AC-5CAFFDCBDE77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478-2EC5-4547-816A-28F558C70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BA06-003A-4D84-95AC-5CAFFDCBDE77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478-2EC5-4547-816A-28F558C7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BA06-003A-4D84-95AC-5CAFFDCBDE77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478-2EC5-4547-816A-28F558C7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BA06-003A-4D84-95AC-5CAFFDCBDE77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478-2EC5-4547-816A-28F558C7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BA06-003A-4D84-95AC-5CAFFDCBDE77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6478-2EC5-4547-816A-28F558C70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5D2BA06-003A-4D84-95AC-5CAFFDCBDE77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7006478-2EC5-4547-816A-28F558C70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8280920" cy="60973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Муниципальное общеобразовательное учреждение </a:t>
            </a:r>
            <a:br>
              <a:rPr lang="ru-RU" sz="2000" dirty="0" smtClean="0"/>
            </a:br>
            <a:r>
              <a:rPr lang="ru-RU" sz="2000" dirty="0" smtClean="0"/>
              <a:t>«</a:t>
            </a:r>
            <a:r>
              <a:rPr lang="ru-RU" sz="2000" dirty="0" err="1" smtClean="0"/>
              <a:t>Краснояровская</a:t>
            </a:r>
            <a:r>
              <a:rPr lang="ru-RU" sz="2000" dirty="0" smtClean="0"/>
              <a:t> основная общеобразовательная школа»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Деепричастия несовершенного вида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7 класс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        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              </a:t>
            </a:r>
            <a:r>
              <a:rPr lang="ru-RU" sz="2000" dirty="0" err="1" smtClean="0"/>
              <a:t>Базарон</a:t>
            </a:r>
            <a:r>
              <a:rPr lang="ru-RU" sz="2000" dirty="0" smtClean="0"/>
              <a:t> </a:t>
            </a:r>
            <a:r>
              <a:rPr lang="ru-RU" sz="2000" dirty="0" err="1" smtClean="0"/>
              <a:t>Сэсэг</a:t>
            </a:r>
            <a:r>
              <a:rPr lang="ru-RU" sz="2000" dirty="0" smtClean="0"/>
              <a:t> </a:t>
            </a:r>
            <a:r>
              <a:rPr lang="ru-RU" sz="2000" dirty="0" err="1" smtClean="0"/>
              <a:t>Батоевна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2023</a:t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42591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3289" y="5515168"/>
            <a:ext cx="6512511" cy="6284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285852" y="1428736"/>
            <a:ext cx="6929486" cy="4000528"/>
          </a:xfrm>
        </p:spPr>
        <p:txBody>
          <a:bodyPr>
            <a:normAutofit fontScale="92500" lnSpcReduction="10000"/>
          </a:bodyPr>
          <a:lstStyle/>
          <a:p>
            <a:r>
              <a:rPr lang="ru-RU" sz="3200" i="1" dirty="0" smtClean="0"/>
              <a:t>Алгоритм</a:t>
            </a:r>
            <a:endParaRPr lang="ru-RU" sz="3200" dirty="0" smtClean="0"/>
          </a:p>
          <a:p>
            <a:r>
              <a:rPr lang="ru-RU" sz="3200" i="1" dirty="0" smtClean="0"/>
              <a:t>«Как образовать деепричастие от глагола»</a:t>
            </a:r>
            <a:endParaRPr lang="ru-RU" sz="3200" dirty="0" smtClean="0"/>
          </a:p>
          <a:p>
            <a:pPr lvl="0"/>
            <a:r>
              <a:rPr lang="ru-RU" sz="3200" i="1" dirty="0" smtClean="0"/>
              <a:t>Задайте вопрос к глаголу.</a:t>
            </a:r>
            <a:endParaRPr lang="ru-RU" sz="3200" dirty="0" smtClean="0"/>
          </a:p>
          <a:p>
            <a:pPr lvl="0"/>
            <a:r>
              <a:rPr lang="ru-RU" sz="3200" i="1" dirty="0" smtClean="0"/>
              <a:t>Если глагол несовершенного вида (что делать?), то и деепричастие будет несовершенного вида (что делая?)</a:t>
            </a:r>
            <a:endParaRPr lang="ru-RU" sz="3200" dirty="0" smtClean="0"/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143644"/>
            <a:ext cx="6512511" cy="285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428604"/>
            <a:ext cx="6400800" cy="5786478"/>
          </a:xfrm>
        </p:spPr>
        <p:txBody>
          <a:bodyPr>
            <a:normAutofit fontScale="77500" lnSpcReduction="20000"/>
          </a:bodyPr>
          <a:lstStyle/>
          <a:p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Алгоритм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«Как образовать деепричастие от глагола»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Задайте вопрос к глаголу.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Если глагол несовершенного вида (что делать?), то и деепричастие будет несовершенного вида (что делая?)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А) поставьте глагол в настоящее время (что делают?)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Б) отбросьте окончание (-</a:t>
            </a:r>
            <a:r>
              <a:rPr lang="ru-RU" sz="3000" i="1" dirty="0" err="1" smtClean="0">
                <a:latin typeface="Times New Roman" pitchFamily="18" charset="0"/>
                <a:cs typeface="Times New Roman" pitchFamily="18" charset="0"/>
              </a:rPr>
              <a:t>ут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, -ют, -</a:t>
            </a:r>
            <a:r>
              <a:rPr lang="ru-RU" sz="3000" i="1" dirty="0" err="1" smtClean="0">
                <a:latin typeface="Times New Roman" pitchFamily="18" charset="0"/>
                <a:cs typeface="Times New Roman" pitchFamily="18" charset="0"/>
              </a:rPr>
              <a:t>ат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3000" i="1" dirty="0" err="1" smtClean="0">
                <a:latin typeface="Times New Roman" pitchFamily="18" charset="0"/>
                <a:cs typeface="Times New Roman" pitchFamily="18" charset="0"/>
              </a:rPr>
              <a:t>ят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3. Если глагол совершенного вида (что сделать?), то и деепричастие должно быть совершенного вида (что сделав?)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А) отбросьте суффикс неопределенной формы (-</a:t>
            </a:r>
            <a:r>
              <a:rPr lang="ru-RU" sz="3000" i="1" dirty="0" err="1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3000" i="1" dirty="0" err="1" smtClean="0">
                <a:latin typeface="Times New Roman" pitchFamily="18" charset="0"/>
                <a:cs typeface="Times New Roman" pitchFamily="18" charset="0"/>
              </a:rPr>
              <a:t>чь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3000" i="1" dirty="0" err="1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Б) добавьте один из суффиксов (-в, -вши, -</a:t>
            </a:r>
            <a:r>
              <a:rPr lang="ru-RU" sz="3000" i="1" dirty="0" err="1" smtClean="0">
                <a:latin typeface="Times New Roman" pitchFamily="18" charset="0"/>
                <a:cs typeface="Times New Roman" pitchFamily="18" charset="0"/>
              </a:rPr>
              <a:t>ши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61245" y="1646699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83876817"/>
              </p:ext>
            </p:extLst>
          </p:nvPr>
        </p:nvGraphicFramePr>
        <p:xfrm>
          <a:off x="179512" y="1318868"/>
          <a:ext cx="8712969" cy="3171408"/>
        </p:xfrm>
        <a:graphic>
          <a:graphicData uri="http://schemas.openxmlformats.org/drawingml/2006/table">
            <a:tbl>
              <a:tblPr firstRow="1" firstCol="1" bandRow="1"/>
              <a:tblGrid>
                <a:gridCol w="2088982"/>
                <a:gridCol w="3311526"/>
                <a:gridCol w="3312461"/>
              </a:tblGrid>
              <a:tr h="6913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Times New Roman"/>
                        </a:rPr>
                        <a:t>вид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Times New Roman"/>
                        </a:rPr>
                        <a:t>глагол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Times New Roman"/>
                        </a:rPr>
                        <a:t>деепричастие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33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err="1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Несовер</a:t>
                      </a:r>
                      <a:r>
                        <a:rPr lang="ru-RU" sz="3600" b="1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err="1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шенный</a:t>
                      </a:r>
                      <a:endParaRPr lang="ru-RU" sz="2800" b="1" dirty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2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совершенный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         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45414" y="188640"/>
            <a:ext cx="3930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4797152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09107" y="2060848"/>
            <a:ext cx="316670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что делать?</a:t>
            </a:r>
            <a:endParaRPr lang="ru-RU" sz="4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84411" y="3263350"/>
            <a:ext cx="28160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что сделать?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2061987"/>
            <a:ext cx="295061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что делая?</a:t>
            </a:r>
            <a:endParaRPr lang="ru-RU" sz="4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81779" y="3263350"/>
            <a:ext cx="29090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то сделав?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310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4473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88640"/>
            <a:ext cx="2777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ВЫВОД: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12963157"/>
              </p:ext>
            </p:extLst>
          </p:nvPr>
        </p:nvGraphicFramePr>
        <p:xfrm>
          <a:off x="251520" y="1268761"/>
          <a:ext cx="8568953" cy="4032447"/>
        </p:xfrm>
        <a:graphic>
          <a:graphicData uri="http://schemas.openxmlformats.org/drawingml/2006/table">
            <a:tbl>
              <a:tblPr firstRow="1" firstCol="1" bandRow="1"/>
              <a:tblGrid>
                <a:gridCol w="2160240"/>
                <a:gridCol w="2448272"/>
                <a:gridCol w="2152668"/>
                <a:gridCol w="1807773"/>
              </a:tblGrid>
              <a:tr h="484398">
                <a:tc>
                  <a:txBody>
                    <a:bodyPr/>
                    <a:lstStyle/>
                    <a:p>
                      <a:pPr algn="ctr">
                        <a:spcAft>
                          <a:spcPts val="1500"/>
                        </a:spcAft>
                      </a:pPr>
                      <a:r>
                        <a:rPr lang="ru-RU" sz="2400" b="1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деепричастие</a:t>
                      </a:r>
                      <a:endParaRPr lang="ru-RU" sz="1800" b="1" dirty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50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основа глагола</a:t>
                      </a:r>
                      <a:endParaRPr lang="ru-RU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50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суффиксы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500"/>
                        </a:spcAft>
                      </a:pPr>
                      <a:r>
                        <a:rPr lang="ru-RU" sz="2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пример</a:t>
                      </a:r>
                      <a:endParaRPr lang="ru-RU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31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95630" algn="ctr"/>
                        </a:tabLst>
                      </a:pPr>
                      <a:r>
                        <a:rPr lang="ru-RU" sz="2400" b="1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несовершенного вида </a:t>
                      </a:r>
                      <a:endParaRPr lang="ru-RU" sz="1800" b="1" dirty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595630" algn="ctr"/>
                        </a:tabLst>
                      </a:pPr>
                      <a:r>
                        <a:rPr lang="ru-RU" sz="2400" b="1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 делая?  </a:t>
                      </a:r>
                      <a:endParaRPr lang="ru-RU" sz="1800" b="1" dirty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настоящего времени</a:t>
                      </a:r>
                      <a:endParaRPr lang="ru-RU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-а (-я)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Молча</a:t>
                      </a:r>
                      <a:endParaRPr lang="ru-RU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замирая</a:t>
                      </a:r>
                      <a:endParaRPr lang="ru-RU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4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совершенного вида </a:t>
                      </a:r>
                      <a:endParaRPr lang="ru-RU" sz="1800" b="1" dirty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 сделав?  </a:t>
                      </a:r>
                      <a:endParaRPr lang="ru-RU" sz="1800" b="1" dirty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Неопределённой формы</a:t>
                      </a:r>
                      <a:endParaRPr lang="ru-RU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88490" algn="r"/>
                        </a:tabLst>
                      </a:pPr>
                      <a:r>
                        <a:rPr lang="ru-RU" sz="2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Простое будущее время	</a:t>
                      </a:r>
                      <a:endParaRPr lang="ru-RU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-в,  -вши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ши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-а (-я)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Замерев</a:t>
                      </a:r>
                      <a:endParaRPr lang="ru-RU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Улыбнувшись</a:t>
                      </a:r>
                      <a:endParaRPr lang="ru-RU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Испёкши</a:t>
                      </a:r>
                      <a:endParaRPr lang="ru-RU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услыша</a:t>
                      </a:r>
                      <a:endParaRPr lang="ru-RU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4764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332656"/>
            <a:ext cx="88569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- Образуйте от глаголов </a:t>
            </a:r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деепричастия:</a:t>
            </a:r>
            <a:endParaRPr lang="ru-RU" sz="2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785926"/>
            <a:ext cx="6107000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опаздывать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торопиться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увидеть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заклеить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засеять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расколоть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прочитать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21824" y="1412776"/>
            <a:ext cx="6479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-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590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429264"/>
            <a:ext cx="6512511" cy="859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911926"/>
          </a:xfrm>
        </p:spPr>
        <p:txBody>
          <a:bodyPr>
            <a:normAutofit fontScale="92500" lnSpcReduction="10000"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опаздывая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торопясь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увидев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заклеив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засеяв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расколов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прочитав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500834"/>
            <a:ext cx="6512511" cy="1428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285852" y="928670"/>
            <a:ext cx="6400800" cy="4832042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швам руки ОПУСКАЯ,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Плечи вверх ПРИПОДНИМАЯ,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Корпус влево НАКЛОНЯЯ,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Затем вправо ПРОГИБАЯ,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Головою ПОМОТАВ,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ПОКИВАВ и ПОВЗДЫХАВ...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ОТДОХНУВ немного дружно,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Скажем: "Поработать нужно!"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32656"/>
            <a:ext cx="7848872" cy="61247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ГОВОРИ ПРАВИЛЬНО:</a:t>
            </a:r>
          </a:p>
          <a:p>
            <a:pPr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88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чЕрпая</a:t>
            </a:r>
          </a:p>
          <a:p>
            <a:pPr algn="ctr"/>
            <a:r>
              <a:rPr lang="ru-RU" sz="88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балУясь</a:t>
            </a:r>
          </a:p>
          <a:p>
            <a:pPr algn="ctr"/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677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7" y="500042"/>
            <a:ext cx="7520014" cy="1000132"/>
          </a:xfrm>
        </p:spPr>
        <p:txBody>
          <a:bodyPr/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Спишите, обозначьте суффикс, с помощью которого образованы деепричастия несовершенного вида. Подчеркните деепричастия как члены предложения.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2143116"/>
            <a:ext cx="6400800" cy="4000528"/>
          </a:xfrm>
        </p:spPr>
        <p:txBody>
          <a:bodyPr>
            <a:normAutofit lnSpcReduction="10000"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1) Кошка бегала по кровле, (не)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доумевая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, куда спрыгнуть. 2) Мальчишки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пом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рали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со смеху, смотря на её отчаяние. 3) Долго плакала бедная девушка, воображая всё, что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ож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..дало её. 4) Весело и вел..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чаво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, словно взлетая,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подн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..мается могучее светило.5)Яркое с..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яние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стоит (не)долгое время над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потемневш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землёй.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5" y="285728"/>
            <a:ext cx="7448576" cy="857256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ym typeface="Wingdings"/>
              </a:rPr>
              <a:t></a:t>
            </a:r>
            <a:r>
              <a:rPr lang="ru-RU" dirty="0" smtClean="0"/>
              <a:t> Работа над словарными словами:</a:t>
            </a:r>
            <a:r>
              <a:rPr lang="ru-RU" i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2285992"/>
            <a:ext cx="6400800" cy="4071966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8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станция, </a:t>
            </a:r>
          </a:p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ба</a:t>
            </a:r>
            <a:r>
              <a:rPr lang="ru-RU" sz="48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ейн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072338" cy="491205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Мы пришли сюда учиться,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Не лениться, а трудиться.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Работаем старательно,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 слушаем внимательно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04664"/>
            <a:ext cx="3883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</a:rPr>
              <a:t>Игра « Потерявшиеся пословицы</a:t>
            </a:r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»</a:t>
            </a:r>
            <a:endParaRPr lang="ru-RU" sz="1600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908720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Задание: установите соответствие, прочитайте полученные пословицы.</a:t>
            </a:r>
            <a:endParaRPr lang="ru-RU" sz="1600" b="1" dirty="0">
              <a:latin typeface="Times New Roman"/>
              <a:ea typeface="Times New Roman"/>
            </a:endParaRPr>
          </a:p>
          <a:p>
            <a:pPr>
              <a:spcAft>
                <a:spcPts val="150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Назовите  деепричастия, определите их  вид.</a:t>
            </a:r>
            <a:endParaRPr lang="ru-RU" sz="16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8743" y="1844824"/>
            <a:ext cx="3751209" cy="183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 зная броду,</a:t>
            </a:r>
            <a:endParaRPr lang="ru-RU" sz="16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 Не </a:t>
            </a:r>
            <a:r>
              <a:rPr lang="ru-RU" sz="20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замочив руки,</a:t>
            </a:r>
            <a:endParaRPr lang="ru-RU" sz="16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 Говорить </a:t>
            </a:r>
            <a:r>
              <a:rPr lang="ru-RU" sz="20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 думая –</a:t>
            </a:r>
            <a:endParaRPr lang="ru-RU" sz="16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4. Кто </a:t>
            </a:r>
            <a:r>
              <a:rPr lang="ru-RU" sz="20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 подумав говорит,</a:t>
            </a:r>
            <a:endParaRPr lang="ru-RU" sz="16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5. Не </a:t>
            </a:r>
            <a:r>
              <a:rPr lang="ru-RU" sz="20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развязав мешок,</a:t>
            </a:r>
            <a:endParaRPr lang="ru-RU" sz="1600" b="1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38286" y="1700808"/>
            <a:ext cx="4138170" cy="2613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А) не умоешься.</a:t>
            </a:r>
            <a:endParaRPr lang="ru-RU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Б) не узнаешь, что в нем.</a:t>
            </a:r>
            <a:endParaRPr lang="ru-RU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В) тот вечно вздор твердит.</a:t>
            </a:r>
            <a:endParaRPr lang="ru-RU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Г) что стрелять не целясь.</a:t>
            </a:r>
            <a:endParaRPr lang="ru-RU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Д) не суйся в воду.</a:t>
            </a:r>
            <a:endParaRPr lang="ru-RU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74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332656"/>
            <a:ext cx="8640960" cy="4525963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0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Мини-тест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24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8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 Деепричастие – это ….</a:t>
            </a:r>
            <a:endParaRPr lang="ru-RU" sz="45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8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А) самостоятельная часть речи </a:t>
            </a:r>
            <a:endParaRPr lang="ru-RU" sz="45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8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В) особая неизменяемая форма глагола</a:t>
            </a:r>
            <a:endParaRPr lang="ru-RU" sz="45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8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С) неизменяемая часть слова</a:t>
            </a:r>
            <a:endParaRPr lang="ru-RU" sz="45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473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3816424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Bef>
                <a:spcPct val="20000"/>
              </a:spcBef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138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404664"/>
            <a:ext cx="82296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2.Деепричастие обозначает …..</a:t>
            </a:r>
            <a:endParaRPr lang="ru-RU" sz="36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А) добавочное действие при основном действии </a:t>
            </a:r>
            <a:endParaRPr lang="ru-RU" sz="36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В) признак предмета по действию</a:t>
            </a:r>
            <a:endParaRPr lang="ru-RU" sz="36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С) признак другого признака</a:t>
            </a:r>
            <a:endParaRPr lang="ru-RU" sz="3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380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48680"/>
            <a:ext cx="8352928" cy="478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ct val="20000"/>
              </a:spcBef>
            </a:pP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 Деепричастие совершенного вида:</a:t>
            </a:r>
            <a:endParaRPr lang="ru-RU" sz="4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Bef>
                <a:spcPct val="20000"/>
              </a:spcBef>
            </a:pP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А) замерев</a:t>
            </a:r>
            <a:endParaRPr lang="ru-RU" sz="4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Bef>
                <a:spcPct val="20000"/>
              </a:spcBef>
            </a:pP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В) мчась</a:t>
            </a:r>
            <a:endParaRPr lang="ru-RU" sz="4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Bef>
                <a:spcPct val="20000"/>
              </a:spcBef>
            </a:pPr>
            <a: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С) выдавая</a:t>
            </a:r>
            <a:endParaRPr lang="ru-RU" sz="40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994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04664"/>
            <a:ext cx="8229600" cy="4525963"/>
          </a:xfrm>
        </p:spPr>
        <p:txBody>
          <a:bodyPr/>
          <a:lstStyle/>
          <a:p>
            <a:pPr marL="0" lvl="0" indent="0">
              <a:lnSpc>
                <a:spcPct val="115000"/>
              </a:lnSpc>
              <a:buNone/>
            </a:pPr>
            <a:r>
              <a:rPr lang="ru-RU" dirty="0" smtClean="0"/>
              <a:t> </a:t>
            </a:r>
            <a:r>
              <a:rPr lang="ru-RU" sz="4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4.Деепричастие несовершенного вида:</a:t>
            </a:r>
            <a:endParaRPr lang="ru-RU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r>
              <a:rPr lang="ru-RU" sz="4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А) сознавая</a:t>
            </a:r>
            <a:endParaRPr lang="ru-RU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r>
              <a:rPr lang="ru-RU" sz="4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В) свалив</a:t>
            </a:r>
            <a:endParaRPr lang="ru-RU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r>
              <a:rPr lang="ru-RU" sz="4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С) опрокинув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xmlns="" val="413668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8496944" cy="4525963"/>
          </a:xfrm>
        </p:spPr>
        <p:txBody>
          <a:bodyPr/>
          <a:lstStyle/>
          <a:p>
            <a:pPr marL="0" lvl="0" indent="0">
              <a:lnSpc>
                <a:spcPct val="115000"/>
              </a:lnSpc>
              <a:buNone/>
            </a:pPr>
            <a:r>
              <a:rPr lang="ru-RU" dirty="0" smtClean="0"/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5. Каким членом предложения является деепричастие: 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 algn="ctr">
              <a:lnSpc>
                <a:spcPct val="115000"/>
              </a:lnSpc>
              <a:buNone/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 любя, невозможно понять жизни.</a:t>
            </a:r>
            <a:endParaRPr lang="ru-RU" sz="24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А) обстоятельство 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В) определение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 дополнение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063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229600" cy="6192688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Ключ</a:t>
            </a:r>
            <a:r>
              <a:rPr lang="ru-RU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: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1-А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2-А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3-А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4-А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5-А</a:t>
            </a:r>
            <a:endParaRPr lang="ru-RU" sz="24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каждый правильный ответ – 1 балл.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63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929330"/>
            <a:ext cx="6512511" cy="285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42910" y="731520"/>
            <a:ext cx="7500990" cy="4983496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Составить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тему «Деепричастие» (работа в группах)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1.Одно существительное (тема)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Два прилагательных (раскрывающие тему)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3.Три глагола (описывающие действия по теме)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Предложение (отношение к теме)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5.Одно существительное-итог (синоним темы)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48680"/>
            <a:ext cx="80648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i="1" dirty="0">
                <a:solidFill>
                  <a:schemeClr val="accent5">
                    <a:lumMod val="50000"/>
                  </a:schemeClr>
                </a:solidFill>
                <a:ea typeface="Calibri"/>
                <a:cs typeface="Times New Roman"/>
              </a:rPr>
              <a:t>Д</a:t>
            </a:r>
            <a:r>
              <a:rPr lang="ru-RU" sz="6000" i="1" dirty="0" smtClean="0">
                <a:solidFill>
                  <a:schemeClr val="accent5">
                    <a:lumMod val="50000"/>
                  </a:schemeClr>
                </a:solidFill>
                <a:ea typeface="Calibri"/>
                <a:cs typeface="Times New Roman"/>
              </a:rPr>
              <a:t>омашнее </a:t>
            </a:r>
            <a:r>
              <a:rPr lang="ru-RU" sz="6000" i="1" dirty="0">
                <a:solidFill>
                  <a:schemeClr val="accent5">
                    <a:lumMod val="50000"/>
                  </a:schemeClr>
                </a:solidFill>
                <a:ea typeface="Calibri"/>
                <a:cs typeface="Times New Roman"/>
              </a:rPr>
              <a:t>задание</a:t>
            </a:r>
            <a:r>
              <a:rPr lang="ru-RU" sz="6000" i="1" dirty="0" smtClean="0">
                <a:solidFill>
                  <a:schemeClr val="accent5">
                    <a:lumMod val="50000"/>
                  </a:schemeClr>
                </a:solidFill>
                <a:ea typeface="Calibri"/>
                <a:cs typeface="Times New Roman"/>
              </a:rPr>
              <a:t>:</a:t>
            </a:r>
          </a:p>
          <a:p>
            <a:r>
              <a:rPr lang="ru-RU" sz="6000" i="1" dirty="0" smtClean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ru-RU" sz="6000" i="1" dirty="0">
                <a:solidFill>
                  <a:srgbClr val="000000"/>
                </a:solidFill>
                <a:ea typeface="Calibri"/>
                <a:cs typeface="Times New Roman"/>
              </a:rPr>
              <a:t>п. </a:t>
            </a:r>
            <a:r>
              <a:rPr lang="ru-RU" sz="6000" i="1" dirty="0" smtClean="0">
                <a:solidFill>
                  <a:srgbClr val="000000"/>
                </a:solidFill>
                <a:ea typeface="Calibri"/>
                <a:cs typeface="Times New Roman"/>
              </a:rPr>
              <a:t>25 </a:t>
            </a:r>
            <a:r>
              <a:rPr lang="ru-RU" sz="6000" i="1" dirty="0">
                <a:solidFill>
                  <a:srgbClr val="000000"/>
                </a:solidFill>
                <a:ea typeface="Calibri"/>
                <a:cs typeface="Times New Roman"/>
              </a:rPr>
              <a:t>теория </a:t>
            </a:r>
            <a:endParaRPr lang="ru-RU" sz="6000" i="1" dirty="0" smtClean="0">
              <a:solidFill>
                <a:srgbClr val="000000"/>
              </a:solidFill>
              <a:ea typeface="Calibri"/>
              <a:cs typeface="Times New Roman"/>
            </a:endParaRPr>
          </a:p>
          <a:p>
            <a:r>
              <a:rPr lang="ru-RU" sz="6000" i="1" dirty="0" smtClean="0">
                <a:solidFill>
                  <a:srgbClr val="000000"/>
                </a:solidFill>
                <a:ea typeface="Calibri"/>
                <a:cs typeface="Times New Roman"/>
              </a:rPr>
              <a:t>упр.176,</a:t>
            </a:r>
            <a:r>
              <a:rPr lang="ru-RU" sz="6000" dirty="0" smtClean="0"/>
              <a:t> с. 90 . Запишите слова в два столбика.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214754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28663" y="0"/>
            <a:ext cx="214313" cy="357166"/>
          </a:xfrm>
        </p:spPr>
        <p:txBody>
          <a:bodyPr/>
          <a:lstStyle/>
          <a:p>
            <a:pPr algn="l">
              <a:buNone/>
            </a:pPr>
            <a:r>
              <a:rPr lang="ru-RU" sz="4800" dirty="0" smtClean="0">
                <a:solidFill>
                  <a:srgbClr val="C00000"/>
                </a:solidFill>
              </a:rPr>
              <a:t/>
            </a:r>
            <a:br>
              <a:rPr lang="ru-RU" sz="4800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85720" y="1214422"/>
            <a:ext cx="7258080" cy="492922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1.  сегодня я узнал…</a:t>
            </a:r>
            <a:endParaRPr lang="ru-RU" sz="31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2.  было интересно…</a:t>
            </a:r>
            <a:endParaRPr lang="ru-RU" sz="31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  было трудно…</a:t>
            </a:r>
            <a:endParaRPr lang="ru-RU" sz="31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  я теперь могу…</a:t>
            </a:r>
            <a:endParaRPr lang="ru-RU" sz="31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5.  я научился…</a:t>
            </a:r>
            <a:endParaRPr lang="ru-RU" sz="31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6.  у меня получилось…</a:t>
            </a:r>
            <a:endParaRPr lang="ru-RU" sz="31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7.  мне захотелось…</a:t>
            </a:r>
            <a:endParaRPr lang="ru-RU" sz="31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8.  я попробую…</a:t>
            </a:r>
            <a:endParaRPr lang="ru-RU" sz="31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sz="31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9.  я смог …</a:t>
            </a:r>
            <a:endParaRPr lang="ru-RU" sz="31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62" name="Picture 2" descr="C:\Users\s\Desktop\Конкурсы\Смайлики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0"/>
            <a:ext cx="514350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143644"/>
            <a:ext cx="6512511" cy="285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929462" cy="455486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-Соотнесите стрелками вопрос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(лист взаимопроверки и выставления баллов).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5  правильных ответов из 5 = «5»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4 из 5, то = «4»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3 из 5 = «3»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Если 2 из 5= «2»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9" y="357166"/>
            <a:ext cx="7234262" cy="11430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9939" name="Picture 3" descr="C:\Users\s\Desktop\Конкурсы\звонок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511805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76672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88640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 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52865555"/>
              </p:ext>
            </p:extLst>
          </p:nvPr>
        </p:nvGraphicFramePr>
        <p:xfrm>
          <a:off x="428596" y="714356"/>
          <a:ext cx="8136904" cy="5248877"/>
        </p:xfrm>
        <a:graphic>
          <a:graphicData uri="http://schemas.openxmlformats.org/drawingml/2006/table">
            <a:tbl>
              <a:tblPr firstRow="1" firstCol="1" bandRow="1"/>
              <a:tblGrid>
                <a:gridCol w="3857652"/>
                <a:gridCol w="4279252"/>
              </a:tblGrid>
              <a:tr h="539186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На какие вопросы отвечает</a:t>
                      </a:r>
                      <a:r>
                        <a:rPr lang="ru-RU" sz="2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деепричастие?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Какой? какая? какое?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1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Что делая? Что сделав?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98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Чем является в предложении?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дополнением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2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обстоятельством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3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Признаки каких частей речи имеет?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Глагола и наречия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Глагола и прилагательного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3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 изменяются деепричастия?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По родам, числам, падежам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Не изменяются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3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 на письме выделяется деепричастный оборот?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Если стоит после определяемого слова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Всегда выделяется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2846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511805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76672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88640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 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52865555"/>
              </p:ext>
            </p:extLst>
          </p:nvPr>
        </p:nvGraphicFramePr>
        <p:xfrm>
          <a:off x="428596" y="714356"/>
          <a:ext cx="8136904" cy="5218899"/>
        </p:xfrm>
        <a:graphic>
          <a:graphicData uri="http://schemas.openxmlformats.org/drawingml/2006/table">
            <a:tbl>
              <a:tblPr firstRow="1" firstCol="1" bandRow="1"/>
              <a:tblGrid>
                <a:gridCol w="3857652"/>
                <a:gridCol w="4279252"/>
              </a:tblGrid>
              <a:tr h="539186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chemeClr val="accent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какие вопросы отвечает</a:t>
                      </a:r>
                      <a:r>
                        <a:rPr lang="ru-RU" sz="2400" b="0" baseline="0" dirty="0" smtClean="0">
                          <a:solidFill>
                            <a:schemeClr val="accent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smtClean="0">
                          <a:solidFill>
                            <a:schemeClr val="accent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деепричастие?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Какой? какая? какое?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1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6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Что делая? Что сделав?</a:t>
                      </a:r>
                      <a:endParaRPr lang="ru-RU" sz="2400" dirty="0">
                        <a:solidFill>
                          <a:schemeClr val="accent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98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800" kern="1200" dirty="0" smtClean="0">
                          <a:solidFill>
                            <a:schemeClr val="accen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Чем является в предложении?</a:t>
                      </a:r>
                      <a:endParaRPr lang="ru-RU" sz="2800" dirty="0"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дополнением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2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обстоятельством</a:t>
                      </a:r>
                      <a:endParaRPr lang="ru-RU" sz="24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3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Признаки каких частей речи имеет?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Глагола и наречия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Глагола и прилагательного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3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 изменяются деепричастия?</a:t>
                      </a:r>
                      <a:endParaRPr lang="ru-RU" sz="2400" dirty="0"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 родам, числам, падежам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 изменяются</a:t>
                      </a:r>
                      <a:endParaRPr lang="ru-RU" sz="24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3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 на письме выделяется деепричастный оборот?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Если стоит после определяемого слова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Всегда выделяется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2846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1"/>
            <a:ext cx="8913747" cy="54476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6600" b="1" cap="none" spc="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Дбюн</a:t>
            </a:r>
            <a:r>
              <a:rPr lang="ru-RU" sz="6600" b="1" cap="none" spc="0" dirty="0" err="1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бюоотгь</a:t>
            </a:r>
            <a:r>
              <a:rPr lang="ru-RU" sz="6600" b="1" cap="none" spc="0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600" b="1" cap="none" spc="0" dirty="0" err="1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лрьсп</a:t>
            </a:r>
            <a:r>
              <a:rPr lang="ru-RU" sz="6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Деепричастия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 err="1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юбрпсн</a:t>
            </a:r>
            <a:r>
              <a:rPr lang="ru-RU" sz="5400" b="1" cap="none" spc="0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 err="1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юдлрлли</a:t>
            </a:r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несовершенного </a:t>
            </a:r>
            <a:r>
              <a:rPr lang="ru-RU" sz="5400" b="1" dirty="0" err="1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ььриииююгстьь</a:t>
            </a:r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исрео</a:t>
            </a:r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вида</a:t>
            </a:r>
            <a:r>
              <a:rPr lang="ru-RU" sz="5400" b="1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брявпе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58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57826"/>
            <a:ext cx="6512511" cy="1573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2976" y="928670"/>
            <a:ext cx="6715172" cy="4429156"/>
          </a:xfrm>
        </p:spPr>
        <p:txBody>
          <a:bodyPr>
            <a:normAutofit/>
          </a:bodyPr>
          <a:lstStyle/>
          <a:p>
            <a:r>
              <a:rPr lang="ru-RU" dirty="0" smtClean="0"/>
              <a:t>Я хочу изучить материал по теме урока.</a:t>
            </a:r>
          </a:p>
          <a:p>
            <a:r>
              <a:rPr lang="ru-RU" dirty="0" smtClean="0"/>
              <a:t>Я хочу узнать:</a:t>
            </a:r>
          </a:p>
          <a:p>
            <a:r>
              <a:rPr lang="ru-RU" i="1" dirty="0" smtClean="0"/>
              <a:t>1.Что обозначают деепричастия несовершенного вида?</a:t>
            </a:r>
            <a:endParaRPr lang="ru-RU" dirty="0" smtClean="0"/>
          </a:p>
          <a:p>
            <a:r>
              <a:rPr lang="ru-RU" i="1" dirty="0" smtClean="0"/>
              <a:t>2.На какой вопрос отвечают?</a:t>
            </a:r>
            <a:endParaRPr lang="ru-RU" dirty="0" smtClean="0"/>
          </a:p>
          <a:p>
            <a:r>
              <a:rPr lang="ru-RU" i="1" dirty="0" smtClean="0"/>
              <a:t>3.Как образуются?</a:t>
            </a:r>
            <a:endParaRPr lang="ru-RU" dirty="0" smtClean="0"/>
          </a:p>
          <a:p>
            <a:r>
              <a:rPr lang="ru-RU" dirty="0" smtClean="0"/>
              <a:t>Мы должны уметь применять орфографическое правило:</a:t>
            </a:r>
          </a:p>
          <a:p>
            <a:r>
              <a:rPr lang="ru-RU" dirty="0" smtClean="0"/>
              <a:t> «Образование деепричастий несовершенного вида»;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572140"/>
            <a:ext cx="6993553" cy="9286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858024" cy="45548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Лес</a:t>
            </a:r>
          </a:p>
          <a:p>
            <a:r>
              <a:rPr lang="ru-RU" sz="3200" dirty="0" smtClean="0"/>
              <a:t>…</a:t>
            </a:r>
            <a:r>
              <a:rPr lang="ru-RU" sz="3200" i="1" dirty="0" smtClean="0"/>
              <a:t>Ёжась от свежего ветерка,</a:t>
            </a:r>
            <a:endParaRPr lang="ru-RU" sz="3200" dirty="0" smtClean="0"/>
          </a:p>
          <a:p>
            <a:r>
              <a:rPr lang="ru-RU" sz="3200" i="1" dirty="0" smtClean="0"/>
              <a:t>Чуть посинев, крепыши-маслята,</a:t>
            </a:r>
            <a:endParaRPr lang="ru-RU" sz="3200" dirty="0" smtClean="0"/>
          </a:p>
          <a:p>
            <a:r>
              <a:rPr lang="ru-RU" sz="3200" i="1" dirty="0" smtClean="0"/>
              <a:t>Взявшись за руки, как ребята,</a:t>
            </a:r>
            <a:endParaRPr lang="ru-RU" sz="3200" dirty="0" smtClean="0"/>
          </a:p>
          <a:p>
            <a:r>
              <a:rPr lang="ru-RU" sz="3200" i="1" dirty="0" smtClean="0"/>
              <a:t>Топают, греясь вокруг пенька.</a:t>
            </a:r>
            <a:endParaRPr lang="ru-RU" sz="3200" dirty="0" smtClean="0"/>
          </a:p>
          <a:p>
            <a:r>
              <a:rPr lang="ru-RU" sz="3200" dirty="0" smtClean="0"/>
              <a:t>Э.А.Асадов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215214" cy="46263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ёжась (что делая?) – несов. вид;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посинев (что сделав?) – сов. вид;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взявшись – (что сделав?) – сов. вид;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греясь (что делая?) – несов. вид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462</TotalTime>
  <Words>939</Words>
  <Application>Microsoft Office PowerPoint</Application>
  <PresentationFormat>Экран (4:3)</PresentationFormat>
  <Paragraphs>246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Воздушный поток</vt:lpstr>
      <vt:lpstr>Муниципальное общеобразовательное учреждение  «Краснояровская основная общеобразовательная школа»     Деепричастия несовершенного вида   7 класс                                                                                                               Базарон Сэсэг Батоевна               2023 </vt:lpstr>
      <vt:lpstr>Слайд 2</vt:lpstr>
      <vt:lpstr>Слайд 3</vt:lpstr>
      <vt:lpstr>  </vt:lpstr>
      <vt:lpstr>  </vt:lpstr>
      <vt:lpstr> </vt:lpstr>
      <vt:lpstr>Слайд 7</vt:lpstr>
      <vt:lpstr>Слайд 8</vt:lpstr>
      <vt:lpstr>Слайд 9</vt:lpstr>
      <vt:lpstr>Слайд 10</vt:lpstr>
      <vt:lpstr>Слайд 11</vt:lpstr>
      <vt:lpstr> </vt:lpstr>
      <vt:lpstr> </vt:lpstr>
      <vt:lpstr> </vt:lpstr>
      <vt:lpstr>Слайд 15</vt:lpstr>
      <vt:lpstr>Слайд 16</vt:lpstr>
      <vt:lpstr> </vt:lpstr>
      <vt:lpstr> Спишите, обозначьте суффикс, с помощью которого образованы деепричастия несовершенного вида. Подчеркните деепричастия как члены предложения. </vt:lpstr>
      <vt:lpstr>  Работа над словарными словами: </vt:lpstr>
      <vt:lpstr> </vt:lpstr>
      <vt:lpstr> </vt:lpstr>
      <vt:lpstr>  </vt:lpstr>
      <vt:lpstr> </vt:lpstr>
      <vt:lpstr> </vt:lpstr>
      <vt:lpstr> </vt:lpstr>
      <vt:lpstr> </vt:lpstr>
      <vt:lpstr>Слайд 27</vt:lpstr>
      <vt:lpstr> </vt:lpstr>
      <vt:lpstr> </vt:lpstr>
      <vt:lpstr>Слайд 30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ПО РУССКОМУ ЯЗЫКУ 7 КЛАСС</dc:title>
  <dc:creator>User</dc:creator>
  <cp:lastModifiedBy>s</cp:lastModifiedBy>
  <cp:revision>37</cp:revision>
  <dcterms:created xsi:type="dcterms:W3CDTF">2017-12-03T13:48:58Z</dcterms:created>
  <dcterms:modified xsi:type="dcterms:W3CDTF">2023-03-09T13:09:13Z</dcterms:modified>
</cp:coreProperties>
</file>