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 u="heavy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 u="heavy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 u="heavy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370" y="317119"/>
            <a:ext cx="7908290" cy="1022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 u="heavy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7718" y="1431745"/>
            <a:ext cx="8068563" cy="4166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984497" y="1057478"/>
            <a:ext cx="9588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70" dirty="0">
                <a:solidFill>
                  <a:srgbClr val="FF0000"/>
                </a:solidFill>
                <a:latin typeface="Calibri"/>
                <a:cs typeface="Calibri"/>
              </a:rPr>
              <a:t>Тема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34313" y="1478660"/>
            <a:ext cx="705993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3600" u="none" spc="-5" dirty="0">
                <a:solidFill>
                  <a:srgbClr val="FF0000"/>
                </a:solidFill>
              </a:rPr>
              <a:t>«Эффективные </a:t>
            </a:r>
            <a:r>
              <a:rPr sz="3600" u="none" spc="-25" dirty="0">
                <a:solidFill>
                  <a:srgbClr val="FF0000"/>
                </a:solidFill>
              </a:rPr>
              <a:t>методы </a:t>
            </a:r>
            <a:r>
              <a:rPr sz="3600" u="none" dirty="0">
                <a:solidFill>
                  <a:srgbClr val="FF0000"/>
                </a:solidFill>
              </a:rPr>
              <a:t>и </a:t>
            </a:r>
            <a:r>
              <a:rPr sz="3600" u="none" spc="-10" dirty="0">
                <a:solidFill>
                  <a:srgbClr val="FF0000"/>
                </a:solidFill>
              </a:rPr>
              <a:t>приемы </a:t>
            </a:r>
            <a:r>
              <a:rPr sz="3600" u="none" spc="-5" dirty="0">
                <a:solidFill>
                  <a:srgbClr val="FF0000"/>
                </a:solidFill>
              </a:rPr>
              <a:t> обучения</a:t>
            </a:r>
            <a:r>
              <a:rPr sz="3600" u="none" spc="-30" dirty="0">
                <a:solidFill>
                  <a:srgbClr val="FF0000"/>
                </a:solidFill>
              </a:rPr>
              <a:t> </a:t>
            </a:r>
            <a:r>
              <a:rPr sz="3600" u="none" spc="-5" dirty="0">
                <a:solidFill>
                  <a:srgbClr val="FF0000"/>
                </a:solidFill>
              </a:rPr>
              <a:t>на</a:t>
            </a:r>
            <a:r>
              <a:rPr sz="3600" u="none" spc="-35" dirty="0">
                <a:solidFill>
                  <a:srgbClr val="FF0000"/>
                </a:solidFill>
              </a:rPr>
              <a:t> </a:t>
            </a:r>
            <a:r>
              <a:rPr sz="3600" u="none" spc="-15" dirty="0">
                <a:solidFill>
                  <a:srgbClr val="FF0000"/>
                </a:solidFill>
              </a:rPr>
              <a:t>уроках</a:t>
            </a:r>
            <a:r>
              <a:rPr sz="3600" u="none" spc="-20" dirty="0">
                <a:solidFill>
                  <a:srgbClr val="FF0000"/>
                </a:solidFill>
              </a:rPr>
              <a:t> </a:t>
            </a:r>
            <a:r>
              <a:rPr sz="3600" u="none" spc="-10" dirty="0">
                <a:solidFill>
                  <a:srgbClr val="FF0000"/>
                </a:solidFill>
              </a:rPr>
              <a:t>математики</a:t>
            </a:r>
            <a:r>
              <a:rPr sz="3600" u="none" spc="-60" dirty="0">
                <a:solidFill>
                  <a:srgbClr val="FF0000"/>
                </a:solidFill>
              </a:rPr>
              <a:t> </a:t>
            </a:r>
            <a:r>
              <a:rPr sz="3600" u="none" spc="-5" dirty="0">
                <a:solidFill>
                  <a:srgbClr val="FF0000"/>
                </a:solidFill>
              </a:rPr>
              <a:t>по </a:t>
            </a:r>
            <a:r>
              <a:rPr sz="3600" u="none" spc="-800" dirty="0">
                <a:solidFill>
                  <a:srgbClr val="FF0000"/>
                </a:solidFill>
              </a:rPr>
              <a:t> </a:t>
            </a:r>
            <a:r>
              <a:rPr sz="3600" u="none" spc="-20" dirty="0">
                <a:solidFill>
                  <a:srgbClr val="FF0000"/>
                </a:solidFill>
              </a:rPr>
              <a:t>ФГОС»</a:t>
            </a:r>
            <a:endParaRPr sz="3600"/>
          </a:p>
        </p:txBody>
      </p:sp>
      <p:sp>
        <p:nvSpPr>
          <p:cNvPr id="5" name="object 5"/>
          <p:cNvSpPr txBox="1"/>
          <p:nvPr/>
        </p:nvSpPr>
        <p:spPr>
          <a:xfrm>
            <a:off x="2460117" y="4536440"/>
            <a:ext cx="577913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620" algn="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Выполнила:</a:t>
            </a:r>
            <a:r>
              <a:rPr sz="24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ru-RU" sz="2400" b="1" spc="-5" dirty="0" err="1" smtClean="0">
                <a:solidFill>
                  <a:srgbClr val="001F5F"/>
                </a:solidFill>
                <a:latin typeface="Calibri"/>
                <a:cs typeface="Calibri"/>
              </a:rPr>
              <a:t>Токаренко</a:t>
            </a:r>
            <a:r>
              <a:rPr lang="ru-RU" sz="2400" b="1" spc="-5" dirty="0" smtClean="0">
                <a:solidFill>
                  <a:srgbClr val="001F5F"/>
                </a:solidFill>
                <a:latin typeface="Calibri"/>
                <a:cs typeface="Calibri"/>
              </a:rPr>
              <a:t> Юлия Владимировна</a:t>
            </a:r>
            <a:endParaRPr sz="2400" dirty="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  <a:tabLst>
                <a:tab pos="1178560" algn="l"/>
              </a:tabLst>
            </a:pP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учитель	математики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3903" y="779526"/>
            <a:ext cx="8087359" cy="142875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indent="208279">
              <a:lnSpc>
                <a:spcPct val="90000"/>
              </a:lnSpc>
              <a:spcBef>
                <a:spcPts val="340"/>
              </a:spcBef>
            </a:pPr>
            <a:r>
              <a:rPr sz="2000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Моя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деятельность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направлена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на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то,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чтобы обеспечить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условия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для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развития личности,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сделать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процесс</a:t>
            </a:r>
            <a:r>
              <a:rPr sz="20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управляемым,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формировать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мыслящих</a:t>
            </a:r>
            <a:r>
              <a:rPr sz="20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субъектов.</a:t>
            </a:r>
            <a:r>
              <a:rPr sz="2000" u="none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2000" u="none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стараюсь</a:t>
            </a:r>
            <a:r>
              <a:rPr sz="20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сочетать</a:t>
            </a:r>
            <a:r>
              <a:rPr sz="2000" u="none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научность</a:t>
            </a:r>
            <a:r>
              <a:rPr sz="20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преподавания</a:t>
            </a:r>
            <a:r>
              <a:rPr sz="2000" u="none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с </a:t>
            </a:r>
            <a:r>
              <a:rPr sz="2000" u="none" spc="-48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доступностью,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яркую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наглядность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с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игрой. </a:t>
            </a:r>
            <a:r>
              <a:rPr sz="20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Этому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способствует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набор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педагогических</a:t>
            </a:r>
            <a:r>
              <a:rPr sz="2000" u="none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умений,</a:t>
            </a:r>
            <a:r>
              <a:rPr sz="2000" u="none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которыми</a:t>
            </a:r>
            <a:r>
              <a:rPr sz="2000" u="none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20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обладаю.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1691" y="2183993"/>
            <a:ext cx="8289925" cy="3587115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266700">
              <a:lnSpc>
                <a:spcPct val="100000"/>
              </a:lnSpc>
              <a:spcBef>
                <a:spcPts val="650"/>
              </a:spcBef>
            </a:pPr>
            <a:r>
              <a:rPr sz="2000" b="1" i="1" spc="-20" dirty="0">
                <a:solidFill>
                  <a:srgbClr val="6F2F9F"/>
                </a:solidFill>
                <a:latin typeface="Times New Roman"/>
                <a:cs typeface="Times New Roman"/>
              </a:rPr>
              <a:t>Умения:</a:t>
            </a:r>
            <a:endParaRPr sz="20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50"/>
              </a:spcBef>
              <a:buFont typeface="Arial MT"/>
              <a:buChar char="•"/>
              <a:tabLst>
                <a:tab pos="185420" algn="l"/>
              </a:tabLst>
            </a:pP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демонстрирую</a:t>
            </a:r>
            <a:r>
              <a:rPr sz="2000"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детям</a:t>
            </a:r>
            <a:r>
              <a:rPr sz="20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свое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полное</a:t>
            </a:r>
            <a:r>
              <a:rPr sz="20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к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ним</a:t>
            </a:r>
            <a:r>
              <a:rPr sz="20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доверие;</a:t>
            </a:r>
            <a:endParaRPr sz="2000">
              <a:latin typeface="Times New Roman"/>
              <a:cs typeface="Times New Roman"/>
            </a:endParaRPr>
          </a:p>
          <a:p>
            <a:pPr marL="184785" indent="-172720">
              <a:lnSpc>
                <a:spcPts val="2280"/>
              </a:lnSpc>
              <a:spcBef>
                <a:spcPts val="565"/>
              </a:spcBef>
              <a:buFont typeface="Arial MT"/>
              <a:buChar char="•"/>
              <a:tabLst>
                <a:tab pos="185420" algn="l"/>
              </a:tabLst>
            </a:pP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Организую</a:t>
            </a:r>
            <a:r>
              <a:rPr sz="20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сообщение</a:t>
            </a:r>
            <a:r>
              <a:rPr sz="20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нового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материала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0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форме</a:t>
            </a:r>
            <a:r>
              <a:rPr sz="20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увлекательного</a:t>
            </a:r>
            <a:endParaRPr sz="2000">
              <a:latin typeface="Times New Roman"/>
              <a:cs typeface="Times New Roman"/>
            </a:endParaRPr>
          </a:p>
          <a:p>
            <a:pPr marL="184785">
              <a:lnSpc>
                <a:spcPts val="2280"/>
              </a:lnSpc>
            </a:pP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диалога;</a:t>
            </a:r>
            <a:endParaRPr sz="20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65"/>
              </a:spcBef>
              <a:buFont typeface="Arial MT"/>
              <a:buChar char="•"/>
              <a:tabLst>
                <a:tab pos="185420" algn="l"/>
              </a:tabLst>
            </a:pPr>
            <a:r>
              <a:rPr sz="20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исхожу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из 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того,</a:t>
            </a:r>
            <a:r>
              <a:rPr sz="20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что</a:t>
            </a:r>
            <a:r>
              <a:rPr sz="20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у</a:t>
            </a:r>
            <a:r>
              <a:rPr sz="20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</a:t>
            </a:r>
            <a:r>
              <a:rPr sz="20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есть</a:t>
            </a:r>
            <a:r>
              <a:rPr sz="20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внутренняя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мотивация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0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учению;</a:t>
            </a:r>
            <a:endParaRPr sz="2000">
              <a:latin typeface="Times New Roman"/>
              <a:cs typeface="Times New Roman"/>
            </a:endParaRPr>
          </a:p>
          <a:p>
            <a:pPr marL="184785" indent="-172720">
              <a:lnSpc>
                <a:spcPts val="2280"/>
              </a:lnSpc>
              <a:spcBef>
                <a:spcPts val="550"/>
              </a:spcBef>
              <a:buFont typeface="Arial MT"/>
              <a:buChar char="•"/>
              <a:tabLst>
                <a:tab pos="185420" algn="l"/>
              </a:tabLst>
            </a:pP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стараюсь</a:t>
            </a:r>
            <a:r>
              <a:rPr sz="20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вовлекать</a:t>
            </a:r>
            <a:r>
              <a:rPr sz="20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</a:t>
            </a:r>
            <a:r>
              <a:rPr sz="20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0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деятельность,</a:t>
            </a:r>
            <a:r>
              <a:rPr sz="20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которая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пробуждает</a:t>
            </a:r>
            <a:endParaRPr sz="2000">
              <a:latin typeface="Times New Roman"/>
              <a:cs typeface="Times New Roman"/>
            </a:endParaRPr>
          </a:p>
          <a:p>
            <a:pPr marL="184785">
              <a:lnSpc>
                <a:spcPts val="2280"/>
              </a:lnSpc>
            </a:pP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радость</a:t>
            </a:r>
            <a:r>
              <a:rPr sz="2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познания</a:t>
            </a:r>
            <a:r>
              <a:rPr sz="20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вызывает</a:t>
            </a:r>
            <a:r>
              <a:rPr sz="20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стойкую</a:t>
            </a:r>
            <a:r>
              <a:rPr sz="2000" b="1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любознательность.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1211580" marR="294640" indent="-574675">
              <a:lnSpc>
                <a:spcPts val="2590"/>
              </a:lnSpc>
              <a:spcBef>
                <a:spcPts val="1265"/>
              </a:spcBef>
            </a:pPr>
            <a:r>
              <a:rPr sz="24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Созданию</a:t>
            </a:r>
            <a:r>
              <a:rPr sz="2400" b="1" i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атмосферы</a:t>
            </a:r>
            <a:r>
              <a:rPr sz="24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успеха</a:t>
            </a:r>
            <a:r>
              <a:rPr sz="24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4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учебной</a:t>
            </a:r>
            <a:r>
              <a:rPr sz="2400" b="1" i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деятельности </a:t>
            </a:r>
            <a:r>
              <a:rPr sz="2400" b="1" i="1" spc="-5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помогает</a:t>
            </a:r>
            <a:r>
              <a:rPr sz="24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 индивидуальный</a:t>
            </a:r>
            <a:r>
              <a:rPr sz="2400" b="1" i="1" spc="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25" dirty="0">
                <a:solidFill>
                  <a:srgbClr val="FF0000"/>
                </a:solidFill>
                <a:latin typeface="Times New Roman"/>
                <a:cs typeface="Times New Roman"/>
              </a:rPr>
              <a:t>подход</a:t>
            </a:r>
            <a:r>
              <a:rPr sz="2400" b="1" i="1" dirty="0">
                <a:solidFill>
                  <a:srgbClr val="FF0000"/>
                </a:solidFill>
                <a:latin typeface="Times New Roman"/>
                <a:cs typeface="Times New Roman"/>
              </a:rPr>
              <a:t> к </a:t>
            </a:r>
            <a:r>
              <a:rPr sz="24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учащимся.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0862" y="848613"/>
            <a:ext cx="8107680" cy="970280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12700" marR="5080" indent="967105">
              <a:lnSpc>
                <a:spcPts val="2420"/>
              </a:lnSpc>
              <a:spcBef>
                <a:spcPts val="359"/>
              </a:spcBef>
            </a:pP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Чтобы </a:t>
            </a:r>
            <a:r>
              <a:rPr sz="22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обеспечить</a:t>
            </a:r>
            <a:r>
              <a:rPr sz="2200" u="none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познавательную</a:t>
            </a:r>
            <a:r>
              <a:rPr sz="2200" u="none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активность</a:t>
            </a:r>
            <a:r>
              <a:rPr sz="2200" u="none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2200" u="none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познавательный </a:t>
            </a: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интерес</a:t>
            </a:r>
            <a:r>
              <a:rPr sz="2200" u="none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</a:t>
            </a:r>
            <a:r>
              <a:rPr sz="22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200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различных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этапах</a:t>
            </a:r>
            <a:r>
              <a:rPr sz="2200" u="none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урока,</a:t>
            </a:r>
            <a:endParaRPr sz="2200">
              <a:latin typeface="Times New Roman"/>
              <a:cs typeface="Times New Roman"/>
            </a:endParaRPr>
          </a:p>
          <a:p>
            <a:pPr marL="981710">
              <a:lnSpc>
                <a:spcPts val="2335"/>
              </a:lnSpc>
            </a:pP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использую</a:t>
            </a:r>
            <a:r>
              <a:rPr sz="2200" u="none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активные</a:t>
            </a:r>
            <a:r>
              <a:rPr sz="2200" u="none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формы</a:t>
            </a:r>
            <a:r>
              <a:rPr sz="2200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 и </a:t>
            </a:r>
            <a:r>
              <a:rPr sz="2200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методы</a:t>
            </a:r>
            <a:r>
              <a:rPr sz="2200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 работы.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4642" y="1790101"/>
            <a:ext cx="7118984" cy="2771775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2135505">
              <a:lnSpc>
                <a:spcPct val="100000"/>
              </a:lnSpc>
              <a:spcBef>
                <a:spcPts val="665"/>
              </a:spcBef>
            </a:pPr>
            <a:r>
              <a:rPr sz="2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Наиболее</a:t>
            </a:r>
            <a:r>
              <a:rPr sz="22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продуктивными</a:t>
            </a:r>
            <a:r>
              <a:rPr sz="22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считаю:</a:t>
            </a:r>
            <a:endParaRPr sz="22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4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Игровые</a:t>
            </a:r>
            <a:r>
              <a:rPr sz="21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формы</a:t>
            </a:r>
            <a:endParaRPr sz="21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5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Организация</a:t>
            </a:r>
            <a:r>
              <a:rPr sz="21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групповой,</a:t>
            </a:r>
            <a:r>
              <a:rPr sz="2100" b="1" i="1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парной</a:t>
            </a:r>
            <a:r>
              <a:rPr sz="21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1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индивидуальной</a:t>
            </a:r>
            <a:r>
              <a:rPr sz="21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работы</a:t>
            </a:r>
            <a:endParaRPr sz="21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5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Организация</a:t>
            </a:r>
            <a:r>
              <a:rPr sz="21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 самостоятельной</a:t>
            </a:r>
            <a:r>
              <a:rPr sz="21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деятельности</a:t>
            </a:r>
            <a:r>
              <a:rPr sz="2100" b="1" i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</a:t>
            </a:r>
            <a:endParaRPr sz="21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4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Создание</a:t>
            </a:r>
            <a:r>
              <a:rPr sz="21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конкретных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ситуаций,</a:t>
            </a:r>
            <a:r>
              <a:rPr sz="21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их</a:t>
            </a:r>
            <a:r>
              <a:rPr sz="2100" b="1" i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анализ</a:t>
            </a:r>
            <a:endParaRPr sz="21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5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Постановка</a:t>
            </a:r>
            <a:r>
              <a:rPr sz="2100" b="1" i="1" spc="-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вопросов</a:t>
            </a:r>
            <a:endParaRPr sz="21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5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Проблемное</a:t>
            </a:r>
            <a:r>
              <a:rPr sz="2100" b="1" i="1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обучение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438403"/>
            <a:ext cx="91376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0" i="1" u="none" spc="-25" dirty="0">
                <a:solidFill>
                  <a:srgbClr val="FF0000"/>
                </a:solidFill>
                <a:latin typeface="Calibri Light"/>
                <a:cs typeface="Calibri Light"/>
              </a:rPr>
              <a:t>И</a:t>
            </a:r>
            <a:r>
              <a:rPr sz="3300" b="0" i="1" u="none" spc="-5" dirty="0">
                <a:solidFill>
                  <a:srgbClr val="FF0000"/>
                </a:solidFill>
                <a:latin typeface="Calibri Light"/>
                <a:cs typeface="Calibri Light"/>
              </a:rPr>
              <a:t>Г</a:t>
            </a:r>
            <a:r>
              <a:rPr sz="3300" b="0" i="1" u="none" spc="-35" dirty="0">
                <a:solidFill>
                  <a:srgbClr val="FF0000"/>
                </a:solidFill>
                <a:latin typeface="Calibri Light"/>
                <a:cs typeface="Calibri Light"/>
              </a:rPr>
              <a:t>Р</a:t>
            </a:r>
            <a:r>
              <a:rPr sz="3300" b="0" i="1" u="none" dirty="0">
                <a:solidFill>
                  <a:srgbClr val="FF0000"/>
                </a:solidFill>
                <a:latin typeface="Calibri Light"/>
                <a:cs typeface="Calibri Light"/>
              </a:rPr>
              <a:t>А</a:t>
            </a:r>
            <a:endParaRPr sz="33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7542" y="1817878"/>
            <a:ext cx="7459345" cy="91630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84785" marR="5080" indent="-172720" algn="just">
              <a:lnSpc>
                <a:spcPct val="89100"/>
              </a:lnSpc>
              <a:spcBef>
                <a:spcPts val="37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Дидактические игры </a:t>
            </a:r>
            <a:r>
              <a:rPr sz="2100" i="1" dirty="0">
                <a:solidFill>
                  <a:srgbClr val="001F5F"/>
                </a:solidFill>
                <a:latin typeface="Times New Roman"/>
                <a:cs typeface="Times New Roman"/>
              </a:rPr>
              <a:t>– </a:t>
            </a:r>
            <a:r>
              <a:rPr sz="21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вызывают живой </a:t>
            </a:r>
            <a:r>
              <a:rPr sz="2100" b="1" dirty="0">
                <a:solidFill>
                  <a:srgbClr val="001F5F"/>
                </a:solidFill>
                <a:latin typeface="Times New Roman"/>
                <a:cs typeface="Times New Roman"/>
              </a:rPr>
              <a:t>интерес к </a:t>
            </a:r>
            <a:r>
              <a:rPr sz="21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процессу </a:t>
            </a:r>
            <a:r>
              <a:rPr sz="2100" b="1" spc="-509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познания, активизируют деятельность </a:t>
            </a:r>
            <a:r>
              <a:rPr sz="21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учащихся, помогают </a:t>
            </a:r>
            <a:r>
              <a:rPr sz="2100" b="1" spc="-509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легче</a:t>
            </a:r>
            <a:r>
              <a:rPr sz="21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усвоить</a:t>
            </a:r>
            <a:r>
              <a:rPr sz="21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imes New Roman"/>
                <a:cs typeface="Times New Roman"/>
              </a:rPr>
              <a:t>учебный</a:t>
            </a:r>
            <a:r>
              <a:rPr sz="21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материал.</a:t>
            </a:r>
            <a:endParaRPr sz="21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48228" y="3108960"/>
            <a:ext cx="4860035" cy="338937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840863" y="308228"/>
            <a:ext cx="5288280" cy="842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105" marR="5080" indent="-66040">
              <a:lnSpc>
                <a:spcPct val="100000"/>
              </a:lnSpc>
              <a:spcBef>
                <a:spcPts val="100"/>
              </a:spcBef>
            </a:pPr>
            <a:r>
              <a:rPr sz="1800" b="1" i="1" spc="-15" dirty="0">
                <a:solidFill>
                  <a:srgbClr val="00AF50"/>
                </a:solidFill>
                <a:latin typeface="Times New Roman"/>
                <a:cs typeface="Times New Roman"/>
              </a:rPr>
              <a:t>«Ребёнок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не </a:t>
            </a:r>
            <a:r>
              <a:rPr sz="1800" b="1" i="1" dirty="0">
                <a:solidFill>
                  <a:srgbClr val="00AF50"/>
                </a:solidFill>
                <a:latin typeface="Times New Roman"/>
                <a:cs typeface="Times New Roman"/>
              </a:rPr>
              <a:t>устаёт от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работы, </a:t>
            </a:r>
            <a:r>
              <a:rPr sz="1800" b="1" i="1" spc="-15" dirty="0">
                <a:solidFill>
                  <a:srgbClr val="00AF50"/>
                </a:solidFill>
                <a:latin typeface="Times New Roman"/>
                <a:cs typeface="Times New Roman"/>
              </a:rPr>
              <a:t>которая </a:t>
            </a:r>
            <a:r>
              <a:rPr sz="1800" b="1" i="1" spc="-10" dirty="0">
                <a:solidFill>
                  <a:srgbClr val="00AF50"/>
                </a:solidFill>
                <a:latin typeface="Times New Roman"/>
                <a:cs typeface="Times New Roman"/>
              </a:rPr>
              <a:t>отвечает </a:t>
            </a:r>
            <a:r>
              <a:rPr sz="1800" b="1" i="1" spc="-434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0AF50"/>
                </a:solidFill>
                <a:latin typeface="Times New Roman"/>
                <a:cs typeface="Times New Roman"/>
              </a:rPr>
              <a:t>его</a:t>
            </a:r>
            <a:r>
              <a:rPr sz="1800" b="1" i="1" spc="-25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функциональным</a:t>
            </a:r>
            <a:r>
              <a:rPr sz="1800" b="1" i="1" spc="15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жизненным</a:t>
            </a:r>
            <a:r>
              <a:rPr sz="1800" b="1" i="1" spc="-15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потребностям».</a:t>
            </a:r>
            <a:endParaRPr sz="1800">
              <a:latin typeface="Times New Roman"/>
              <a:cs typeface="Times New Roman"/>
            </a:endParaRPr>
          </a:p>
          <a:p>
            <a:pPr marL="4208780">
              <a:lnSpc>
                <a:spcPts val="2110"/>
              </a:lnSpc>
            </a:pPr>
            <a:r>
              <a:rPr sz="1800" b="1" i="1" dirty="0">
                <a:solidFill>
                  <a:srgbClr val="00AF50"/>
                </a:solidFill>
                <a:latin typeface="Times New Roman"/>
                <a:cs typeface="Times New Roman"/>
              </a:rPr>
              <a:t>С.</a:t>
            </a:r>
            <a:r>
              <a:rPr sz="1800" b="1" i="1" spc="-40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Френе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4370" y="179577"/>
            <a:ext cx="291846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u="none" dirty="0">
                <a:solidFill>
                  <a:srgbClr val="FF0000"/>
                </a:solidFill>
              </a:rPr>
              <a:t>Игра</a:t>
            </a:r>
            <a:r>
              <a:rPr sz="3200" u="none" spc="-85" dirty="0">
                <a:solidFill>
                  <a:srgbClr val="FF0000"/>
                </a:solidFill>
              </a:rPr>
              <a:t> </a:t>
            </a:r>
            <a:r>
              <a:rPr sz="3200" u="none" spc="-5" dirty="0">
                <a:solidFill>
                  <a:srgbClr val="FF0000"/>
                </a:solidFill>
              </a:rPr>
              <a:t>«Рыбалка»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74370" y="674877"/>
            <a:ext cx="6183630" cy="135318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2100" b="1" spc="-40" dirty="0">
                <a:solidFill>
                  <a:srgbClr val="082A0D"/>
                </a:solidFill>
                <a:latin typeface="Calibri"/>
                <a:cs typeface="Calibri"/>
              </a:rPr>
              <a:t>Тема:</a:t>
            </a:r>
            <a:r>
              <a:rPr sz="2100" b="1" spc="-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Делимость</a:t>
            </a:r>
            <a:r>
              <a:rPr sz="2100" b="1" spc="-1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натуральных</a:t>
            </a:r>
            <a:r>
              <a:rPr sz="2100" b="1" spc="2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15" dirty="0">
                <a:solidFill>
                  <a:srgbClr val="082A0D"/>
                </a:solidFill>
                <a:latin typeface="Calibri"/>
                <a:cs typeface="Calibri"/>
              </a:rPr>
              <a:t>чисел.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урок</a:t>
            </a:r>
            <a:r>
              <a:rPr sz="2100" b="1" spc="-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обобщения</a:t>
            </a:r>
            <a:r>
              <a:rPr sz="2100" b="1" spc="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и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систематизации</a:t>
            </a:r>
            <a:r>
              <a:rPr sz="2100" b="1" spc="3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знаний</a:t>
            </a:r>
            <a:r>
              <a:rPr sz="2100" b="1" spc="2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(5</a:t>
            </a:r>
            <a:r>
              <a:rPr sz="2100" b="1" spc="-2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класс)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ts val="2270"/>
              </a:lnSpc>
              <a:spcBef>
                <a:spcPts val="300"/>
              </a:spcBef>
            </a:pP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Класс</a:t>
            </a:r>
            <a:r>
              <a:rPr sz="2100" b="1" spc="-15" dirty="0">
                <a:solidFill>
                  <a:srgbClr val="001131"/>
                </a:solidFill>
                <a:latin typeface="Calibri"/>
                <a:cs typeface="Calibri"/>
              </a:rPr>
              <a:t> делится</a:t>
            </a:r>
            <a:r>
              <a:rPr sz="2100" b="1" spc="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на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команды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по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10" dirty="0">
                <a:solidFill>
                  <a:srgbClr val="001131"/>
                </a:solidFill>
                <a:latin typeface="Calibri"/>
                <a:cs typeface="Calibri"/>
              </a:rPr>
              <a:t>6-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131"/>
                </a:solidFill>
                <a:latin typeface="Calibri Light"/>
                <a:cs typeface="Calibri Light"/>
              </a:rPr>
              <a:t>7</a:t>
            </a:r>
            <a:r>
              <a:rPr sz="2100" spc="-30" dirty="0">
                <a:solidFill>
                  <a:srgbClr val="001131"/>
                </a:solidFill>
                <a:latin typeface="Calibri Light"/>
                <a:cs typeface="Calibri Light"/>
              </a:rPr>
              <a:t>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человек.</a:t>
            </a:r>
            <a:r>
              <a:rPr sz="2100" b="1" spc="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Команды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ts val="2270"/>
              </a:lnSpc>
            </a:pP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выполняют полученные</a:t>
            </a:r>
            <a:r>
              <a:rPr sz="2100" b="1" spc="3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задания.</a:t>
            </a:r>
            <a:endParaRPr sz="21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2891" y="1737360"/>
            <a:ext cx="3282696" cy="345643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809369" y="2073021"/>
            <a:ext cx="32797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 marR="5080" indent="-17145">
              <a:lnSpc>
                <a:spcPct val="100000"/>
              </a:lnSpc>
              <a:spcBef>
                <a:spcPts val="100"/>
              </a:spcBef>
              <a:tabLst>
                <a:tab pos="1158875" algn="l"/>
                <a:tab pos="1419225" algn="l"/>
                <a:tab pos="2259330" algn="l"/>
                <a:tab pos="2573020" algn="l"/>
                <a:tab pos="3170555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«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з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о»,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плава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ю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	рыбки	с  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чащ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ес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я	</a:t>
            </a:r>
            <a:r>
              <a:rPr sz="1800" b="1" spc="-3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мощь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ю	</a:t>
            </a:r>
            <a:r>
              <a:rPr sz="1800" b="1" spc="-75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ч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2658" y="2073021"/>
            <a:ext cx="12007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30225" algn="l"/>
                <a:tab pos="1045844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На	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столе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ан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ям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. 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(палочек	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6697" y="2621660"/>
            <a:ext cx="33204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65910" algn="l"/>
                <a:tab pos="3062605" algn="l"/>
              </a:tabLst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гн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ти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ам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)	выла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ва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ю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658" y="2895980"/>
            <a:ext cx="15303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85825" algn="l"/>
              </a:tabLst>
            </a:pPr>
            <a:r>
              <a:rPr sz="1800" b="1" spc="-4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дно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й	рыб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2658" y="3169996"/>
            <a:ext cx="357314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50620" algn="l"/>
                <a:tab pos="2138680" algn="l"/>
              </a:tabLst>
            </a:pP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оманды	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л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ж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ас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ова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45614" y="2895980"/>
            <a:ext cx="284353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362585" algn="l"/>
                <a:tab pos="1551305" algn="l"/>
                <a:tab pos="2046605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	заданию.	Из	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каждой</a:t>
            </a:r>
            <a:endParaRPr sz="180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каждый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2658" y="3445002"/>
            <a:ext cx="45954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участник.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участник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не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может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ответить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2658" y="3719321"/>
            <a:ext cx="22980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8850" algn="l"/>
                <a:tab pos="1356360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воп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ро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,	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га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2658" y="3993642"/>
            <a:ext cx="2218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59205" algn="l"/>
              </a:tabLst>
            </a:pP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оман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	л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ш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ае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52750" y="3719321"/>
            <a:ext cx="2135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00" marR="5080" indent="-102235">
              <a:lnSpc>
                <a:spcPct val="100000"/>
              </a:lnSpc>
              <a:spcBef>
                <a:spcPts val="100"/>
              </a:spcBef>
              <a:tabLst>
                <a:tab pos="1138555" algn="l"/>
                <a:tab pos="1268095" algn="l"/>
                <a:tab pos="1595755" algn="l"/>
              </a:tabLst>
            </a:pP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ом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а.	Но	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85" dirty="0">
                <a:solidFill>
                  <a:srgbClr val="001F5F"/>
                </a:solidFill>
                <a:latin typeface="Calibri"/>
                <a:cs typeface="Calibri"/>
              </a:rPr>
              <a:t>г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да  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ж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,		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ы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370" y="4267961"/>
            <a:ext cx="7630795" cy="2385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" marR="3434079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выдается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за каждый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правильный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ответ.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Каждая команда отвечает на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одинаковое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количество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вопросов.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Вопросы</a:t>
            </a:r>
            <a:r>
              <a:rPr sz="24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1)Найдите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все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значения</a:t>
            </a:r>
            <a:r>
              <a:rPr sz="1800" b="1" spc="-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x,</a:t>
            </a:r>
            <a:r>
              <a:rPr sz="1800" b="1" spc="-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кратные числу</a:t>
            </a:r>
            <a:r>
              <a:rPr sz="1800" b="1" spc="-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4</a:t>
            </a:r>
            <a:r>
              <a:rPr sz="1800" b="1" spc="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131"/>
                </a:solidFill>
                <a:latin typeface="Calibri"/>
                <a:cs typeface="Calibri"/>
              </a:rPr>
              <a:t>удовлетворяющие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неравенству</a:t>
            </a:r>
            <a:r>
              <a:rPr sz="1800" b="1" spc="-4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x&lt;</a:t>
            </a:r>
            <a:r>
              <a:rPr sz="1400" b="1" spc="-5" dirty="0">
                <a:solidFill>
                  <a:srgbClr val="001131"/>
                </a:solidFill>
                <a:latin typeface="Calibri"/>
                <a:cs typeface="Calibri"/>
              </a:rPr>
              <a:t>24</a:t>
            </a:r>
            <a:endParaRPr sz="1400">
              <a:latin typeface="Calibri"/>
              <a:cs typeface="Calibri"/>
            </a:endParaRPr>
          </a:p>
          <a:p>
            <a:pPr marL="251460" indent="-239395">
              <a:lnSpc>
                <a:spcPct val="100000"/>
              </a:lnSpc>
              <a:buAutoNum type="arabicParenR" startAt="2"/>
              <a:tabLst>
                <a:tab pos="252095" algn="l"/>
              </a:tabLst>
            </a:pP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Запишите</a:t>
            </a:r>
            <a:r>
              <a:rPr sz="1800" b="1" spc="-2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все</a:t>
            </a:r>
            <a:r>
              <a:rPr sz="1800" b="1" spc="-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131"/>
                </a:solidFill>
                <a:latin typeface="Calibri"/>
                <a:cs typeface="Calibri"/>
              </a:rPr>
              <a:t>делители</a:t>
            </a:r>
            <a:r>
              <a:rPr sz="1800" b="1" spc="-4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числа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001131"/>
                </a:solidFill>
                <a:latin typeface="Calibri"/>
                <a:cs typeface="Calibri"/>
              </a:rPr>
              <a:t>2*3*3*13</a:t>
            </a:r>
            <a:endParaRPr sz="1400">
              <a:latin typeface="Calibri"/>
              <a:cs typeface="Calibri"/>
            </a:endParaRPr>
          </a:p>
          <a:p>
            <a:pPr marL="158750" indent="-146685">
              <a:lnSpc>
                <a:spcPct val="100000"/>
              </a:lnSpc>
              <a:buSzPct val="72222"/>
              <a:buAutoNum type="arabicParenR" startAt="2"/>
              <a:tabLst>
                <a:tab pos="159385" algn="l"/>
              </a:tabLst>
            </a:pPr>
            <a:r>
              <a:rPr sz="1800" b="1" spc="-10" dirty="0">
                <a:solidFill>
                  <a:srgbClr val="001131"/>
                </a:solidFill>
                <a:latin typeface="Calibri"/>
                <a:cs typeface="Calibri"/>
              </a:rPr>
              <a:t>Определите</a:t>
            </a:r>
            <a:r>
              <a:rPr sz="1800" b="1" spc="-3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30" dirty="0">
                <a:solidFill>
                  <a:srgbClr val="001131"/>
                </a:solidFill>
                <a:latin typeface="Calibri"/>
                <a:cs typeface="Calibri"/>
              </a:rPr>
              <a:t>будут</a:t>
            </a:r>
            <a:r>
              <a:rPr sz="1800" b="1" spc="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ли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числа</a:t>
            </a:r>
            <a:r>
              <a:rPr sz="1800" b="1" spc="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001131"/>
                </a:solidFill>
                <a:latin typeface="Calibri"/>
                <a:cs typeface="Calibri"/>
              </a:rPr>
              <a:t>728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и</a:t>
            </a:r>
            <a:r>
              <a:rPr sz="1800" b="1" spc="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001131"/>
                </a:solidFill>
                <a:latin typeface="Calibri"/>
                <a:cs typeface="Calibri"/>
              </a:rPr>
              <a:t>1275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взаимно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 простыми</a:t>
            </a:r>
            <a:endParaRPr sz="1800">
              <a:latin typeface="Calibri"/>
              <a:cs typeface="Calibri"/>
            </a:endParaRPr>
          </a:p>
          <a:p>
            <a:pPr marL="251460" indent="-239395">
              <a:lnSpc>
                <a:spcPct val="100000"/>
              </a:lnSpc>
              <a:buAutoNum type="arabicParenR" startAt="2"/>
              <a:tabLst>
                <a:tab pos="252095" algn="l"/>
              </a:tabLst>
            </a:pP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Напишите</a:t>
            </a:r>
            <a:r>
              <a:rPr sz="1800" b="1" spc="-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два</a:t>
            </a:r>
            <a:r>
              <a:rPr sz="1800" b="1" spc="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трехзначных</a:t>
            </a:r>
            <a:r>
              <a:rPr sz="1800" b="1" spc="-2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числа,</a:t>
            </a:r>
            <a:r>
              <a:rPr sz="1800" b="1" spc="-2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кратных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3</a:t>
            </a:r>
            <a:r>
              <a:rPr sz="18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131"/>
                </a:solidFill>
                <a:latin typeface="Calibri"/>
                <a:cs typeface="Calibri"/>
              </a:rPr>
              <a:t>и</a:t>
            </a:r>
            <a:r>
              <a:rPr sz="1800" b="1" spc="1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0817"/>
                </a:solidFill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121" y="183007"/>
            <a:ext cx="414337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u="none" spc="-5" dirty="0"/>
              <a:t>Игра:</a:t>
            </a:r>
            <a:r>
              <a:rPr sz="2100" u="none" spc="5" dirty="0"/>
              <a:t> </a:t>
            </a:r>
            <a:r>
              <a:rPr sz="2100" u="none" spc="-10" dirty="0"/>
              <a:t>«Математический</a:t>
            </a:r>
            <a:r>
              <a:rPr sz="2100" u="none" spc="40" dirty="0"/>
              <a:t> </a:t>
            </a:r>
            <a:r>
              <a:rPr sz="2100" u="none" spc="-15" dirty="0"/>
              <a:t>волейбол»</a:t>
            </a:r>
            <a:endParaRPr sz="2100"/>
          </a:p>
        </p:txBody>
      </p:sp>
      <p:sp>
        <p:nvSpPr>
          <p:cNvPr id="3" name="object 3"/>
          <p:cNvSpPr txBox="1"/>
          <p:nvPr/>
        </p:nvSpPr>
        <p:spPr>
          <a:xfrm>
            <a:off x="541121" y="500945"/>
            <a:ext cx="7689215" cy="109474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2100" b="1" spc="-40" dirty="0">
                <a:solidFill>
                  <a:srgbClr val="082A0D"/>
                </a:solidFill>
                <a:latin typeface="Calibri"/>
                <a:cs typeface="Calibri"/>
              </a:rPr>
              <a:t>Тема: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 Действия</a:t>
            </a:r>
            <a:r>
              <a:rPr sz="2100" b="1" spc="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82A0D"/>
                </a:solidFill>
                <a:latin typeface="Calibri"/>
                <a:cs typeface="Calibri"/>
              </a:rPr>
              <a:t>с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обыкновенными</a:t>
            </a:r>
            <a:r>
              <a:rPr sz="2100" b="1" spc="3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дробями.</a:t>
            </a:r>
            <a:r>
              <a:rPr sz="2100" b="1" spc="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82A0D"/>
                </a:solidFill>
                <a:latin typeface="Calibri"/>
                <a:cs typeface="Calibri"/>
              </a:rPr>
              <a:t>(5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класс)</a:t>
            </a:r>
            <a:r>
              <a:rPr sz="2100" b="1" spc="-2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устный</a:t>
            </a:r>
            <a:r>
              <a:rPr sz="2100" b="1" spc="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счет</a:t>
            </a:r>
            <a:endParaRPr sz="2100">
              <a:latin typeface="Calibri"/>
              <a:cs typeface="Calibri"/>
            </a:endParaRPr>
          </a:p>
          <a:p>
            <a:pPr marL="12700" marR="387350">
              <a:lnSpc>
                <a:spcPts val="2270"/>
              </a:lnSpc>
              <a:spcBef>
                <a:spcPts val="840"/>
              </a:spcBef>
            </a:pP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Класс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5" dirty="0">
                <a:solidFill>
                  <a:srgbClr val="001131"/>
                </a:solidFill>
                <a:latin typeface="Calibri"/>
                <a:cs typeface="Calibri"/>
              </a:rPr>
              <a:t>делится</a:t>
            </a:r>
            <a:r>
              <a:rPr sz="2100" b="1" spc="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на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 2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команды.</a:t>
            </a:r>
            <a:r>
              <a:rPr sz="2100" b="1" spc="1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На</a:t>
            </a:r>
            <a:r>
              <a:rPr sz="2100" b="1" spc="-15" dirty="0">
                <a:solidFill>
                  <a:srgbClr val="001131"/>
                </a:solidFill>
                <a:latin typeface="Calibri"/>
                <a:cs typeface="Calibri"/>
              </a:rPr>
              <a:t> доске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таблица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обозначающее </a:t>
            </a:r>
            <a:r>
              <a:rPr sz="2100" b="1" spc="-45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волейбольное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131"/>
                </a:solidFill>
                <a:latin typeface="Calibri"/>
                <a:cs typeface="Calibri"/>
              </a:rPr>
              <a:t>поле.</a:t>
            </a:r>
            <a:endParaRPr sz="21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05205" y="1737614"/>
          <a:ext cx="7559036" cy="28926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4880"/>
                <a:gridCol w="944880"/>
                <a:gridCol w="944880"/>
                <a:gridCol w="944880"/>
                <a:gridCol w="944879"/>
                <a:gridCol w="944879"/>
                <a:gridCol w="944879"/>
                <a:gridCol w="944879"/>
              </a:tblGrid>
              <a:tr h="301878">
                <a:tc gridSpan="4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350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1</a:t>
                      </a:r>
                      <a:r>
                        <a:rPr sz="1350" spc="-60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50" spc="-10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команда</a:t>
                      </a:r>
                      <a:endParaRPr sz="1350">
                        <a:latin typeface="Calibri Light"/>
                        <a:cs typeface="Calibri Light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350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2</a:t>
                      </a:r>
                      <a:r>
                        <a:rPr sz="1350" spc="-55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50" spc="-10" dirty="0">
                          <a:solidFill>
                            <a:srgbClr val="FFFFFF"/>
                          </a:solidFill>
                          <a:latin typeface="Calibri Light"/>
                          <a:cs typeface="Calibri Light"/>
                        </a:rPr>
                        <a:t>команда</a:t>
                      </a:r>
                      <a:endParaRPr sz="1350">
                        <a:latin typeface="Calibri Light"/>
                        <a:cs typeface="Calibri Light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*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2/3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2/5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2/5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solidFill>
                            <a:srgbClr val="082A0D"/>
                          </a:solidFill>
                          <a:latin typeface="Calibri"/>
                          <a:cs typeface="Calibri"/>
                        </a:rPr>
                        <a:t>3/10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*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3/5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5/6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41/2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31/5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1/3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3/7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2/7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4/9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688644" y="4535881"/>
            <a:ext cx="7853045" cy="1978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Правила</a:t>
            </a:r>
            <a:r>
              <a:rPr sz="2000" b="1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игры: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"/>
              </a:spcBef>
            </a:pP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Точкой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фиксируется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клеточка 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куда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летит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воображаемый мяч.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Мяч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считается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отбитым,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команды</a:t>
            </a:r>
            <a:r>
              <a:rPr sz="18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назвал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верный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ответ,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команда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помощью </a:t>
            </a:r>
            <a:r>
              <a:rPr sz="1800" b="1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сигнальных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карт(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у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каждого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участника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2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карты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зеленая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красная)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подтвердила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правильность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ответа.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Далее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мяч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летит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поле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другой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команды.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хотя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бы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один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игрок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ошибся,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мяч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считается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пропущенным.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На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другой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доске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таблица,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в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которой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отмечается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заработанные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очки.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437" y="579246"/>
            <a:ext cx="53733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u="none" dirty="0"/>
              <a:t>Игра:</a:t>
            </a:r>
            <a:r>
              <a:rPr sz="3200" u="none" spc="-40" dirty="0"/>
              <a:t> </a:t>
            </a:r>
            <a:r>
              <a:rPr sz="3200" u="none" spc="-10" dirty="0"/>
              <a:t>«Математическое лото»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04944" y="1714500"/>
            <a:ext cx="4572000" cy="3429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02437" y="1000885"/>
            <a:ext cx="6993255" cy="386143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10"/>
              </a:spcBef>
            </a:pPr>
            <a:r>
              <a:rPr sz="2800" b="1" spc="-60" dirty="0">
                <a:solidFill>
                  <a:srgbClr val="082A0D"/>
                </a:solidFill>
                <a:latin typeface="Calibri"/>
                <a:cs typeface="Calibri"/>
              </a:rPr>
              <a:t>Тема:</a:t>
            </a:r>
            <a:r>
              <a:rPr sz="2800" b="1" spc="4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82A0D"/>
                </a:solidFill>
                <a:latin typeface="Calibri"/>
                <a:cs typeface="Calibri"/>
              </a:rPr>
              <a:t>Задачи</a:t>
            </a:r>
            <a:r>
              <a:rPr sz="2800" b="1" spc="2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82A0D"/>
                </a:solidFill>
                <a:latin typeface="Calibri"/>
                <a:cs typeface="Calibri"/>
              </a:rPr>
              <a:t>на</a:t>
            </a:r>
            <a:r>
              <a:rPr sz="2800" b="1" spc="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82A0D"/>
                </a:solidFill>
                <a:latin typeface="Calibri"/>
                <a:cs typeface="Calibri"/>
              </a:rPr>
              <a:t>совместную</a:t>
            </a:r>
            <a:r>
              <a:rPr sz="2800" b="1" spc="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82A0D"/>
                </a:solidFill>
                <a:latin typeface="Calibri"/>
                <a:cs typeface="Calibri"/>
              </a:rPr>
              <a:t>работу</a:t>
            </a:r>
            <a:r>
              <a:rPr sz="2800" b="1" spc="5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82A0D"/>
                </a:solidFill>
                <a:latin typeface="Calibri"/>
                <a:cs typeface="Calibri"/>
              </a:rPr>
              <a:t>(5</a:t>
            </a:r>
            <a:r>
              <a:rPr sz="2800" b="1" spc="2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82A0D"/>
                </a:solidFill>
                <a:latin typeface="Calibri"/>
                <a:cs typeface="Calibri"/>
              </a:rPr>
              <a:t>класс)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650"/>
              </a:spcBef>
            </a:pPr>
            <a:r>
              <a:rPr sz="1800" b="1" spc="-5" dirty="0">
                <a:solidFill>
                  <a:srgbClr val="1F3863"/>
                </a:solidFill>
                <a:latin typeface="Calibri"/>
                <a:cs typeface="Calibri"/>
              </a:rPr>
              <a:t>Правила</a:t>
            </a:r>
            <a:r>
              <a:rPr sz="1800" b="1" spc="-30" dirty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3863"/>
                </a:solidFill>
                <a:latin typeface="Calibri"/>
                <a:cs typeface="Calibri"/>
              </a:rPr>
              <a:t>игры: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 marL="12700" marR="3121660" algn="just">
              <a:lnSpc>
                <a:spcPct val="100000"/>
              </a:lnSpc>
              <a:spcBef>
                <a:spcPts val="1380"/>
              </a:spcBef>
              <a:tabLst>
                <a:tab pos="1577975" algn="l"/>
                <a:tab pos="3315335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Игра в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парах.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Каждой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паре выдается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набор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карточек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большая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карта,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на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ру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ю	учас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ки	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б</a:t>
            </a:r>
            <a:r>
              <a:rPr sz="1800" b="1" spc="-70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ут 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выкладывать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карточки.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большой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карте</a:t>
            </a:r>
            <a:r>
              <a:rPr sz="1800" b="1" spc="2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6</a:t>
            </a:r>
            <a:r>
              <a:rPr sz="1800" b="1" spc="2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прямоугольников</a:t>
            </a:r>
            <a:r>
              <a:rPr sz="1800" b="1" spc="2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b="1" spc="2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ответами,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8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карточек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задачами.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Участники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выбирают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карточку,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решают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задачу,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находят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полученный</a:t>
            </a:r>
            <a:r>
              <a:rPr sz="18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ответ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большой</a:t>
            </a:r>
            <a:r>
              <a:rPr sz="1800" b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карте</a:t>
            </a:r>
            <a:r>
              <a:rPr sz="18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2437" y="4836667"/>
            <a:ext cx="1147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накр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ыва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ю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 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карточки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46986" y="4836667"/>
            <a:ext cx="17976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350" algn="ctr">
              <a:lnSpc>
                <a:spcPct val="100000"/>
              </a:lnSpc>
              <a:spcBef>
                <a:spcPts val="100"/>
              </a:spcBef>
              <a:tabLst>
                <a:tab pos="528955" algn="l"/>
              </a:tabLst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его	лицевой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760095" algn="l"/>
                <a:tab pos="1449070" algn="l"/>
              </a:tabLst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вниз.	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Если	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все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27272" y="4836667"/>
            <a:ext cx="949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роной  за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ачи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2437" y="5385003"/>
            <a:ext cx="387413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решены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правильно,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то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выложенные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карточки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образуют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какой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либо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рисунок,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чертеж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ребус.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75026" y="552068"/>
            <a:ext cx="339597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Пары</a:t>
            </a:r>
            <a:r>
              <a:rPr sz="4000" i="1" u="none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4000" i="1" u="none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i="1" u="none" spc="-15" dirty="0">
                <a:solidFill>
                  <a:srgbClr val="FF0000"/>
                </a:solidFill>
                <a:latin typeface="Times New Roman"/>
                <a:cs typeface="Times New Roman"/>
              </a:rPr>
              <a:t>группы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80132" y="426719"/>
            <a:ext cx="3979926" cy="10675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79805" y="1419605"/>
            <a:ext cx="3533140" cy="4277995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12700" marR="104775" indent="106680">
              <a:lnSpc>
                <a:spcPct val="90000"/>
              </a:lnSpc>
              <a:spcBef>
                <a:spcPts val="359"/>
              </a:spcBef>
            </a:pP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Этот 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даёт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ученикам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больше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возможностей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для 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участия и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взаимодействия.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Работа в парах и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группах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формирует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 детей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умения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принимать 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общую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цель,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разделять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обязанности,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245"/>
              </a:lnSpc>
            </a:pP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согласовывать</a:t>
            </a:r>
            <a:r>
              <a:rPr sz="22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способы</a:t>
            </a:r>
            <a:endParaRPr sz="2200">
              <a:latin typeface="Times New Roman"/>
              <a:cs typeface="Times New Roman"/>
            </a:endParaRPr>
          </a:p>
          <a:p>
            <a:pPr marL="12700" marR="135255">
              <a:lnSpc>
                <a:spcPts val="2380"/>
              </a:lnSpc>
              <a:spcBef>
                <a:spcPts val="165"/>
              </a:spcBef>
            </a:pP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достижения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предложенной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цели,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соотносить</a:t>
            </a:r>
            <a:r>
              <a:rPr sz="22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свои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205"/>
              </a:lnSpc>
            </a:pP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действия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действиями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375"/>
              </a:lnSpc>
            </a:pP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партнеров,</a:t>
            </a:r>
            <a:r>
              <a:rPr sz="22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принимать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355"/>
              </a:lnSpc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участие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сравнении цели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и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485"/>
              </a:lnSpc>
            </a:pP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работы.</a:t>
            </a:r>
            <a:endParaRPr sz="22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49140" y="1557527"/>
            <a:ext cx="4392168" cy="405079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325340"/>
            <a:ext cx="8136255" cy="580580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2100" b="1" spc="-40" dirty="0">
                <a:solidFill>
                  <a:srgbClr val="082A0D"/>
                </a:solidFill>
                <a:latin typeface="Calibri"/>
                <a:cs typeface="Calibri"/>
              </a:rPr>
              <a:t>Тема:</a:t>
            </a:r>
            <a:r>
              <a:rPr sz="2100" b="1" spc="-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82A0D"/>
                </a:solidFill>
                <a:latin typeface="Calibri"/>
                <a:cs typeface="Calibri"/>
              </a:rPr>
              <a:t>Задачи</a:t>
            </a:r>
            <a:r>
              <a:rPr sz="2100" b="1" spc="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на дроби</a:t>
            </a:r>
            <a:r>
              <a:rPr sz="2100" b="1" spc="-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82A0D"/>
                </a:solidFill>
                <a:latin typeface="Calibri"/>
                <a:cs typeface="Calibri"/>
              </a:rPr>
              <a:t>(5</a:t>
            </a:r>
            <a:r>
              <a:rPr sz="2100" b="1" spc="-5" dirty="0">
                <a:solidFill>
                  <a:srgbClr val="082A0D"/>
                </a:solidFill>
                <a:latin typeface="Calibri"/>
                <a:cs typeface="Calibri"/>
              </a:rPr>
              <a:t> класс)</a:t>
            </a:r>
            <a:endParaRPr sz="2100">
              <a:latin typeface="Calibri"/>
              <a:cs typeface="Calibri"/>
            </a:endParaRPr>
          </a:p>
          <a:p>
            <a:pPr marL="184785" indent="-172720" algn="just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i="1" spc="-10" dirty="0">
                <a:solidFill>
                  <a:srgbClr val="FF0000"/>
                </a:solidFill>
                <a:latin typeface="Calibri"/>
                <a:cs typeface="Calibri"/>
              </a:rPr>
              <a:t>Работа</a:t>
            </a:r>
            <a:r>
              <a:rPr sz="2100" b="1" i="1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00" b="1" i="1" dirty="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2100" b="1" i="1" spc="-5" dirty="0">
                <a:solidFill>
                  <a:srgbClr val="FF0000"/>
                </a:solidFill>
                <a:latin typeface="Calibri"/>
                <a:cs typeface="Calibri"/>
              </a:rPr>
              <a:t> парах</a:t>
            </a:r>
            <a:r>
              <a:rPr sz="2100" b="1" i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00" b="1" i="1" dirty="0">
                <a:solidFill>
                  <a:srgbClr val="FF0000"/>
                </a:solidFill>
                <a:latin typeface="Calibri"/>
                <a:cs typeface="Calibri"/>
              </a:rPr>
              <a:t>сменного</a:t>
            </a:r>
            <a:r>
              <a:rPr sz="2100" b="1" i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00" b="1" i="1" spc="-5" dirty="0">
                <a:solidFill>
                  <a:srgbClr val="FF0000"/>
                </a:solidFill>
                <a:latin typeface="Calibri"/>
                <a:cs typeface="Calibri"/>
              </a:rPr>
              <a:t>состава</a:t>
            </a:r>
            <a:endParaRPr sz="2100">
              <a:latin typeface="Calibri"/>
              <a:cs typeface="Calibri"/>
            </a:endParaRPr>
          </a:p>
          <a:p>
            <a:pPr marL="184785" marR="5080" indent="-172720" algn="just">
              <a:lnSpc>
                <a:spcPct val="80000"/>
              </a:lnSpc>
              <a:spcBef>
                <a:spcPts val="79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spc="-10" dirty="0">
                <a:latin typeface="Calibri"/>
                <a:cs typeface="Calibri"/>
              </a:rPr>
              <a:t>Составляю карточки </a:t>
            </a:r>
            <a:r>
              <a:rPr sz="2100" spc="-5" dirty="0">
                <a:latin typeface="Calibri"/>
                <a:cs typeface="Calibri"/>
              </a:rPr>
              <a:t>для </a:t>
            </a:r>
            <a:r>
              <a:rPr sz="2100" spc="-10" dirty="0">
                <a:latin typeface="Calibri"/>
                <a:cs typeface="Calibri"/>
              </a:rPr>
              <a:t>работы </a:t>
            </a:r>
            <a:r>
              <a:rPr sz="2100" dirty="0">
                <a:latin typeface="Calibri"/>
                <a:cs typeface="Calibri"/>
              </a:rPr>
              <a:t>в </a:t>
            </a:r>
            <a:r>
              <a:rPr sz="2100" spc="-5" dirty="0">
                <a:latin typeface="Calibri"/>
                <a:cs typeface="Calibri"/>
              </a:rPr>
              <a:t>паре </a:t>
            </a:r>
            <a:r>
              <a:rPr sz="2100" spc="-10" dirty="0">
                <a:latin typeface="Calibri"/>
                <a:cs typeface="Calibri"/>
              </a:rPr>
              <a:t>разного </a:t>
            </a:r>
            <a:r>
              <a:rPr sz="2100" dirty="0">
                <a:latin typeface="Calibri"/>
                <a:cs typeface="Calibri"/>
              </a:rPr>
              <a:t>уровня </a:t>
            </a:r>
            <a:r>
              <a:rPr sz="2100" spc="-5" dirty="0">
                <a:latin typeface="Calibri"/>
                <a:cs typeface="Calibri"/>
              </a:rPr>
              <a:t>сложности </a:t>
            </a:r>
            <a:r>
              <a:rPr sz="2100" dirty="0">
                <a:latin typeface="Calibri"/>
                <a:cs typeface="Calibri"/>
              </a:rPr>
              <a:t>и 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по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количеству</a:t>
            </a:r>
            <a:r>
              <a:rPr sz="2100" spc="-10" dirty="0">
                <a:latin typeface="Calibri"/>
                <a:cs typeface="Calibri"/>
              </a:rPr>
              <a:t> равному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количеству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обучающихся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классе.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Каждая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карточка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содержит </a:t>
            </a:r>
            <a:r>
              <a:rPr sz="2100" dirty="0">
                <a:latin typeface="Calibri"/>
                <a:cs typeface="Calibri"/>
              </a:rPr>
              <a:t>2 </a:t>
            </a:r>
            <a:r>
              <a:rPr sz="2100" spc="-15" dirty="0">
                <a:latin typeface="Calibri"/>
                <a:cs typeface="Calibri"/>
              </a:rPr>
              <a:t>подобные </a:t>
            </a:r>
            <a:r>
              <a:rPr sz="2100" dirty="0">
                <a:latin typeface="Calibri"/>
                <a:cs typeface="Calibri"/>
              </a:rPr>
              <a:t>задачи. </a:t>
            </a:r>
            <a:r>
              <a:rPr sz="2100" spc="-10" dirty="0">
                <a:latin typeface="Calibri"/>
                <a:cs typeface="Calibri"/>
              </a:rPr>
              <a:t>Предварительно </a:t>
            </a:r>
            <a:r>
              <a:rPr sz="2100" spc="-5" dirty="0">
                <a:latin typeface="Calibri"/>
                <a:cs typeface="Calibri"/>
              </a:rPr>
              <a:t>объясняю 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каждому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ученику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решение</a:t>
            </a:r>
            <a:r>
              <a:rPr sz="2100" dirty="0">
                <a:latin typeface="Calibri"/>
                <a:cs typeface="Calibri"/>
              </a:rPr>
              <a:t> 1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задачи</a:t>
            </a:r>
            <a:r>
              <a:rPr sz="2100" dirty="0">
                <a:latin typeface="Calibri"/>
                <a:cs typeface="Calibri"/>
              </a:rPr>
              <a:t> в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20" dirty="0">
                <a:latin typeface="Calibri"/>
                <a:cs typeface="Calibri"/>
              </a:rPr>
              <a:t>карточке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с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записью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этого 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решения</a:t>
            </a:r>
            <a:r>
              <a:rPr sz="2100" dirty="0">
                <a:latin typeface="Calibri"/>
                <a:cs typeface="Calibri"/>
              </a:rPr>
              <a:t> в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тетрадь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ученика.</a:t>
            </a:r>
            <a:r>
              <a:rPr sz="2100" spc="-5" dirty="0">
                <a:latin typeface="Calibri"/>
                <a:cs typeface="Calibri"/>
              </a:rPr>
              <a:t> Дома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ученик</a:t>
            </a:r>
            <a:r>
              <a:rPr sz="2100" dirty="0">
                <a:latin typeface="Calibri"/>
                <a:cs typeface="Calibri"/>
              </a:rPr>
              <a:t> в</a:t>
            </a:r>
            <a:r>
              <a:rPr sz="2100" spc="47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тетради</a:t>
            </a:r>
            <a:r>
              <a:rPr sz="2100" spc="45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решает 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подобную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вторую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задачу.</a:t>
            </a:r>
            <a:endParaRPr sz="2100">
              <a:latin typeface="Calibri"/>
              <a:cs typeface="Calibri"/>
            </a:endParaRPr>
          </a:p>
          <a:p>
            <a:pPr marL="184785" marR="19050" indent="-172720" algn="just">
              <a:lnSpc>
                <a:spcPct val="80000"/>
              </a:lnSpc>
              <a:spcBef>
                <a:spcPts val="80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spc="-5" dirty="0">
                <a:latin typeface="Calibri"/>
                <a:cs typeface="Calibri"/>
              </a:rPr>
              <a:t>Перед уроком </a:t>
            </a:r>
            <a:r>
              <a:rPr sz="2100" dirty="0">
                <a:latin typeface="Calibri"/>
                <a:cs typeface="Calibri"/>
              </a:rPr>
              <a:t>разбиваю </a:t>
            </a:r>
            <a:r>
              <a:rPr sz="2100" spc="-10" dirty="0">
                <a:latin typeface="Calibri"/>
                <a:cs typeface="Calibri"/>
              </a:rPr>
              <a:t>детей </a:t>
            </a:r>
            <a:r>
              <a:rPr sz="2100" dirty="0">
                <a:latin typeface="Calibri"/>
                <a:cs typeface="Calibri"/>
              </a:rPr>
              <a:t>на группы. </a:t>
            </a:r>
            <a:r>
              <a:rPr sz="2100" spc="-5" dirty="0">
                <a:latin typeface="Calibri"/>
                <a:cs typeface="Calibri"/>
              </a:rPr>
              <a:t>На уроке </a:t>
            </a:r>
            <a:r>
              <a:rPr sz="2100" dirty="0">
                <a:latin typeface="Calibri"/>
                <a:cs typeface="Calibri"/>
              </a:rPr>
              <a:t>учащиеся </a:t>
            </a:r>
            <a:r>
              <a:rPr sz="2100" spc="-5" dirty="0">
                <a:latin typeface="Calibri"/>
                <a:cs typeface="Calibri"/>
              </a:rPr>
              <a:t>садятся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пары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 </a:t>
            </a:r>
            <a:r>
              <a:rPr sz="2100" spc="-5" dirty="0">
                <a:latin typeface="Calibri"/>
                <a:cs typeface="Calibri"/>
              </a:rPr>
              <a:t>начинают</a:t>
            </a:r>
            <a:r>
              <a:rPr sz="2100" spc="-3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работать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следующим </a:t>
            </a:r>
            <a:r>
              <a:rPr sz="2100" spc="-5" dirty="0">
                <a:latin typeface="Calibri"/>
                <a:cs typeface="Calibri"/>
              </a:rPr>
              <a:t>образом:</a:t>
            </a:r>
            <a:endParaRPr sz="2100">
              <a:latin typeface="Calibri"/>
              <a:cs typeface="Calibri"/>
            </a:endParaRPr>
          </a:p>
          <a:p>
            <a:pPr marL="184785" indent="-172720" algn="just">
              <a:lnSpc>
                <a:spcPts val="2270"/>
              </a:lnSpc>
              <a:spcBef>
                <a:spcPts val="30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dirty="0">
                <a:latin typeface="Calibri"/>
                <a:cs typeface="Calibri"/>
              </a:rPr>
              <a:t>1.</a:t>
            </a:r>
            <a:r>
              <a:rPr sz="2100" spc="-15" dirty="0">
                <a:latin typeface="Calibri"/>
                <a:cs typeface="Calibri"/>
              </a:rPr>
              <a:t> Один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ученик </a:t>
            </a:r>
            <a:r>
              <a:rPr sz="2100" dirty="0">
                <a:latin typeface="Calibri"/>
                <a:cs typeface="Calibri"/>
              </a:rPr>
              <a:t>из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пары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объясняет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вторую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задачу</a:t>
            </a:r>
            <a:r>
              <a:rPr sz="2100" spc="-2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из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карточки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endParaRPr sz="2100">
              <a:latin typeface="Calibri"/>
              <a:cs typeface="Calibri"/>
            </a:endParaRPr>
          </a:p>
          <a:p>
            <a:pPr marL="184785" algn="just">
              <a:lnSpc>
                <a:spcPts val="2270"/>
              </a:lnSpc>
            </a:pPr>
            <a:r>
              <a:rPr sz="2100" spc="-5" dirty="0">
                <a:latin typeface="Calibri"/>
                <a:cs typeface="Calibri"/>
              </a:rPr>
              <a:t>записывает</a:t>
            </a:r>
            <a:r>
              <a:rPr sz="2100" spc="-3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ее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решение</a:t>
            </a:r>
            <a:r>
              <a:rPr sz="2100" dirty="0">
                <a:latin typeface="Calibri"/>
                <a:cs typeface="Calibri"/>
              </a:rPr>
              <a:t> в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тетрадь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своего </a:t>
            </a:r>
            <a:r>
              <a:rPr sz="2100" spc="-10" dirty="0">
                <a:latin typeface="Calibri"/>
                <a:cs typeface="Calibri"/>
              </a:rPr>
              <a:t>соседа.</a:t>
            </a:r>
            <a:endParaRPr sz="2100">
              <a:latin typeface="Calibri"/>
              <a:cs typeface="Calibri"/>
            </a:endParaRPr>
          </a:p>
          <a:p>
            <a:pPr marL="184785" marR="64769" indent="-172720" algn="just">
              <a:lnSpc>
                <a:spcPts val="2020"/>
              </a:lnSpc>
              <a:spcBef>
                <a:spcPts val="77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dirty="0">
                <a:latin typeface="Calibri"/>
                <a:cs typeface="Calibri"/>
              </a:rPr>
              <a:t>2. </a:t>
            </a:r>
            <a:r>
              <a:rPr sz="2100" spc="-10" dirty="0">
                <a:latin typeface="Calibri"/>
                <a:cs typeface="Calibri"/>
              </a:rPr>
              <a:t>Затем другой </a:t>
            </a:r>
            <a:r>
              <a:rPr sz="2100" spc="-5" dirty="0">
                <a:latin typeface="Calibri"/>
                <a:cs typeface="Calibri"/>
              </a:rPr>
              <a:t>ученик </a:t>
            </a:r>
            <a:r>
              <a:rPr sz="2100" spc="-20" dirty="0">
                <a:latin typeface="Calibri"/>
                <a:cs typeface="Calibri"/>
              </a:rPr>
              <a:t>(т.е. </a:t>
            </a:r>
            <a:r>
              <a:rPr sz="2100" spc="-35" dirty="0">
                <a:latin typeface="Calibri"/>
                <a:cs typeface="Calibri"/>
              </a:rPr>
              <a:t>тот, </a:t>
            </a:r>
            <a:r>
              <a:rPr sz="2100" spc="-15" dirty="0">
                <a:latin typeface="Calibri"/>
                <a:cs typeface="Calibri"/>
              </a:rPr>
              <a:t>который </a:t>
            </a:r>
            <a:r>
              <a:rPr sz="2100" spc="-5" dirty="0">
                <a:latin typeface="Calibri"/>
                <a:cs typeface="Calibri"/>
              </a:rPr>
              <a:t>слушал решение) </a:t>
            </a:r>
            <a:r>
              <a:rPr sz="2100" spc="-10" dirty="0">
                <a:latin typeface="Calibri"/>
                <a:cs typeface="Calibri"/>
              </a:rPr>
              <a:t>объясняет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вторую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задачу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из </a:t>
            </a:r>
            <a:r>
              <a:rPr sz="2100" spc="-10" dirty="0">
                <a:latin typeface="Calibri"/>
                <a:cs typeface="Calibri"/>
              </a:rPr>
              <a:t>карточки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r>
              <a:rPr sz="2100" spc="-5" dirty="0">
                <a:latin typeface="Calibri"/>
                <a:cs typeface="Calibri"/>
              </a:rPr>
              <a:t> записывает</a:t>
            </a:r>
            <a:r>
              <a:rPr sz="2100" spc="-3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ее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решение</a:t>
            </a:r>
            <a:r>
              <a:rPr sz="2100" dirty="0">
                <a:latin typeface="Calibri"/>
                <a:cs typeface="Calibri"/>
              </a:rPr>
              <a:t> в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тетрадь</a:t>
            </a:r>
            <a:endParaRPr sz="2100">
              <a:latin typeface="Calibri"/>
              <a:cs typeface="Calibri"/>
            </a:endParaRPr>
          </a:p>
          <a:p>
            <a:pPr marL="184785" algn="just">
              <a:lnSpc>
                <a:spcPts val="2030"/>
              </a:lnSpc>
            </a:pPr>
            <a:r>
              <a:rPr sz="2100" spc="-5" dirty="0">
                <a:latin typeface="Calibri"/>
                <a:cs typeface="Calibri"/>
              </a:rPr>
              <a:t>первого</a:t>
            </a:r>
            <a:r>
              <a:rPr sz="2100" spc="-4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ученика.</a:t>
            </a:r>
            <a:endParaRPr sz="2100">
              <a:latin typeface="Calibri"/>
              <a:cs typeface="Calibri"/>
            </a:endParaRPr>
          </a:p>
          <a:p>
            <a:pPr marL="184785" indent="-172720" algn="just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dirty="0">
                <a:latin typeface="Calibri"/>
                <a:cs typeface="Calibri"/>
              </a:rPr>
              <a:t>3.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Далее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они обмениваются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карточками.</a:t>
            </a:r>
            <a:endParaRPr sz="2100">
              <a:latin typeface="Calibri"/>
              <a:cs typeface="Calibri"/>
            </a:endParaRPr>
          </a:p>
          <a:p>
            <a:pPr marL="184785" indent="-172720" algn="just">
              <a:lnSpc>
                <a:spcPct val="100000"/>
              </a:lnSpc>
              <a:spcBef>
                <a:spcPts val="305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dirty="0">
                <a:latin typeface="Calibri"/>
                <a:cs typeface="Calibri"/>
              </a:rPr>
              <a:t>4.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Каждый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решает </a:t>
            </a:r>
            <a:r>
              <a:rPr sz="2100" spc="-5" dirty="0">
                <a:latin typeface="Calibri"/>
                <a:cs typeface="Calibri"/>
              </a:rPr>
              <a:t>первую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задачу</a:t>
            </a:r>
            <a:r>
              <a:rPr sz="2100" spc="-2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из</a:t>
            </a:r>
            <a:r>
              <a:rPr sz="2100" spc="-10" dirty="0">
                <a:latin typeface="Calibri"/>
                <a:cs typeface="Calibri"/>
              </a:rPr>
              <a:t> карточки.</a:t>
            </a:r>
            <a:endParaRPr sz="2100">
              <a:latin typeface="Calibri"/>
              <a:cs typeface="Calibri"/>
            </a:endParaRPr>
          </a:p>
          <a:p>
            <a:pPr marL="184785" marR="52705" indent="-172720" algn="just">
              <a:lnSpc>
                <a:spcPts val="2020"/>
              </a:lnSpc>
              <a:spcBef>
                <a:spcPts val="77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dirty="0">
                <a:latin typeface="Calibri"/>
                <a:cs typeface="Calibri"/>
              </a:rPr>
              <a:t>5. </a:t>
            </a:r>
            <a:r>
              <a:rPr sz="2100" spc="-5" dirty="0">
                <a:latin typeface="Calibri"/>
                <a:cs typeface="Calibri"/>
              </a:rPr>
              <a:t>Совместная </a:t>
            </a:r>
            <a:r>
              <a:rPr sz="2100" spc="-10" dirty="0">
                <a:latin typeface="Calibri"/>
                <a:cs typeface="Calibri"/>
              </a:rPr>
              <a:t>работа </a:t>
            </a:r>
            <a:r>
              <a:rPr sz="2100" dirty="0">
                <a:latin typeface="Calibri"/>
                <a:cs typeface="Calibri"/>
              </a:rPr>
              <a:t>пары </a:t>
            </a:r>
            <a:r>
              <a:rPr sz="2100" spc="-10" dirty="0">
                <a:latin typeface="Calibri"/>
                <a:cs typeface="Calibri"/>
              </a:rPr>
              <a:t>заканчивается. </a:t>
            </a:r>
            <a:r>
              <a:rPr sz="2100" spc="-30" dirty="0">
                <a:latin typeface="Calibri"/>
                <a:cs typeface="Calibri"/>
              </a:rPr>
              <a:t>Ее </a:t>
            </a:r>
            <a:r>
              <a:rPr sz="2100" dirty="0">
                <a:latin typeface="Calibri"/>
                <a:cs typeface="Calibri"/>
              </a:rPr>
              <a:t>участники </a:t>
            </a:r>
            <a:r>
              <a:rPr sz="2100" spc="-20" dirty="0">
                <a:latin typeface="Calibri"/>
                <a:cs typeface="Calibri"/>
              </a:rPr>
              <a:t>находят </a:t>
            </a:r>
            <a:r>
              <a:rPr sz="2100" dirty="0">
                <a:latin typeface="Calibri"/>
                <a:cs typeface="Calibri"/>
              </a:rPr>
              <a:t>себе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новых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партнеров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для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продолжения</a:t>
            </a:r>
            <a:r>
              <a:rPr sz="2100" spc="2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работы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 </a:t>
            </a:r>
            <a:r>
              <a:rPr sz="2100" spc="-15" dirty="0">
                <a:latin typeface="Calibri"/>
                <a:cs typeface="Calibri"/>
              </a:rPr>
              <a:t>расходятся.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85090">
              <a:lnSpc>
                <a:spcPts val="2270"/>
              </a:lnSpc>
              <a:spcBef>
                <a:spcPts val="380"/>
              </a:spcBef>
            </a:pPr>
            <a:r>
              <a:rPr sz="2100" u="none" spc="-40" dirty="0">
                <a:solidFill>
                  <a:srgbClr val="082A0D"/>
                </a:solidFill>
              </a:rPr>
              <a:t>Тема:</a:t>
            </a:r>
            <a:r>
              <a:rPr sz="2100" u="none" spc="-20" dirty="0">
                <a:solidFill>
                  <a:srgbClr val="082A0D"/>
                </a:solidFill>
              </a:rPr>
              <a:t> </a:t>
            </a:r>
            <a:r>
              <a:rPr sz="2100" u="none" spc="-10" dirty="0">
                <a:solidFill>
                  <a:srgbClr val="082A0D"/>
                </a:solidFill>
              </a:rPr>
              <a:t>Запись,</a:t>
            </a:r>
            <a:r>
              <a:rPr sz="2100" u="none" spc="25" dirty="0">
                <a:solidFill>
                  <a:srgbClr val="082A0D"/>
                </a:solidFill>
              </a:rPr>
              <a:t> </a:t>
            </a:r>
            <a:r>
              <a:rPr sz="2100" u="none" spc="-10" dirty="0">
                <a:solidFill>
                  <a:srgbClr val="082A0D"/>
                </a:solidFill>
              </a:rPr>
              <a:t>чтение</a:t>
            </a:r>
            <a:r>
              <a:rPr sz="2100" u="none" spc="20" dirty="0">
                <a:solidFill>
                  <a:srgbClr val="082A0D"/>
                </a:solidFill>
              </a:rPr>
              <a:t> </a:t>
            </a:r>
            <a:r>
              <a:rPr sz="2100" u="none" dirty="0">
                <a:solidFill>
                  <a:srgbClr val="082A0D"/>
                </a:solidFill>
              </a:rPr>
              <a:t>и</a:t>
            </a:r>
            <a:r>
              <a:rPr sz="2100" u="none" spc="10" dirty="0">
                <a:solidFill>
                  <a:srgbClr val="082A0D"/>
                </a:solidFill>
              </a:rPr>
              <a:t> </a:t>
            </a:r>
            <a:r>
              <a:rPr sz="2100" u="none" spc="-5" dirty="0">
                <a:solidFill>
                  <a:srgbClr val="082A0D"/>
                </a:solidFill>
              </a:rPr>
              <a:t>составление</a:t>
            </a:r>
            <a:r>
              <a:rPr sz="2100" u="none" spc="5" dirty="0">
                <a:solidFill>
                  <a:srgbClr val="082A0D"/>
                </a:solidFill>
              </a:rPr>
              <a:t> </a:t>
            </a:r>
            <a:r>
              <a:rPr sz="2100" u="none" spc="-10" dirty="0">
                <a:solidFill>
                  <a:srgbClr val="082A0D"/>
                </a:solidFill>
              </a:rPr>
              <a:t>математических</a:t>
            </a:r>
            <a:r>
              <a:rPr sz="2100" u="none" spc="35" dirty="0">
                <a:solidFill>
                  <a:srgbClr val="082A0D"/>
                </a:solidFill>
              </a:rPr>
              <a:t> </a:t>
            </a:r>
            <a:r>
              <a:rPr sz="2100" u="none" spc="-10" dirty="0">
                <a:solidFill>
                  <a:srgbClr val="082A0D"/>
                </a:solidFill>
              </a:rPr>
              <a:t>выражений</a:t>
            </a:r>
            <a:r>
              <a:rPr sz="2100" u="none" spc="35" dirty="0">
                <a:solidFill>
                  <a:srgbClr val="082A0D"/>
                </a:solidFill>
              </a:rPr>
              <a:t> </a:t>
            </a:r>
            <a:r>
              <a:rPr sz="2100" u="none" spc="20" dirty="0">
                <a:solidFill>
                  <a:srgbClr val="082A0D"/>
                </a:solidFill>
              </a:rPr>
              <a:t>(5 </a:t>
            </a:r>
            <a:r>
              <a:rPr sz="2100" u="none" spc="-459" dirty="0">
                <a:solidFill>
                  <a:srgbClr val="082A0D"/>
                </a:solidFill>
              </a:rPr>
              <a:t> </a:t>
            </a:r>
            <a:r>
              <a:rPr sz="2100" u="none" spc="-5" dirty="0">
                <a:solidFill>
                  <a:srgbClr val="082A0D"/>
                </a:solidFill>
              </a:rPr>
              <a:t>класс)</a:t>
            </a:r>
            <a:r>
              <a:rPr sz="2100" u="none" spc="-20" dirty="0">
                <a:solidFill>
                  <a:srgbClr val="082A0D"/>
                </a:solidFill>
              </a:rPr>
              <a:t> </a:t>
            </a:r>
            <a:r>
              <a:rPr sz="2100" u="none" dirty="0">
                <a:solidFill>
                  <a:srgbClr val="082A0D"/>
                </a:solidFill>
              </a:rPr>
              <a:t>урок </a:t>
            </a:r>
            <a:r>
              <a:rPr sz="2100" u="none" spc="-5" dirty="0">
                <a:solidFill>
                  <a:srgbClr val="082A0D"/>
                </a:solidFill>
              </a:rPr>
              <a:t>открытия новых</a:t>
            </a:r>
            <a:r>
              <a:rPr sz="2100" u="none" spc="-15" dirty="0">
                <a:solidFill>
                  <a:srgbClr val="082A0D"/>
                </a:solidFill>
              </a:rPr>
              <a:t> </a:t>
            </a:r>
            <a:r>
              <a:rPr sz="2100" u="none" spc="-5" dirty="0">
                <a:solidFill>
                  <a:srgbClr val="082A0D"/>
                </a:solidFill>
              </a:rPr>
              <a:t>знаний</a:t>
            </a:r>
            <a:endParaRPr sz="2100"/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2100" u="none" spc="-10" dirty="0"/>
              <a:t>Работа </a:t>
            </a:r>
            <a:r>
              <a:rPr sz="2100" u="none" dirty="0"/>
              <a:t>в</a:t>
            </a:r>
            <a:r>
              <a:rPr sz="2100" u="none" spc="5" dirty="0"/>
              <a:t> </a:t>
            </a:r>
            <a:r>
              <a:rPr sz="2100" u="none" spc="-10" dirty="0"/>
              <a:t>группах</a:t>
            </a:r>
            <a:r>
              <a:rPr sz="2100" u="none" spc="30" dirty="0"/>
              <a:t> </a:t>
            </a:r>
            <a:r>
              <a:rPr sz="2100" u="none" spc="-5" dirty="0"/>
              <a:t>по</a:t>
            </a:r>
            <a:r>
              <a:rPr sz="2100" u="none" spc="5" dirty="0"/>
              <a:t> </a:t>
            </a:r>
            <a:r>
              <a:rPr sz="2100" u="none" dirty="0"/>
              <a:t>4 </a:t>
            </a:r>
            <a:r>
              <a:rPr sz="2100" u="none" spc="-10" dirty="0"/>
              <a:t>участника</a:t>
            </a:r>
            <a:r>
              <a:rPr sz="2100" u="none" spc="35" dirty="0"/>
              <a:t> </a:t>
            </a:r>
            <a:r>
              <a:rPr sz="2100" u="none" dirty="0">
                <a:solidFill>
                  <a:srgbClr val="001131"/>
                </a:solidFill>
              </a:rPr>
              <a:t>(на</a:t>
            </a:r>
            <a:r>
              <a:rPr sz="2100" u="none" spc="-5" dirty="0">
                <a:solidFill>
                  <a:srgbClr val="001131"/>
                </a:solidFill>
              </a:rPr>
              <a:t> </a:t>
            </a:r>
            <a:r>
              <a:rPr sz="2100" u="none" spc="-10" dirty="0">
                <a:solidFill>
                  <a:srgbClr val="001131"/>
                </a:solidFill>
              </a:rPr>
              <a:t>этапе</a:t>
            </a:r>
            <a:r>
              <a:rPr sz="2100" u="none" spc="10" dirty="0">
                <a:solidFill>
                  <a:srgbClr val="001131"/>
                </a:solidFill>
              </a:rPr>
              <a:t> </a:t>
            </a:r>
            <a:r>
              <a:rPr sz="2100" u="none" spc="-5" dirty="0">
                <a:solidFill>
                  <a:srgbClr val="001131"/>
                </a:solidFill>
              </a:rPr>
              <a:t>построения</a:t>
            </a:r>
            <a:r>
              <a:rPr sz="2100" u="none" spc="25" dirty="0">
                <a:solidFill>
                  <a:srgbClr val="001131"/>
                </a:solidFill>
              </a:rPr>
              <a:t> </a:t>
            </a:r>
            <a:r>
              <a:rPr sz="2100" u="none" dirty="0">
                <a:solidFill>
                  <a:srgbClr val="001131"/>
                </a:solidFill>
              </a:rPr>
              <a:t>и</a:t>
            </a:r>
            <a:r>
              <a:rPr sz="2100" u="none" spc="5" dirty="0">
                <a:solidFill>
                  <a:srgbClr val="001131"/>
                </a:solidFill>
              </a:rPr>
              <a:t> </a:t>
            </a:r>
            <a:r>
              <a:rPr sz="2100" u="none" spc="-5" dirty="0">
                <a:solidFill>
                  <a:srgbClr val="001131"/>
                </a:solidFill>
              </a:rPr>
              <a:t>реализации</a:t>
            </a:r>
            <a:endParaRPr sz="2100"/>
          </a:p>
        </p:txBody>
      </p:sp>
      <p:sp>
        <p:nvSpPr>
          <p:cNvPr id="3" name="object 3"/>
          <p:cNvSpPr txBox="1"/>
          <p:nvPr/>
        </p:nvSpPr>
        <p:spPr>
          <a:xfrm>
            <a:off x="443585" y="1211961"/>
            <a:ext cx="7993380" cy="494665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650"/>
              </a:spcBef>
            </a:pP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проекта</a:t>
            </a:r>
            <a:r>
              <a:rPr sz="2100" b="1" spc="-20" dirty="0">
                <a:solidFill>
                  <a:srgbClr val="001131"/>
                </a:solidFill>
                <a:latin typeface="Calibri"/>
                <a:cs typeface="Calibri"/>
              </a:rPr>
              <a:t> выхода</a:t>
            </a:r>
            <a:r>
              <a:rPr sz="2100" b="1" spc="-30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131"/>
                </a:solidFill>
                <a:latin typeface="Calibri"/>
                <a:cs typeface="Calibri"/>
              </a:rPr>
              <a:t>из</a:t>
            </a:r>
            <a:r>
              <a:rPr sz="2100" b="1" spc="-5" dirty="0">
                <a:solidFill>
                  <a:srgbClr val="001131"/>
                </a:solidFill>
                <a:latin typeface="Calibri"/>
                <a:cs typeface="Calibri"/>
              </a:rPr>
              <a:t> </a:t>
            </a:r>
            <a:r>
              <a:rPr sz="2100" b="1" spc="-15" dirty="0">
                <a:solidFill>
                  <a:srgbClr val="001131"/>
                </a:solidFill>
                <a:latin typeface="Calibri"/>
                <a:cs typeface="Calibri"/>
              </a:rPr>
              <a:t>затруднения)</a:t>
            </a:r>
            <a:endParaRPr sz="2100">
              <a:latin typeface="Calibri"/>
              <a:cs typeface="Calibri"/>
            </a:endParaRPr>
          </a:p>
          <a:p>
            <a:pPr marL="43180" marR="291465">
              <a:lnSpc>
                <a:spcPts val="2270"/>
              </a:lnSpc>
              <a:spcBef>
                <a:spcPts val="835"/>
              </a:spcBef>
            </a:pPr>
            <a:r>
              <a:rPr sz="2100" b="1" spc="-5" dirty="0">
                <a:solidFill>
                  <a:srgbClr val="C55A11"/>
                </a:solidFill>
                <a:latin typeface="Calibri"/>
                <a:cs typeface="Calibri"/>
              </a:rPr>
              <a:t>Задание:</a:t>
            </a:r>
            <a:r>
              <a:rPr sz="2100" b="1" spc="3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выстроить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блоки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алгоритма</a:t>
            </a:r>
            <a:r>
              <a:rPr sz="2100" spc="-5" dirty="0">
                <a:latin typeface="Calibri"/>
                <a:cs typeface="Calibri"/>
              </a:rPr>
              <a:t> составления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математических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выражений</a:t>
            </a:r>
            <a:r>
              <a:rPr sz="2100" spc="-3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по </a:t>
            </a:r>
            <a:r>
              <a:rPr sz="2100" spc="-10" dirty="0">
                <a:latin typeface="Calibri"/>
                <a:cs typeface="Calibri"/>
              </a:rPr>
              <a:t>тексту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задачи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</a:t>
            </a:r>
            <a:r>
              <a:rPr sz="2100" spc="-5" dirty="0">
                <a:latin typeface="Calibri"/>
                <a:cs typeface="Calibri"/>
              </a:rPr>
              <a:t> нужном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порядке.</a:t>
            </a:r>
            <a:endParaRPr sz="2100">
              <a:latin typeface="Calibri"/>
              <a:cs typeface="Calibri"/>
            </a:endParaRPr>
          </a:p>
          <a:p>
            <a:pPr marL="43180">
              <a:lnSpc>
                <a:spcPts val="2395"/>
              </a:lnSpc>
              <a:spcBef>
                <a:spcPts val="515"/>
              </a:spcBef>
            </a:pPr>
            <a:r>
              <a:rPr sz="2100" spc="-5" dirty="0">
                <a:latin typeface="Calibri"/>
                <a:cs typeface="Calibri"/>
              </a:rPr>
              <a:t>Даю</a:t>
            </a:r>
            <a:r>
              <a:rPr sz="2100" spc="-3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заранее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заготовленные</a:t>
            </a:r>
            <a:r>
              <a:rPr sz="2100" spc="-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блоки</a:t>
            </a:r>
            <a:r>
              <a:rPr sz="2100" spc="-5" dirty="0">
                <a:latin typeface="Calibri"/>
                <a:cs typeface="Calibri"/>
              </a:rPr>
              <a:t> алгоритма.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Разбиваю</a:t>
            </a:r>
            <a:r>
              <a:rPr sz="2100" spc="-3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класс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на</a:t>
            </a:r>
            <a:endParaRPr sz="2100">
              <a:latin typeface="Calibri"/>
              <a:cs typeface="Calibri"/>
            </a:endParaRPr>
          </a:p>
          <a:p>
            <a:pPr marL="43180">
              <a:lnSpc>
                <a:spcPts val="2395"/>
              </a:lnSpc>
            </a:pPr>
            <a:r>
              <a:rPr sz="2100" spc="-5" dirty="0">
                <a:latin typeface="Calibri"/>
                <a:cs typeface="Calibri"/>
              </a:rPr>
              <a:t>группы</a:t>
            </a:r>
            <a:r>
              <a:rPr sz="2100" spc="-3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по 4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человека</a:t>
            </a:r>
            <a:r>
              <a:rPr sz="2100" spc="2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выбираю</a:t>
            </a:r>
            <a:r>
              <a:rPr sz="2100" spc="-25" dirty="0">
                <a:latin typeface="Calibri"/>
                <a:cs typeface="Calibri"/>
              </a:rPr>
              <a:t> </a:t>
            </a:r>
            <a:r>
              <a:rPr sz="2100" spc="-20" dirty="0">
                <a:latin typeface="Calibri"/>
                <a:cs typeface="Calibri"/>
              </a:rPr>
              <a:t>руководителя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каждой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группы.</a:t>
            </a:r>
            <a:endParaRPr sz="2100">
              <a:latin typeface="Calibri"/>
              <a:cs typeface="Calibri"/>
            </a:endParaRPr>
          </a:p>
          <a:p>
            <a:pPr marL="43180" marR="691515">
              <a:lnSpc>
                <a:spcPts val="2270"/>
              </a:lnSpc>
              <a:spcBef>
                <a:spcPts val="825"/>
              </a:spcBef>
            </a:pPr>
            <a:r>
              <a:rPr sz="2100" spc="-5" dirty="0">
                <a:latin typeface="Calibri"/>
                <a:cs typeface="Calibri"/>
              </a:rPr>
              <a:t>Каждый </a:t>
            </a:r>
            <a:r>
              <a:rPr sz="2100" dirty="0">
                <a:latin typeface="Calibri"/>
                <a:cs typeface="Calibri"/>
              </a:rPr>
              <a:t>член </a:t>
            </a:r>
            <a:r>
              <a:rPr sz="2100" spc="-5" dirty="0">
                <a:latin typeface="Calibri"/>
                <a:cs typeface="Calibri"/>
              </a:rPr>
              <a:t>группы </a:t>
            </a:r>
            <a:r>
              <a:rPr sz="2100" spc="-15" dirty="0">
                <a:latin typeface="Calibri"/>
                <a:cs typeface="Calibri"/>
              </a:rPr>
              <a:t>может </a:t>
            </a:r>
            <a:r>
              <a:rPr sz="2100" spc="-10" dirty="0">
                <a:latin typeface="Calibri"/>
                <a:cs typeface="Calibri"/>
              </a:rPr>
              <a:t>предложить </a:t>
            </a:r>
            <a:r>
              <a:rPr sz="2100" dirty="0">
                <a:latin typeface="Calibri"/>
                <a:cs typeface="Calibri"/>
              </a:rPr>
              <a:t>свою версию </a:t>
            </a:r>
            <a:r>
              <a:rPr sz="2100" spc="-5" dirty="0">
                <a:latin typeface="Calibri"/>
                <a:cs typeface="Calibri"/>
              </a:rPr>
              <a:t>решения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данной </a:t>
            </a:r>
            <a:r>
              <a:rPr sz="2100" dirty="0">
                <a:latin typeface="Calibri"/>
                <a:cs typeface="Calibri"/>
              </a:rPr>
              <a:t>задачи.</a:t>
            </a:r>
            <a:endParaRPr sz="2100">
              <a:latin typeface="Calibri"/>
              <a:cs typeface="Calibri"/>
            </a:endParaRPr>
          </a:p>
          <a:p>
            <a:pPr marL="12700" marR="505459">
              <a:lnSpc>
                <a:spcPct val="100000"/>
              </a:lnSpc>
              <a:spcBef>
                <a:spcPts val="190"/>
              </a:spcBef>
              <a:buSzPct val="94444"/>
              <a:buAutoNum type="arabicParenR"/>
              <a:tabLst>
                <a:tab pos="198755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Разбиваю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класс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группы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4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человека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выбираю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руководителя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каждой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группы.</a:t>
            </a:r>
            <a:endParaRPr sz="1800">
              <a:latin typeface="Calibri"/>
              <a:cs typeface="Calibri"/>
            </a:endParaRPr>
          </a:p>
          <a:p>
            <a:pPr marL="198120" indent="-186055">
              <a:lnSpc>
                <a:spcPct val="100000"/>
              </a:lnSpc>
              <a:buSzPct val="94444"/>
              <a:buAutoNum type="arabicParenR"/>
              <a:tabLst>
                <a:tab pos="198755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Даю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заранее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заготовленные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блоки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алгоритма.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SzPct val="94444"/>
              <a:buAutoNum type="arabicParenR"/>
              <a:tabLst>
                <a:tab pos="198755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Каждый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член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группы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может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предложить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свою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версию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решения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данной задачи.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4)Руководитель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группы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должен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организовать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понимание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всех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версий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их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составление</a:t>
            </a:r>
            <a:endParaRPr sz="1800">
              <a:latin typeface="Calibri"/>
              <a:cs typeface="Calibri"/>
            </a:endParaRPr>
          </a:p>
          <a:p>
            <a:pPr marL="12700" marR="1165225">
              <a:lnSpc>
                <a:spcPct val="100000"/>
              </a:lnSpc>
              <a:buSzPct val="94444"/>
              <a:buAutoNum type="arabicParenR" startAt="5"/>
              <a:tabLst>
                <a:tab pos="198755" algn="l"/>
              </a:tabLst>
            </a:pP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Руководитель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назначает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члена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группы,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который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будет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представлять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согласованную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версию</a:t>
            </a:r>
            <a:endParaRPr sz="1800">
              <a:latin typeface="Calibri"/>
              <a:cs typeface="Calibri"/>
            </a:endParaRPr>
          </a:p>
          <a:p>
            <a:pPr marL="198120" indent="-186055">
              <a:lnSpc>
                <a:spcPct val="100000"/>
              </a:lnSpc>
              <a:buSzPct val="94444"/>
              <a:buAutoNum type="arabicParenR" startAt="5"/>
              <a:tabLst>
                <a:tab pos="198755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Первые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три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группы,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выполнившие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задание,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озвучивают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свои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версии.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7117" y="515823"/>
            <a:ext cx="491807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25" dirty="0">
                <a:solidFill>
                  <a:srgbClr val="AC138A"/>
                </a:solidFill>
                <a:latin typeface="Times New Roman"/>
                <a:cs typeface="Times New Roman"/>
              </a:rPr>
              <a:t>Проблемные</a:t>
            </a:r>
            <a:r>
              <a:rPr sz="4000" i="1" u="none" spc="-3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25" dirty="0">
                <a:solidFill>
                  <a:srgbClr val="AC138A"/>
                </a:solidFill>
                <a:latin typeface="Times New Roman"/>
                <a:cs typeface="Times New Roman"/>
              </a:rPr>
              <a:t>методы.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748" y="391668"/>
            <a:ext cx="5497830" cy="106756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5445760">
              <a:lnSpc>
                <a:spcPct val="100000"/>
              </a:lnSpc>
              <a:spcBef>
                <a:spcPts val="240"/>
              </a:spcBef>
            </a:pPr>
            <a:r>
              <a:rPr sz="1800" i="1" dirty="0">
                <a:latin typeface="Times New Roman"/>
                <a:cs typeface="Times New Roman"/>
              </a:rPr>
              <a:t>Не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от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знания</a:t>
            </a:r>
            <a:r>
              <a:rPr sz="1800" i="1" spc="-2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к</a:t>
            </a:r>
            <a:r>
              <a:rPr sz="1800" i="1" spc="-15" dirty="0">
                <a:latin typeface="Times New Roman"/>
                <a:cs typeface="Times New Roman"/>
              </a:rPr>
              <a:t> проблеме,</a:t>
            </a:r>
            <a:endParaRPr sz="1800">
              <a:latin typeface="Times New Roman"/>
              <a:cs typeface="Times New Roman"/>
            </a:endParaRPr>
          </a:p>
          <a:p>
            <a:pPr marL="5497830">
              <a:lnSpc>
                <a:spcPct val="100000"/>
              </a:lnSpc>
              <a:spcBef>
                <a:spcPts val="145"/>
              </a:spcBef>
            </a:pPr>
            <a:r>
              <a:rPr sz="1800" i="1" dirty="0">
                <a:latin typeface="Times New Roman"/>
                <a:cs typeface="Times New Roman"/>
              </a:rPr>
              <a:t>а</a:t>
            </a:r>
            <a:r>
              <a:rPr sz="1800" i="1" spc="-2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от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проблемы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к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знанию</a:t>
            </a:r>
            <a:r>
              <a:rPr sz="1800" spc="-5" dirty="0"/>
              <a:t>.</a:t>
            </a:r>
            <a:endParaRPr sz="1800">
              <a:latin typeface="Times New Roman"/>
              <a:cs typeface="Times New Roman"/>
            </a:endParaRPr>
          </a:p>
          <a:p>
            <a:pPr marL="170180">
              <a:lnSpc>
                <a:spcPct val="100000"/>
              </a:lnSpc>
              <a:spcBef>
                <a:spcPts val="40"/>
              </a:spcBef>
            </a:pPr>
            <a:endParaRPr sz="2600"/>
          </a:p>
          <a:p>
            <a:pPr marL="182880" marR="1224280" indent="205740">
              <a:lnSpc>
                <a:spcPct val="70000"/>
              </a:lnSpc>
            </a:pPr>
            <a:r>
              <a:rPr sz="2000" spc="-10" dirty="0"/>
              <a:t>Способствуют </a:t>
            </a:r>
            <a:r>
              <a:rPr sz="2000" spc="-5" dirty="0"/>
              <a:t>развитию интеллектуальной, предметно- </a:t>
            </a:r>
            <a:r>
              <a:rPr sz="2000" spc="-484" dirty="0"/>
              <a:t> </a:t>
            </a:r>
            <a:r>
              <a:rPr sz="2000" spc="-5" dirty="0"/>
              <a:t>практической</a:t>
            </a:r>
            <a:r>
              <a:rPr sz="2000" dirty="0"/>
              <a:t> </a:t>
            </a:r>
            <a:r>
              <a:rPr sz="2000" spc="-10" dirty="0"/>
              <a:t>мотивационной</a:t>
            </a:r>
            <a:r>
              <a:rPr sz="2000" spc="-40" dirty="0"/>
              <a:t> </a:t>
            </a:r>
            <a:r>
              <a:rPr sz="2000" spc="-15" dirty="0"/>
              <a:t>сфер</a:t>
            </a:r>
            <a:r>
              <a:rPr sz="2000" dirty="0"/>
              <a:t> </a:t>
            </a:r>
            <a:r>
              <a:rPr sz="2000" spc="-5" dirty="0"/>
              <a:t>личности.</a:t>
            </a:r>
            <a:endParaRPr sz="2000"/>
          </a:p>
          <a:p>
            <a:pPr marL="170180">
              <a:lnSpc>
                <a:spcPct val="100000"/>
              </a:lnSpc>
              <a:spcBef>
                <a:spcPts val="25"/>
              </a:spcBef>
            </a:pPr>
            <a:endParaRPr sz="2200"/>
          </a:p>
          <a:p>
            <a:pPr marL="327025">
              <a:lnSpc>
                <a:spcPts val="2039"/>
              </a:lnSpc>
            </a:pPr>
            <a:r>
              <a:rPr sz="2000" i="1" spc="-10" dirty="0">
                <a:latin typeface="Times New Roman"/>
                <a:cs typeface="Times New Roman"/>
              </a:rPr>
              <a:t>Проблемный</a:t>
            </a:r>
            <a:r>
              <a:rPr sz="2000" i="1" spc="-2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вопрос</a:t>
            </a:r>
            <a:r>
              <a:rPr sz="2000" i="1" spc="-65" dirty="0">
                <a:latin typeface="Times New Roman"/>
                <a:cs typeface="Times New Roman"/>
              </a:rPr>
              <a:t> </a:t>
            </a:r>
            <a:r>
              <a:rPr sz="2000" dirty="0"/>
              <a:t>-вопрос,</a:t>
            </a:r>
            <a:r>
              <a:rPr sz="2000" spc="-45" dirty="0"/>
              <a:t> </a:t>
            </a:r>
            <a:r>
              <a:rPr sz="2000" spc="-10" dirty="0"/>
              <a:t>который</a:t>
            </a:r>
            <a:r>
              <a:rPr sz="2000" spc="-15" dirty="0"/>
              <a:t> требует</a:t>
            </a:r>
            <a:r>
              <a:rPr sz="2000" spc="-35" dirty="0"/>
              <a:t> </a:t>
            </a:r>
            <a:r>
              <a:rPr sz="2000" spc="-5" dirty="0"/>
              <a:t>интеллектуальных</a:t>
            </a:r>
            <a:endParaRPr sz="2000">
              <a:latin typeface="Times New Roman"/>
              <a:cs typeface="Times New Roman"/>
            </a:endParaRPr>
          </a:p>
          <a:p>
            <a:pPr marL="182880" marR="368935">
              <a:lnSpc>
                <a:spcPct val="70000"/>
              </a:lnSpc>
              <a:spcBef>
                <a:spcPts val="360"/>
              </a:spcBef>
            </a:pPr>
            <a:r>
              <a:rPr sz="2000" spc="-10" dirty="0"/>
              <a:t>усилий,</a:t>
            </a:r>
            <a:r>
              <a:rPr sz="2000" spc="-30" dirty="0"/>
              <a:t> </a:t>
            </a:r>
            <a:r>
              <a:rPr sz="2000" dirty="0"/>
              <a:t>анализа</a:t>
            </a:r>
            <a:r>
              <a:rPr sz="2000" spc="-30" dirty="0"/>
              <a:t> </a:t>
            </a:r>
            <a:r>
              <a:rPr sz="2000" spc="-5" dirty="0"/>
              <a:t>связей</a:t>
            </a:r>
            <a:r>
              <a:rPr sz="2000" spc="-15" dirty="0"/>
              <a:t> </a:t>
            </a:r>
            <a:r>
              <a:rPr sz="2000" dirty="0"/>
              <a:t>с ранее</a:t>
            </a:r>
            <a:r>
              <a:rPr sz="2000" spc="-30" dirty="0"/>
              <a:t> </a:t>
            </a:r>
            <a:r>
              <a:rPr sz="2000" spc="-5" dirty="0"/>
              <a:t>изученным</a:t>
            </a:r>
            <a:r>
              <a:rPr sz="2000" spc="-50" dirty="0"/>
              <a:t> </a:t>
            </a:r>
            <a:r>
              <a:rPr sz="2000" spc="-10" dirty="0"/>
              <a:t>материалом,</a:t>
            </a:r>
            <a:r>
              <a:rPr sz="2000" spc="-30" dirty="0"/>
              <a:t> </a:t>
            </a:r>
            <a:r>
              <a:rPr sz="2000" spc="-5" dirty="0"/>
              <a:t>попытки </a:t>
            </a:r>
            <a:r>
              <a:rPr sz="2000" spc="-484" dirty="0"/>
              <a:t> </a:t>
            </a:r>
            <a:r>
              <a:rPr sz="2000" dirty="0"/>
              <a:t>сравнить,</a:t>
            </a:r>
            <a:r>
              <a:rPr sz="2000" spc="-25" dirty="0"/>
              <a:t> </a:t>
            </a:r>
            <a:r>
              <a:rPr sz="2000" spc="-5" dirty="0"/>
              <a:t>выделить</a:t>
            </a:r>
            <a:r>
              <a:rPr sz="2000" spc="15" dirty="0"/>
              <a:t> </a:t>
            </a:r>
            <a:r>
              <a:rPr sz="2000" spc="-10" dirty="0"/>
              <a:t>наиболее</a:t>
            </a:r>
            <a:r>
              <a:rPr sz="2000" spc="-45" dirty="0"/>
              <a:t> </a:t>
            </a:r>
            <a:r>
              <a:rPr sz="2000" spc="-5" dirty="0"/>
              <a:t>важные</a:t>
            </a:r>
            <a:r>
              <a:rPr sz="2000" spc="-10" dirty="0"/>
              <a:t> положения.</a:t>
            </a:r>
            <a:endParaRPr sz="2000"/>
          </a:p>
          <a:p>
            <a:pPr marL="170180">
              <a:lnSpc>
                <a:spcPct val="100000"/>
              </a:lnSpc>
              <a:spcBef>
                <a:spcPts val="10"/>
              </a:spcBef>
            </a:pPr>
            <a:endParaRPr sz="2850"/>
          </a:p>
          <a:p>
            <a:pPr marL="182880" marR="2106295" indent="81915">
              <a:lnSpc>
                <a:spcPct val="70000"/>
              </a:lnSpc>
              <a:spcBef>
                <a:spcPts val="5"/>
              </a:spcBef>
            </a:pPr>
            <a:r>
              <a:rPr sz="2000" i="1" spc="-10" dirty="0">
                <a:latin typeface="Times New Roman"/>
                <a:cs typeface="Times New Roman"/>
              </a:rPr>
              <a:t>Проблемная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ситуация</a:t>
            </a:r>
            <a:r>
              <a:rPr sz="2000" i="1" spc="-75" dirty="0">
                <a:latin typeface="Times New Roman"/>
                <a:cs typeface="Times New Roman"/>
              </a:rPr>
              <a:t> </a:t>
            </a:r>
            <a:r>
              <a:rPr sz="2000" dirty="0"/>
              <a:t>-</a:t>
            </a:r>
            <a:r>
              <a:rPr sz="2000" spc="-10" dirty="0"/>
              <a:t> </a:t>
            </a:r>
            <a:r>
              <a:rPr sz="2000" dirty="0"/>
              <a:t>сравнение</a:t>
            </a:r>
            <a:r>
              <a:rPr sz="2000" spc="-30" dirty="0"/>
              <a:t> </a:t>
            </a:r>
            <a:r>
              <a:rPr sz="2000" spc="-15" dirty="0"/>
              <a:t>двух</a:t>
            </a:r>
            <a:r>
              <a:rPr sz="2000" spc="-40" dirty="0"/>
              <a:t> </a:t>
            </a:r>
            <a:r>
              <a:rPr sz="2000" spc="-5" dirty="0"/>
              <a:t>или</a:t>
            </a:r>
            <a:r>
              <a:rPr sz="2000" spc="-15" dirty="0"/>
              <a:t> </a:t>
            </a:r>
            <a:r>
              <a:rPr sz="2000" spc="-10" dirty="0"/>
              <a:t>более </a:t>
            </a:r>
            <a:r>
              <a:rPr sz="2000" spc="-484" dirty="0"/>
              <a:t> </a:t>
            </a:r>
            <a:r>
              <a:rPr sz="2000" spc="-10" dirty="0"/>
              <a:t>взаимоисключающих</a:t>
            </a:r>
            <a:r>
              <a:rPr sz="2000" spc="-50" dirty="0"/>
              <a:t> </a:t>
            </a:r>
            <a:r>
              <a:rPr sz="2000" spc="-5" dirty="0"/>
              <a:t>друг</a:t>
            </a:r>
            <a:r>
              <a:rPr sz="2000" spc="-30" dirty="0"/>
              <a:t> </a:t>
            </a:r>
            <a:r>
              <a:rPr sz="2000" spc="-5" dirty="0"/>
              <a:t>друга</a:t>
            </a:r>
            <a:r>
              <a:rPr sz="2000" spc="-40" dirty="0"/>
              <a:t> </a:t>
            </a:r>
            <a:r>
              <a:rPr sz="2000" spc="-15" dirty="0"/>
              <a:t>точек </a:t>
            </a:r>
            <a:r>
              <a:rPr sz="2000" dirty="0"/>
              <a:t>зрения.</a:t>
            </a:r>
            <a:endParaRPr sz="2000">
              <a:latin typeface="Times New Roman"/>
              <a:cs typeface="Times New Roman"/>
            </a:endParaRPr>
          </a:p>
          <a:p>
            <a:pPr marL="170180">
              <a:lnSpc>
                <a:spcPct val="100000"/>
              </a:lnSpc>
            </a:pPr>
            <a:endParaRPr sz="2850"/>
          </a:p>
          <a:p>
            <a:pPr marL="182880" marR="346710" indent="144780">
              <a:lnSpc>
                <a:spcPct val="70000"/>
              </a:lnSpc>
            </a:pPr>
            <a:r>
              <a:rPr sz="2000" i="1" spc="-10" dirty="0">
                <a:latin typeface="Times New Roman"/>
                <a:cs typeface="Times New Roman"/>
              </a:rPr>
              <a:t>Проблемные </a:t>
            </a:r>
            <a:r>
              <a:rPr sz="2000" i="1" spc="-5" dirty="0">
                <a:latin typeface="Times New Roman"/>
                <a:cs typeface="Times New Roman"/>
              </a:rPr>
              <a:t>задания</a:t>
            </a:r>
            <a:r>
              <a:rPr sz="2000" spc="-5" dirty="0"/>
              <a:t>-задания, </a:t>
            </a:r>
            <a:r>
              <a:rPr sz="2000" spc="-10" dirty="0"/>
              <a:t>которые </a:t>
            </a:r>
            <a:r>
              <a:rPr sz="2000" spc="-5" dirty="0"/>
              <a:t>ставят </a:t>
            </a:r>
            <a:r>
              <a:rPr sz="2000" spc="-10" dirty="0"/>
              <a:t>перед </a:t>
            </a:r>
            <a:r>
              <a:rPr sz="2000" dirty="0"/>
              <a:t>учащимися </a:t>
            </a:r>
            <a:r>
              <a:rPr sz="2000" spc="-484" dirty="0"/>
              <a:t> </a:t>
            </a:r>
            <a:r>
              <a:rPr sz="2000" spc="-15" dirty="0"/>
              <a:t>задачи</a:t>
            </a:r>
            <a:r>
              <a:rPr sz="2000" spc="-25" dirty="0"/>
              <a:t> </a:t>
            </a:r>
            <a:r>
              <a:rPr sz="2000" dirty="0"/>
              <a:t>и</a:t>
            </a:r>
            <a:r>
              <a:rPr sz="2000" spc="5" dirty="0"/>
              <a:t> </a:t>
            </a:r>
            <a:r>
              <a:rPr sz="2000" spc="-10" dirty="0"/>
              <a:t>ориентируют</a:t>
            </a:r>
            <a:r>
              <a:rPr sz="2000" spc="-35" dirty="0"/>
              <a:t> </a:t>
            </a:r>
            <a:r>
              <a:rPr sz="2000" spc="-5" dirty="0"/>
              <a:t>их</a:t>
            </a:r>
            <a:r>
              <a:rPr sz="2000" spc="5" dirty="0"/>
              <a:t> </a:t>
            </a:r>
            <a:r>
              <a:rPr sz="2000" spc="-5" dirty="0"/>
              <a:t>на</a:t>
            </a:r>
            <a:r>
              <a:rPr sz="2000" dirty="0"/>
              <a:t> </a:t>
            </a:r>
            <a:r>
              <a:rPr sz="2000" spc="-5" dirty="0"/>
              <a:t>самостоятельный</a:t>
            </a:r>
            <a:r>
              <a:rPr sz="2000" spc="-15" dirty="0"/>
              <a:t> </a:t>
            </a:r>
            <a:r>
              <a:rPr sz="2000" spc="-5" dirty="0"/>
              <a:t>поиск</a:t>
            </a:r>
            <a:r>
              <a:rPr sz="2000" spc="-25" dirty="0"/>
              <a:t> </a:t>
            </a:r>
            <a:r>
              <a:rPr sz="2000" spc="-5" dirty="0"/>
              <a:t>решений.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91869" y="617601"/>
            <a:ext cx="6899275" cy="139192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065" marR="5080" indent="3175" algn="ctr">
              <a:lnSpc>
                <a:spcPts val="3460"/>
              </a:lnSpc>
              <a:spcBef>
                <a:spcPts val="535"/>
              </a:spcBef>
            </a:pPr>
            <a:r>
              <a:rPr sz="32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Существенной </a:t>
            </a:r>
            <a:r>
              <a:rPr sz="3200" i="1" u="none" spc="-10" dirty="0">
                <a:solidFill>
                  <a:srgbClr val="FF0000"/>
                </a:solidFill>
                <a:latin typeface="Times New Roman"/>
                <a:cs typeface="Times New Roman"/>
              </a:rPr>
              <a:t>составляющей </a:t>
            </a:r>
            <a:r>
              <a:rPr sz="32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i="1" u="none" spc="-10" dirty="0">
                <a:solidFill>
                  <a:srgbClr val="FF0000"/>
                </a:solidFill>
                <a:latin typeface="Times New Roman"/>
                <a:cs typeface="Times New Roman"/>
              </a:rPr>
              <a:t>педагогических </a:t>
            </a:r>
            <a:r>
              <a:rPr sz="3200" i="1" u="none" spc="-20" dirty="0">
                <a:solidFill>
                  <a:srgbClr val="FF0000"/>
                </a:solidFill>
                <a:latin typeface="Times New Roman"/>
                <a:cs typeface="Times New Roman"/>
              </a:rPr>
              <a:t>технологий </a:t>
            </a:r>
            <a:r>
              <a:rPr sz="32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являются </a:t>
            </a:r>
            <a:r>
              <a:rPr sz="3200" i="1" u="none" spc="-7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i="1" u="none" spc="-20" dirty="0">
                <a:solidFill>
                  <a:srgbClr val="FF0000"/>
                </a:solidFill>
                <a:latin typeface="Times New Roman"/>
                <a:cs typeface="Times New Roman"/>
              </a:rPr>
              <a:t>методы</a:t>
            </a:r>
            <a:r>
              <a:rPr sz="3200" i="1" u="none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обучения.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4642" y="2893822"/>
            <a:ext cx="8206740" cy="209042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</a:pPr>
            <a:r>
              <a:rPr sz="28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Методы</a:t>
            </a:r>
            <a:r>
              <a:rPr sz="2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обучения</a:t>
            </a:r>
            <a:r>
              <a:rPr sz="2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2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это</a:t>
            </a:r>
            <a:r>
              <a:rPr sz="2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способы</a:t>
            </a:r>
            <a:r>
              <a:rPr sz="2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взаимосвязанной </a:t>
            </a:r>
            <a:r>
              <a:rPr sz="2800" b="1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деятельности</a:t>
            </a:r>
            <a:r>
              <a:rPr sz="2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педагогов</a:t>
            </a:r>
            <a:r>
              <a:rPr sz="2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учеников</a:t>
            </a:r>
            <a:r>
              <a:rPr sz="2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endParaRPr sz="2800">
              <a:latin typeface="Times New Roman"/>
              <a:cs typeface="Times New Roman"/>
            </a:endParaRPr>
          </a:p>
          <a:p>
            <a:pPr marL="12700" marR="242570">
              <a:lnSpc>
                <a:spcPts val="3020"/>
              </a:lnSpc>
              <a:spcBef>
                <a:spcPts val="10"/>
              </a:spcBef>
            </a:pP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осуществлению</a:t>
            </a:r>
            <a:r>
              <a:rPr sz="2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задач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образования,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воспитания</a:t>
            </a:r>
            <a:r>
              <a:rPr sz="2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2800" b="1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развития.</a:t>
            </a:r>
            <a:endParaRPr sz="2800">
              <a:latin typeface="Times New Roman"/>
              <a:cs typeface="Times New Roman"/>
            </a:endParaRPr>
          </a:p>
          <a:p>
            <a:pPr marL="4635500">
              <a:lnSpc>
                <a:spcPct val="100000"/>
              </a:lnSpc>
              <a:spcBef>
                <a:spcPts val="425"/>
              </a:spcBef>
            </a:pP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(Ю.</a:t>
            </a:r>
            <a:r>
              <a:rPr sz="28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К.</a:t>
            </a:r>
            <a:r>
              <a:rPr sz="28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Бабанский)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326268"/>
            <a:ext cx="6908165" cy="292481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1900" b="1" spc="-40" dirty="0">
                <a:solidFill>
                  <a:srgbClr val="082A0D"/>
                </a:solidFill>
                <a:latin typeface="Calibri"/>
                <a:cs typeface="Calibri"/>
              </a:rPr>
              <a:t>Тема:</a:t>
            </a:r>
            <a:r>
              <a:rPr sz="1900" b="1" spc="-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82A0D"/>
                </a:solidFill>
                <a:latin typeface="Calibri"/>
                <a:cs typeface="Calibri"/>
              </a:rPr>
              <a:t>Числовые</a:t>
            </a:r>
            <a:r>
              <a:rPr sz="1900" b="1" i="1" spc="4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82A0D"/>
                </a:solidFill>
                <a:latin typeface="Calibri"/>
                <a:cs typeface="Calibri"/>
              </a:rPr>
              <a:t>и</a:t>
            </a:r>
            <a:r>
              <a:rPr sz="1900" b="1" i="1" spc="-2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82A0D"/>
                </a:solidFill>
                <a:latin typeface="Calibri"/>
                <a:cs typeface="Calibri"/>
              </a:rPr>
              <a:t>буквенные</a:t>
            </a:r>
            <a:r>
              <a:rPr sz="1900" b="1" i="1" spc="3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82A0D"/>
                </a:solidFill>
                <a:latin typeface="Calibri"/>
                <a:cs typeface="Calibri"/>
              </a:rPr>
              <a:t>выражения</a:t>
            </a:r>
            <a:endParaRPr sz="1900">
              <a:latin typeface="Calibri"/>
              <a:cs typeface="Calibri"/>
            </a:endParaRPr>
          </a:p>
          <a:p>
            <a:pPr marL="66040">
              <a:lnSpc>
                <a:spcPct val="100000"/>
              </a:lnSpc>
              <a:spcBef>
                <a:spcPts val="345"/>
              </a:spcBef>
            </a:pPr>
            <a:r>
              <a:rPr sz="1900" b="1" spc="-5" dirty="0">
                <a:solidFill>
                  <a:srgbClr val="082A0D"/>
                </a:solidFill>
                <a:latin typeface="Calibri"/>
                <a:cs typeface="Calibri"/>
              </a:rPr>
              <a:t>(5</a:t>
            </a:r>
            <a:r>
              <a:rPr sz="1900" b="1" spc="-1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82A0D"/>
                </a:solidFill>
                <a:latin typeface="Calibri"/>
                <a:cs typeface="Calibri"/>
              </a:rPr>
              <a:t>класс)</a:t>
            </a:r>
            <a:r>
              <a:rPr sz="1900" b="1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82A0D"/>
                </a:solidFill>
                <a:latin typeface="Calibri"/>
                <a:cs typeface="Calibri"/>
              </a:rPr>
              <a:t>урок</a:t>
            </a:r>
            <a:r>
              <a:rPr sz="1900" b="1" spc="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82A0D"/>
                </a:solidFill>
                <a:latin typeface="Calibri"/>
                <a:cs typeface="Calibri"/>
              </a:rPr>
              <a:t>открытия</a:t>
            </a:r>
            <a:r>
              <a:rPr sz="1900" b="1" spc="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82A0D"/>
                </a:solidFill>
                <a:latin typeface="Calibri"/>
                <a:cs typeface="Calibri"/>
              </a:rPr>
              <a:t>новых</a:t>
            </a:r>
            <a:r>
              <a:rPr sz="1900" b="1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82A0D"/>
                </a:solidFill>
                <a:latin typeface="Calibri"/>
                <a:cs typeface="Calibri"/>
              </a:rPr>
              <a:t>знаний</a:t>
            </a:r>
            <a:endParaRPr sz="1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Calibri"/>
              <a:cs typeface="Calibri"/>
            </a:endParaRPr>
          </a:p>
          <a:p>
            <a:pPr marL="66040">
              <a:lnSpc>
                <a:spcPct val="100000"/>
              </a:lnSpc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900" b="1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доске записать:</a:t>
            </a:r>
            <a:endParaRPr sz="1900">
              <a:latin typeface="Calibri"/>
              <a:cs typeface="Calibri"/>
            </a:endParaRPr>
          </a:p>
          <a:p>
            <a:pPr marL="445134">
              <a:lnSpc>
                <a:spcPct val="100000"/>
              </a:lnSpc>
              <a:spcBef>
                <a:spcPts val="350"/>
              </a:spcBef>
              <a:tabLst>
                <a:tab pos="1878330" algn="l"/>
                <a:tab pos="3083560" algn="l"/>
                <a:tab pos="3993515" algn="l"/>
                <a:tab pos="5223510" algn="l"/>
                <a:tab pos="6089650" algn="l"/>
              </a:tabLst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39+ 67;	27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d;	44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с;	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127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– 33;	а</a:t>
            </a:r>
            <a:r>
              <a:rPr sz="1900" b="1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в;	59</a:t>
            </a:r>
            <a:r>
              <a:rPr sz="1900" b="1" i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900" b="1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28;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Изучение</a:t>
            </a:r>
            <a:r>
              <a:rPr sz="1900" b="1" i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новой</a:t>
            </a:r>
            <a:r>
              <a:rPr sz="1900" b="1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темы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начинаю</a:t>
            </a:r>
            <a:r>
              <a:rPr sz="1900" b="1" i="1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постановки</a:t>
            </a:r>
            <a:r>
              <a:rPr sz="1900" b="1" i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вопроса:</a:t>
            </a:r>
            <a:endParaRPr sz="1900">
              <a:latin typeface="Calibri"/>
              <a:cs typeface="Calibri"/>
            </a:endParaRPr>
          </a:p>
          <a:p>
            <a:pPr marL="12700" marR="5080">
              <a:lnSpc>
                <a:spcPct val="80000"/>
              </a:lnSpc>
              <a:spcBef>
                <a:spcPts val="805"/>
              </a:spcBef>
              <a:buChar char="-"/>
              <a:tabLst>
                <a:tab pos="140970" algn="l"/>
              </a:tabLst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Ребята,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скажите</a:t>
            </a:r>
            <a:r>
              <a:rPr sz="1900" b="1" i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,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какие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 две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 группы</a:t>
            </a:r>
            <a:r>
              <a:rPr sz="1900" b="1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можно разделить</a:t>
            </a:r>
            <a:r>
              <a:rPr sz="1900" b="1" i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эти </a:t>
            </a:r>
            <a:r>
              <a:rPr sz="1900" b="1" i="1" spc="-4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выражения?</a:t>
            </a:r>
            <a:endParaRPr sz="1900">
              <a:latin typeface="Calibri"/>
              <a:cs typeface="Calibri"/>
            </a:endParaRPr>
          </a:p>
          <a:p>
            <a:pPr marL="140335" indent="-128270">
              <a:lnSpc>
                <a:spcPct val="100000"/>
              </a:lnSpc>
              <a:spcBef>
                <a:spcPts val="350"/>
              </a:spcBef>
              <a:buChar char="-"/>
              <a:tabLst>
                <a:tab pos="140970" algn="l"/>
              </a:tabLst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Запишите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выражения</a:t>
            </a:r>
            <a:r>
              <a:rPr sz="1900" b="1" i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900" b="1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2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столбика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98340" y="3224027"/>
            <a:ext cx="678180" cy="1026794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27-d;</a:t>
            </a:r>
            <a:endParaRPr sz="19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  <a:spcBef>
                <a:spcPts val="345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44</a:t>
            </a:r>
            <a:r>
              <a:rPr sz="1900" b="1" i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sz="1900" b="1" i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с;</a:t>
            </a:r>
            <a:endParaRPr sz="1900">
              <a:latin typeface="Calibri"/>
              <a:cs typeface="Calibri"/>
            </a:endParaRPr>
          </a:p>
          <a:p>
            <a:pPr marL="73660">
              <a:lnSpc>
                <a:spcPct val="100000"/>
              </a:lnSpc>
              <a:spcBef>
                <a:spcPts val="350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900" b="1" i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sz="1900" b="1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в;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370" y="3224027"/>
            <a:ext cx="3439160" cy="135890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361440">
              <a:lnSpc>
                <a:spcPct val="100000"/>
              </a:lnSpc>
              <a:spcBef>
                <a:spcPts val="445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39+67;</a:t>
            </a:r>
            <a:endParaRPr sz="1900">
              <a:latin typeface="Calibri"/>
              <a:cs typeface="Calibri"/>
            </a:endParaRPr>
          </a:p>
          <a:p>
            <a:pPr marL="1361440">
              <a:lnSpc>
                <a:spcPct val="100000"/>
              </a:lnSpc>
              <a:spcBef>
                <a:spcPts val="345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127</a:t>
            </a:r>
            <a:r>
              <a:rPr sz="1900" b="1" i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900" b="1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33;</a:t>
            </a:r>
            <a:endParaRPr sz="1900">
              <a:latin typeface="Calibri"/>
              <a:cs typeface="Calibri"/>
            </a:endParaRPr>
          </a:p>
          <a:p>
            <a:pPr marL="1416050">
              <a:lnSpc>
                <a:spcPct val="100000"/>
              </a:lnSpc>
              <a:spcBef>
                <a:spcPts val="350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59-28;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1900" b="1" i="1" spc="4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почему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вы</a:t>
            </a:r>
            <a:r>
              <a:rPr sz="1900" b="1" i="1" spc="4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их так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разделили?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370" y="4557781"/>
            <a:ext cx="7442834" cy="135890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445"/>
              </a:spcBef>
              <a:buChar char="-"/>
              <a:tabLst>
                <a:tab pos="195580" algn="l"/>
              </a:tabLst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придумайте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название</a:t>
            </a:r>
            <a:r>
              <a:rPr sz="1900" b="1" i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каждому</a:t>
            </a:r>
            <a:r>
              <a:rPr sz="1900" b="1" i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столбику:</a:t>
            </a:r>
            <a:r>
              <a:rPr sz="1900" b="1" i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(числовые</a:t>
            </a:r>
            <a:r>
              <a:rPr sz="1900" b="1" i="1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буквенные).</a:t>
            </a:r>
            <a:endParaRPr sz="1900">
              <a:latin typeface="Calibri"/>
              <a:cs typeface="Calibri"/>
            </a:endParaRPr>
          </a:p>
          <a:p>
            <a:pPr marL="195580" indent="-182880">
              <a:lnSpc>
                <a:spcPct val="100000"/>
              </a:lnSpc>
              <a:spcBef>
                <a:spcPts val="345"/>
              </a:spcBef>
              <a:buChar char="-"/>
              <a:tabLst>
                <a:tab pos="195580" algn="l"/>
              </a:tabLst>
            </a:pP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сформулируйте</a:t>
            </a:r>
            <a:r>
              <a:rPr sz="1900" b="1" i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тему</a:t>
            </a:r>
            <a:r>
              <a:rPr sz="1900" b="1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сегодняшнего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урока.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Дети</a:t>
            </a:r>
            <a:r>
              <a:rPr sz="1900" b="1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формулируют</a:t>
            </a:r>
            <a:r>
              <a:rPr sz="1900" b="1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тему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урока,</a:t>
            </a:r>
            <a:r>
              <a:rPr sz="1900" b="1" i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sz="1900" b="1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записываю</a:t>
            </a:r>
            <a:r>
              <a:rPr sz="1900" b="1" i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ее</a:t>
            </a:r>
            <a:r>
              <a:rPr sz="1900" b="1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на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доске: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«Числовые</a:t>
            </a:r>
            <a:r>
              <a:rPr sz="1900" b="1" i="1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5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900" b="1" i="1" spc="-15" dirty="0">
                <a:solidFill>
                  <a:srgbClr val="001F5F"/>
                </a:solidFill>
                <a:latin typeface="Calibri"/>
                <a:cs typeface="Calibri"/>
              </a:rPr>
              <a:t>буквенные</a:t>
            </a:r>
            <a:r>
              <a:rPr sz="1900" b="1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i="1" spc="-10" dirty="0">
                <a:solidFill>
                  <a:srgbClr val="001F5F"/>
                </a:solidFill>
                <a:latin typeface="Calibri"/>
                <a:cs typeface="Calibri"/>
              </a:rPr>
              <a:t>выражения»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437" y="317119"/>
            <a:ext cx="7764145" cy="102235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2270"/>
              </a:lnSpc>
              <a:spcBef>
                <a:spcPts val="380"/>
              </a:spcBef>
            </a:pPr>
            <a:r>
              <a:rPr sz="2100" u="none" spc="-40" dirty="0">
                <a:solidFill>
                  <a:srgbClr val="082A0D"/>
                </a:solidFill>
              </a:rPr>
              <a:t>Тема:</a:t>
            </a:r>
            <a:r>
              <a:rPr sz="2100" u="none" spc="-15" dirty="0">
                <a:solidFill>
                  <a:srgbClr val="082A0D"/>
                </a:solidFill>
              </a:rPr>
              <a:t> </a:t>
            </a:r>
            <a:r>
              <a:rPr sz="2100" i="1" u="none" dirty="0">
                <a:solidFill>
                  <a:srgbClr val="082A0D"/>
                </a:solidFill>
                <a:latin typeface="Calibri"/>
                <a:cs typeface="Calibri"/>
              </a:rPr>
              <a:t>Понятие</a:t>
            </a:r>
            <a:r>
              <a:rPr sz="2100" i="1" u="none" spc="2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i="1" u="none" spc="-10" dirty="0">
                <a:solidFill>
                  <a:srgbClr val="082A0D"/>
                </a:solidFill>
                <a:latin typeface="Calibri"/>
                <a:cs typeface="Calibri"/>
              </a:rPr>
              <a:t>противоположного</a:t>
            </a:r>
            <a:r>
              <a:rPr sz="2100" i="1" u="none" spc="55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i="1" u="none" spc="-5" dirty="0">
                <a:solidFill>
                  <a:srgbClr val="082A0D"/>
                </a:solidFill>
                <a:latin typeface="Calibri"/>
                <a:cs typeface="Calibri"/>
              </a:rPr>
              <a:t>числа</a:t>
            </a:r>
            <a:r>
              <a:rPr sz="2100" i="1" u="none" spc="10" dirty="0">
                <a:solidFill>
                  <a:srgbClr val="082A0D"/>
                </a:solidFill>
                <a:latin typeface="Calibri"/>
                <a:cs typeface="Calibri"/>
              </a:rPr>
              <a:t> </a:t>
            </a:r>
            <a:r>
              <a:rPr sz="2100" u="none" dirty="0">
                <a:solidFill>
                  <a:srgbClr val="082A0D"/>
                </a:solidFill>
              </a:rPr>
              <a:t>(6</a:t>
            </a:r>
            <a:r>
              <a:rPr sz="2100" u="none" spc="5" dirty="0">
                <a:solidFill>
                  <a:srgbClr val="082A0D"/>
                </a:solidFill>
              </a:rPr>
              <a:t> </a:t>
            </a:r>
            <a:r>
              <a:rPr sz="2100" u="none" spc="-5" dirty="0">
                <a:solidFill>
                  <a:srgbClr val="082A0D"/>
                </a:solidFill>
              </a:rPr>
              <a:t>класс)</a:t>
            </a:r>
            <a:r>
              <a:rPr sz="2100" u="none" spc="-15" dirty="0">
                <a:solidFill>
                  <a:srgbClr val="082A0D"/>
                </a:solidFill>
              </a:rPr>
              <a:t> </a:t>
            </a:r>
            <a:r>
              <a:rPr sz="2100" u="none" dirty="0">
                <a:solidFill>
                  <a:srgbClr val="082A0D"/>
                </a:solidFill>
              </a:rPr>
              <a:t>урок </a:t>
            </a:r>
            <a:r>
              <a:rPr sz="2100" u="none" spc="-5" dirty="0">
                <a:solidFill>
                  <a:srgbClr val="082A0D"/>
                </a:solidFill>
              </a:rPr>
              <a:t>открытия </a:t>
            </a:r>
            <a:r>
              <a:rPr sz="2100" u="none" spc="-459" dirty="0">
                <a:solidFill>
                  <a:srgbClr val="082A0D"/>
                </a:solidFill>
              </a:rPr>
              <a:t> </a:t>
            </a:r>
            <a:r>
              <a:rPr sz="2100" u="none" spc="-5" dirty="0">
                <a:solidFill>
                  <a:srgbClr val="082A0D"/>
                </a:solidFill>
              </a:rPr>
              <a:t>новых знаний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2100" u="none" spc="-5" dirty="0">
                <a:solidFill>
                  <a:srgbClr val="001F5F"/>
                </a:solidFill>
              </a:rPr>
              <a:t>Давайте</a:t>
            </a:r>
            <a:r>
              <a:rPr sz="2100" u="none" spc="10" dirty="0">
                <a:solidFill>
                  <a:srgbClr val="001F5F"/>
                </a:solidFill>
              </a:rPr>
              <a:t> </a:t>
            </a:r>
            <a:r>
              <a:rPr sz="2100" u="none" spc="-5" dirty="0">
                <a:solidFill>
                  <a:srgbClr val="001F5F"/>
                </a:solidFill>
              </a:rPr>
              <a:t>вспомним</a:t>
            </a:r>
            <a:r>
              <a:rPr sz="2100" u="none" spc="5" dirty="0">
                <a:solidFill>
                  <a:srgbClr val="001F5F"/>
                </a:solidFill>
              </a:rPr>
              <a:t> </a:t>
            </a:r>
            <a:r>
              <a:rPr sz="2100" u="none" spc="-15" dirty="0">
                <a:solidFill>
                  <a:srgbClr val="001F5F"/>
                </a:solidFill>
              </a:rPr>
              <a:t>тему</a:t>
            </a:r>
            <a:r>
              <a:rPr sz="2100" u="none" spc="-10" dirty="0">
                <a:solidFill>
                  <a:srgbClr val="001F5F"/>
                </a:solidFill>
              </a:rPr>
              <a:t> </a:t>
            </a:r>
            <a:r>
              <a:rPr sz="2100" u="none" spc="-5" dirty="0">
                <a:solidFill>
                  <a:srgbClr val="001F5F"/>
                </a:solidFill>
              </a:rPr>
              <a:t>прошлого</a:t>
            </a:r>
            <a:r>
              <a:rPr sz="2100" u="none" dirty="0">
                <a:solidFill>
                  <a:srgbClr val="001F5F"/>
                </a:solidFill>
              </a:rPr>
              <a:t> </a:t>
            </a:r>
            <a:r>
              <a:rPr sz="2100" u="none" spc="-5" dirty="0">
                <a:solidFill>
                  <a:srgbClr val="001F5F"/>
                </a:solidFill>
              </a:rPr>
              <a:t>урока,</a:t>
            </a:r>
            <a:r>
              <a:rPr sz="2100" u="none" spc="-10" dirty="0">
                <a:solidFill>
                  <a:srgbClr val="001F5F"/>
                </a:solidFill>
              </a:rPr>
              <a:t> </a:t>
            </a:r>
            <a:r>
              <a:rPr sz="2100" u="none" spc="-5" dirty="0">
                <a:solidFill>
                  <a:srgbClr val="001F5F"/>
                </a:solidFill>
              </a:rPr>
              <a:t>послушав </a:t>
            </a:r>
            <a:r>
              <a:rPr sz="2100" u="none" spc="-10" dirty="0">
                <a:solidFill>
                  <a:srgbClr val="001F5F"/>
                </a:solidFill>
              </a:rPr>
              <a:t>сказку</a:t>
            </a:r>
            <a:r>
              <a:rPr sz="2100" u="none" dirty="0">
                <a:solidFill>
                  <a:srgbClr val="001F5F"/>
                </a:solidFill>
              </a:rPr>
              <a:t> и</a:t>
            </a:r>
            <a:endParaRPr sz="2100"/>
          </a:p>
        </p:txBody>
      </p:sp>
      <p:sp>
        <p:nvSpPr>
          <p:cNvPr id="3" name="object 3"/>
          <p:cNvSpPr txBox="1"/>
          <p:nvPr/>
        </p:nvSpPr>
        <p:spPr>
          <a:xfrm>
            <a:off x="402437" y="1211961"/>
            <a:ext cx="8201025" cy="138176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выполнив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задания:</a:t>
            </a:r>
            <a:endParaRPr sz="2100">
              <a:latin typeface="Calibri"/>
              <a:cs typeface="Calibri"/>
            </a:endParaRPr>
          </a:p>
          <a:p>
            <a:pPr marL="12700" marR="5080">
              <a:lnSpc>
                <a:spcPts val="2270"/>
              </a:lnSpc>
              <a:spcBef>
                <a:spcPts val="835"/>
              </a:spcBef>
            </a:pP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стране</a:t>
            </a:r>
            <a:r>
              <a:rPr sz="21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Арифметика,</a:t>
            </a:r>
            <a:r>
              <a:rPr sz="21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протекает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 река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 Начало</a:t>
            </a:r>
            <a:r>
              <a:rPr sz="21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отсчета.</a:t>
            </a:r>
            <a:r>
              <a:rPr sz="21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 берегах</a:t>
            </a:r>
            <a:r>
              <a:rPr sz="21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этой </a:t>
            </a:r>
            <a:r>
              <a:rPr sz="2100" b="1" spc="-459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реки </a:t>
            </a:r>
            <a:r>
              <a:rPr sz="2100" b="1" spc="-15" dirty="0">
                <a:solidFill>
                  <a:srgbClr val="001F5F"/>
                </a:solidFill>
                <a:latin typeface="Calibri"/>
                <a:cs typeface="Calibri"/>
              </a:rPr>
              <a:t>расположены</a:t>
            </a:r>
            <a:r>
              <a:rPr sz="21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2</a:t>
            </a:r>
            <a:r>
              <a:rPr sz="21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селения,</a:t>
            </a:r>
            <a:r>
              <a:rPr sz="21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их</a:t>
            </a:r>
            <a:r>
              <a:rPr sz="21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5" dirty="0">
                <a:solidFill>
                  <a:srgbClr val="001F5F"/>
                </a:solidFill>
                <a:latin typeface="Calibri"/>
                <a:cs typeface="Calibri"/>
              </a:rPr>
              <a:t>жители</a:t>
            </a:r>
            <a:r>
              <a:rPr sz="21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очень</a:t>
            </a:r>
            <a:r>
              <a:rPr sz="21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похожи,</a:t>
            </a:r>
            <a:r>
              <a:rPr sz="21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давайте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ts val="2230"/>
              </a:lnSpc>
            </a:pPr>
            <a:r>
              <a:rPr sz="2100" b="1" spc="-15" dirty="0">
                <a:solidFill>
                  <a:srgbClr val="001F5F"/>
                </a:solidFill>
                <a:latin typeface="Calibri"/>
                <a:cs typeface="Calibri"/>
              </a:rPr>
              <a:t>заглянем </a:t>
            </a:r>
            <a:r>
              <a:rPr sz="2100" b="1" spc="-25" dirty="0">
                <a:solidFill>
                  <a:srgbClr val="001F5F"/>
                </a:solidFill>
                <a:latin typeface="Calibri"/>
                <a:cs typeface="Calibri"/>
              </a:rPr>
              <a:t>туда</a:t>
            </a:r>
            <a:endParaRPr sz="21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831" y="2636520"/>
            <a:ext cx="4372356" cy="314706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596129" y="3350133"/>
            <a:ext cx="427101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6385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Как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называют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народ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верхнего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селения?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Как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называют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народ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нижнего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селения?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Что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интересного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вы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можете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сказать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жителях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числах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этих селений?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(2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-2,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1,5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 -1,5,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0,5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0,5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отличаются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знаками)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Назовите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пару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числа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5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(-5)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Как вы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думаете какое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название имеют эти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пары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чисел?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(противоположные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числа)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Попробуйте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дать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определение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противоположным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числам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0998" y="623442"/>
            <a:ext cx="38411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45" dirty="0">
                <a:solidFill>
                  <a:srgbClr val="FF0000"/>
                </a:solidFill>
                <a:latin typeface="Times New Roman"/>
                <a:cs typeface="Times New Roman"/>
              </a:rPr>
              <a:t>Метод</a:t>
            </a:r>
            <a:r>
              <a:rPr sz="4000" i="1" u="none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i="1" u="none" spc="-15" dirty="0">
                <a:solidFill>
                  <a:srgbClr val="FF0000"/>
                </a:solidFill>
                <a:latin typeface="Times New Roman"/>
                <a:cs typeface="Times New Roman"/>
              </a:rPr>
              <a:t>проектов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6104" y="498348"/>
            <a:ext cx="4427982" cy="106756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12116" rIns="0" bIns="0" rtlCol="0">
            <a:spAutoFit/>
          </a:bodyPr>
          <a:lstStyle/>
          <a:p>
            <a:pPr marL="182880" marR="899794" indent="-83820">
              <a:lnSpc>
                <a:spcPts val="3020"/>
              </a:lnSpc>
              <a:spcBef>
                <a:spcPts val="480"/>
              </a:spcBef>
            </a:pPr>
            <a:r>
              <a:rPr spc="-30" dirty="0"/>
              <a:t>Метод,</a:t>
            </a:r>
            <a:r>
              <a:rPr spc="-15" dirty="0"/>
              <a:t> </a:t>
            </a:r>
            <a:r>
              <a:rPr spc="-5" dirty="0"/>
              <a:t>идущий</a:t>
            </a:r>
            <a:r>
              <a:rPr dirty="0"/>
              <a:t> </a:t>
            </a:r>
            <a:r>
              <a:rPr spc="-20" dirty="0"/>
              <a:t>от</a:t>
            </a:r>
            <a:r>
              <a:rPr spc="-10" dirty="0"/>
              <a:t> </a:t>
            </a:r>
            <a:r>
              <a:rPr spc="-5" dirty="0"/>
              <a:t>детских</a:t>
            </a:r>
            <a:r>
              <a:rPr spc="5" dirty="0"/>
              <a:t> </a:t>
            </a:r>
            <a:r>
              <a:rPr spc="-10" dirty="0"/>
              <a:t>потребностей</a:t>
            </a:r>
            <a:r>
              <a:rPr spc="5" dirty="0"/>
              <a:t> </a:t>
            </a:r>
            <a:r>
              <a:rPr spc="-5" dirty="0"/>
              <a:t>и </a:t>
            </a:r>
            <a:r>
              <a:rPr spc="-685" dirty="0"/>
              <a:t> </a:t>
            </a:r>
            <a:r>
              <a:rPr spc="-10" dirty="0"/>
              <a:t>интересов,</a:t>
            </a:r>
            <a:r>
              <a:rPr spc="10" dirty="0"/>
              <a:t> </a:t>
            </a:r>
            <a:r>
              <a:rPr spc="-15" dirty="0"/>
              <a:t>стимулирующий</a:t>
            </a:r>
            <a:r>
              <a:rPr spc="20" dirty="0"/>
              <a:t> </a:t>
            </a:r>
            <a:r>
              <a:rPr spc="-5" dirty="0"/>
              <a:t>детскую</a:t>
            </a:r>
          </a:p>
          <a:p>
            <a:pPr marL="182880" marR="134620">
              <a:lnSpc>
                <a:spcPts val="3020"/>
              </a:lnSpc>
              <a:spcBef>
                <a:spcPts val="5"/>
              </a:spcBef>
            </a:pPr>
            <a:r>
              <a:rPr spc="-10" dirty="0"/>
              <a:t>самодеятельность,</a:t>
            </a:r>
            <a:r>
              <a:rPr dirty="0"/>
              <a:t> </a:t>
            </a:r>
            <a:r>
              <a:rPr spc="-5" dirty="0"/>
              <a:t>с</a:t>
            </a:r>
            <a:r>
              <a:rPr spc="-20" dirty="0"/>
              <a:t> </a:t>
            </a:r>
            <a:r>
              <a:rPr spc="-30" dirty="0"/>
              <a:t>его</a:t>
            </a:r>
            <a:r>
              <a:rPr dirty="0"/>
              <a:t> </a:t>
            </a:r>
            <a:r>
              <a:rPr spc="-20" dirty="0"/>
              <a:t>помощью</a:t>
            </a:r>
            <a:r>
              <a:rPr spc="-15" dirty="0"/>
              <a:t> </a:t>
            </a:r>
            <a:r>
              <a:rPr spc="-10" dirty="0"/>
              <a:t>реализуется </a:t>
            </a:r>
            <a:r>
              <a:rPr spc="-685" dirty="0"/>
              <a:t> </a:t>
            </a:r>
            <a:r>
              <a:rPr spc="-10" dirty="0"/>
              <a:t>принцип</a:t>
            </a:r>
            <a:r>
              <a:rPr spc="30" dirty="0"/>
              <a:t> </a:t>
            </a:r>
            <a:r>
              <a:rPr spc="-20" dirty="0"/>
              <a:t>сотрудничества</a:t>
            </a:r>
            <a:r>
              <a:rPr spc="15" dirty="0"/>
              <a:t> </a:t>
            </a:r>
            <a:r>
              <a:rPr spc="-20" dirty="0"/>
              <a:t>ребенка</a:t>
            </a:r>
            <a:r>
              <a:rPr spc="30" dirty="0"/>
              <a:t> </a:t>
            </a:r>
            <a:r>
              <a:rPr spc="-5" dirty="0"/>
              <a:t>и</a:t>
            </a:r>
            <a:r>
              <a:rPr dirty="0"/>
              <a:t> </a:t>
            </a:r>
            <a:r>
              <a:rPr spc="-10" dirty="0"/>
              <a:t>взрослого.</a:t>
            </a:r>
          </a:p>
          <a:p>
            <a:pPr marL="182880" marR="5080">
              <a:lnSpc>
                <a:spcPts val="3020"/>
              </a:lnSpc>
              <a:spcBef>
                <a:spcPts val="10"/>
              </a:spcBef>
            </a:pPr>
            <a:r>
              <a:rPr spc="-10" dirty="0"/>
              <a:t>Ориентирован</a:t>
            </a:r>
            <a:r>
              <a:rPr spc="25" dirty="0"/>
              <a:t> </a:t>
            </a:r>
            <a:r>
              <a:rPr spc="-5" dirty="0"/>
              <a:t>на развитие</a:t>
            </a:r>
            <a:r>
              <a:rPr spc="5" dirty="0"/>
              <a:t> </a:t>
            </a:r>
            <a:r>
              <a:rPr spc="-20" dirty="0"/>
              <a:t>исследовательской, </a:t>
            </a:r>
            <a:r>
              <a:rPr spc="-685" dirty="0"/>
              <a:t> </a:t>
            </a:r>
            <a:r>
              <a:rPr spc="-15" dirty="0"/>
              <a:t>творческой</a:t>
            </a:r>
            <a:r>
              <a:rPr spc="10" dirty="0"/>
              <a:t> </a:t>
            </a:r>
            <a:r>
              <a:rPr spc="-10" dirty="0"/>
              <a:t>активности</a:t>
            </a:r>
            <a:r>
              <a:rPr spc="25" dirty="0"/>
              <a:t> </a:t>
            </a:r>
            <a:r>
              <a:rPr spc="-15" dirty="0"/>
              <a:t>учащихся,</a:t>
            </a:r>
            <a:r>
              <a:rPr spc="-10" dirty="0"/>
              <a:t> на</a:t>
            </a:r>
          </a:p>
          <a:p>
            <a:pPr marL="182880" marR="1153795">
              <a:lnSpc>
                <a:spcPts val="3020"/>
              </a:lnSpc>
              <a:spcBef>
                <a:spcPts val="10"/>
              </a:spcBef>
            </a:pPr>
            <a:r>
              <a:rPr spc="-15" dirty="0"/>
              <a:t>формирование</a:t>
            </a:r>
            <a:r>
              <a:rPr spc="30" dirty="0"/>
              <a:t> </a:t>
            </a:r>
            <a:r>
              <a:rPr spc="-5" dirty="0"/>
              <a:t>универсальных</a:t>
            </a:r>
            <a:r>
              <a:rPr spc="25" dirty="0"/>
              <a:t> </a:t>
            </a:r>
            <a:r>
              <a:rPr spc="-5" dirty="0"/>
              <a:t>учебных </a:t>
            </a:r>
            <a:r>
              <a:rPr spc="-685" dirty="0"/>
              <a:t> </a:t>
            </a:r>
            <a:r>
              <a:rPr spc="-10" dirty="0"/>
              <a:t>действий.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2272" y="653618"/>
            <a:ext cx="6296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40" dirty="0">
                <a:solidFill>
                  <a:srgbClr val="FF0000"/>
                </a:solidFill>
                <a:latin typeface="Times New Roman"/>
                <a:cs typeface="Times New Roman"/>
              </a:rPr>
              <a:t>Методы</a:t>
            </a:r>
            <a:r>
              <a:rPr sz="4000" i="1" u="none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i="1" u="none" spc="-25" dirty="0">
                <a:solidFill>
                  <a:srgbClr val="FF0000"/>
                </a:solidFill>
                <a:latin typeface="Times New Roman"/>
                <a:cs typeface="Times New Roman"/>
              </a:rPr>
              <a:t>подведения</a:t>
            </a:r>
            <a:r>
              <a:rPr sz="4000" i="1" u="none" spc="-15" dirty="0">
                <a:solidFill>
                  <a:srgbClr val="FF0000"/>
                </a:solidFill>
                <a:latin typeface="Times New Roman"/>
                <a:cs typeface="Times New Roman"/>
              </a:rPr>
              <a:t> итогов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7760" y="528827"/>
            <a:ext cx="6884670" cy="10675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79805" y="1385773"/>
            <a:ext cx="7868920" cy="172085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 indent="182880">
              <a:lnSpc>
                <a:spcPct val="91100"/>
              </a:lnSpc>
              <a:spcBef>
                <a:spcPts val="355"/>
              </a:spcBef>
            </a:pP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Позволяют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эффективно,</a:t>
            </a:r>
            <a:r>
              <a:rPr sz="2400" b="1" spc="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грамотно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интересно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форме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игры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подвести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итоги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урока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завершить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работу.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Для 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меня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этот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этап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очень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важен,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поскольку</a:t>
            </a:r>
            <a:r>
              <a:rPr sz="24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позволяет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выяснить,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что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ребята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усвоили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хорошо,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а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что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90"/>
              </a:lnSpc>
            </a:pPr>
            <a:r>
              <a:rPr sz="24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необходимо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обратить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внимание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следующем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уроке.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909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745"/>
              </a:spcBef>
            </a:pPr>
            <a:r>
              <a:rPr u="none" spc="-15" dirty="0"/>
              <a:t>Рефлексия,</a:t>
            </a:r>
            <a:r>
              <a:rPr u="none" spc="15" dirty="0"/>
              <a:t> </a:t>
            </a:r>
            <a:r>
              <a:rPr u="none" spc="-10" dirty="0"/>
              <a:t>построенная</a:t>
            </a:r>
            <a:r>
              <a:rPr u="none" spc="20" dirty="0"/>
              <a:t> </a:t>
            </a:r>
            <a:r>
              <a:rPr u="none" spc="-5" dirty="0"/>
              <a:t>по</a:t>
            </a:r>
            <a:r>
              <a:rPr u="none" spc="10" dirty="0"/>
              <a:t> </a:t>
            </a:r>
            <a:r>
              <a:rPr spc="-5" dirty="0"/>
              <a:t>принципу </a:t>
            </a:r>
            <a:r>
              <a:rPr u="none" spc="-620" dirty="0"/>
              <a:t> </a:t>
            </a:r>
            <a:r>
              <a:rPr spc="-10" dirty="0"/>
              <a:t>незаконченного</a:t>
            </a:r>
            <a:r>
              <a:rPr spc="25" dirty="0"/>
              <a:t> </a:t>
            </a:r>
            <a:r>
              <a:rPr spc="-20" dirty="0"/>
              <a:t>предложения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70" y="1227836"/>
            <a:ext cx="6996430" cy="4878705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4785" marR="5080" indent="-172720">
              <a:lnSpc>
                <a:spcPct val="80000"/>
              </a:lnSpc>
              <a:spcBef>
                <a:spcPts val="5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конце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учебного</a:t>
            </a:r>
            <a:r>
              <a:rPr sz="19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занятия</a:t>
            </a:r>
            <a:r>
              <a:rPr sz="19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обучающимся</a:t>
            </a:r>
            <a:r>
              <a:rPr sz="19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предлагается</a:t>
            </a:r>
            <a:r>
              <a:rPr sz="19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устно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 или </a:t>
            </a:r>
            <a:r>
              <a:rPr sz="1900" b="1" spc="-4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письменно</a:t>
            </a:r>
            <a:r>
              <a:rPr sz="19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закончить</a:t>
            </a:r>
            <a:r>
              <a:rPr sz="19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следующие</a:t>
            </a:r>
            <a:r>
              <a:rPr sz="19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предложения.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"На 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сегодняшнем</a:t>
            </a:r>
            <a:r>
              <a:rPr sz="19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уроке</a:t>
            </a:r>
            <a:r>
              <a:rPr sz="19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я понял,</a:t>
            </a:r>
            <a:r>
              <a:rPr sz="19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узнал,</a:t>
            </a:r>
            <a:r>
              <a:rPr sz="19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разобрался…";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"Я</a:t>
            </a:r>
            <a:r>
              <a:rPr sz="19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похвалил</a:t>
            </a:r>
            <a:r>
              <a:rPr sz="19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бы</a:t>
            </a:r>
            <a:r>
              <a:rPr sz="19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себя…";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"Особенно</a:t>
            </a:r>
            <a:r>
              <a:rPr sz="19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мне</a:t>
            </a:r>
            <a:r>
              <a:rPr sz="19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понравилось…";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"После</a:t>
            </a:r>
            <a:r>
              <a:rPr sz="19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урока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 мне 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захотелось…";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"Сегодня</a:t>
            </a:r>
            <a:r>
              <a:rPr sz="19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мне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 удалось…";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"Я</a:t>
            </a:r>
            <a:r>
              <a:rPr sz="19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сумел…";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"Было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интересно…";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"Было </a:t>
            </a:r>
            <a:r>
              <a:rPr sz="1900" b="1" spc="-20" dirty="0">
                <a:solidFill>
                  <a:srgbClr val="001F5F"/>
                </a:solidFill>
                <a:latin typeface="Calibri"/>
                <a:cs typeface="Calibri"/>
              </a:rPr>
              <a:t>трудно…";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4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"Я</a:t>
            </a:r>
            <a:r>
              <a:rPr sz="19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понял,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что…";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4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30" dirty="0">
                <a:solidFill>
                  <a:srgbClr val="001F5F"/>
                </a:solidFill>
                <a:latin typeface="Calibri"/>
                <a:cs typeface="Calibri"/>
              </a:rPr>
              <a:t>"Теперь</a:t>
            </a:r>
            <a:r>
              <a:rPr sz="19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sz="19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могу…";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4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"Я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почувствовал,</a:t>
            </a:r>
            <a:r>
              <a:rPr sz="19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что…";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50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10" dirty="0">
                <a:solidFill>
                  <a:srgbClr val="001F5F"/>
                </a:solidFill>
                <a:latin typeface="Calibri"/>
                <a:cs typeface="Calibri"/>
              </a:rPr>
              <a:t>"Меня </a:t>
            </a:r>
            <a:r>
              <a:rPr sz="1900" b="1" spc="-15" dirty="0">
                <a:solidFill>
                  <a:srgbClr val="001F5F"/>
                </a:solidFill>
                <a:latin typeface="Calibri"/>
                <a:cs typeface="Calibri"/>
              </a:rPr>
              <a:t>удивило…"</a:t>
            </a:r>
            <a:endParaRPr sz="19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185420" algn="l"/>
              </a:tabLst>
            </a:pP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Было</a:t>
            </a:r>
            <a:r>
              <a:rPr sz="19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1F5F"/>
                </a:solidFill>
                <a:latin typeface="Calibri"/>
                <a:cs typeface="Calibri"/>
              </a:rPr>
              <a:t>интересно…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200" y="300354"/>
            <a:ext cx="13538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10" dirty="0"/>
              <a:t>Мишень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801751"/>
            <a:ext cx="8142605" cy="633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ts val="2395"/>
              </a:lnSpc>
              <a:spcBef>
                <a:spcPts val="100"/>
              </a:spcBef>
              <a:buFont typeface="Arial MT"/>
              <a:buChar char="•"/>
              <a:tabLst>
                <a:tab pos="185420" algn="l"/>
              </a:tabLst>
            </a:pP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Учащиеся</a:t>
            </a:r>
            <a:r>
              <a:rPr sz="21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подходят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после</a:t>
            </a:r>
            <a:r>
              <a:rPr sz="21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урока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ставят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знак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 у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тех 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слов</a:t>
            </a:r>
            <a:r>
              <a:rPr sz="21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которые</a:t>
            </a:r>
            <a:r>
              <a:rPr sz="2100" b="1" spc="-5" dirty="0">
                <a:solidFill>
                  <a:srgbClr val="001F5F"/>
                </a:solidFill>
                <a:latin typeface="Calibri"/>
                <a:cs typeface="Calibri"/>
              </a:rPr>
              <a:t> им</a:t>
            </a:r>
            <a:endParaRPr sz="2100">
              <a:latin typeface="Calibri"/>
              <a:cs typeface="Calibri"/>
            </a:endParaRPr>
          </a:p>
          <a:p>
            <a:pPr marL="184785">
              <a:lnSpc>
                <a:spcPts val="2395"/>
              </a:lnSpc>
            </a:pPr>
            <a:r>
              <a:rPr sz="2100" b="1" spc="-10" dirty="0">
                <a:solidFill>
                  <a:srgbClr val="001F5F"/>
                </a:solidFill>
                <a:latin typeface="Calibri"/>
                <a:cs typeface="Calibri"/>
              </a:rPr>
              <a:t>больше</a:t>
            </a:r>
            <a:r>
              <a:rPr sz="21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подходят</a:t>
            </a:r>
            <a:endParaRPr sz="21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4963" y="2255536"/>
            <a:ext cx="5587869" cy="395665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53434" y="552068"/>
            <a:ext cx="14370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Вы</a:t>
            </a:r>
            <a:r>
              <a:rPr sz="4000" i="1" u="none" spc="-5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i="1" u="none" spc="-5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i="1" u="none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8540" y="426719"/>
            <a:ext cx="2021586" cy="10675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93014" y="1343101"/>
            <a:ext cx="8251825" cy="3103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8455">
              <a:lnSpc>
                <a:spcPts val="2735"/>
              </a:lnSpc>
              <a:spcBef>
                <a:spcPts val="100"/>
              </a:spcBef>
            </a:pPr>
            <a:r>
              <a:rPr sz="24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Необходимо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использовать</a:t>
            </a:r>
            <a:r>
              <a:rPr sz="24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различные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формы,</a:t>
            </a:r>
            <a:r>
              <a:rPr sz="2400" b="1" spc="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методы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1383030">
              <a:lnSpc>
                <a:spcPts val="2735"/>
              </a:lnSpc>
            </a:pP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приемы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обучения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уроках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математики:</a:t>
            </a:r>
            <a:endParaRPr sz="2400">
              <a:latin typeface="Times New Roman"/>
              <a:cs typeface="Times New Roman"/>
            </a:endParaRPr>
          </a:p>
          <a:p>
            <a:pPr marL="184785" marR="5080" indent="-172720">
              <a:lnSpc>
                <a:spcPts val="2590"/>
              </a:lnSpc>
              <a:spcBef>
                <a:spcPts val="844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позволяют</a:t>
            </a:r>
            <a:r>
              <a:rPr sz="2400" b="1" i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преподать</a:t>
            </a:r>
            <a:r>
              <a:rPr sz="2400" b="1" i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</a:t>
            </a:r>
            <a:r>
              <a:rPr sz="2400" b="1" i="1" dirty="0">
                <a:solidFill>
                  <a:srgbClr val="001F5F"/>
                </a:solidFill>
                <a:latin typeface="Times New Roman"/>
                <a:cs typeface="Times New Roman"/>
              </a:rPr>
              <a:t> в</a:t>
            </a:r>
            <a:r>
              <a:rPr sz="2400" b="1" i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доступной,</a:t>
            </a:r>
            <a:r>
              <a:rPr sz="24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интересной, </a:t>
            </a:r>
            <a:r>
              <a:rPr sz="2400" b="1" i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яркой</a:t>
            </a:r>
            <a:r>
              <a:rPr sz="2400" b="1" i="1" dirty="0">
                <a:solidFill>
                  <a:srgbClr val="001F5F"/>
                </a:solidFill>
                <a:latin typeface="Times New Roman"/>
                <a:cs typeface="Times New Roman"/>
              </a:rPr>
              <a:t> и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образной</a:t>
            </a:r>
            <a:r>
              <a:rPr sz="2400" b="1" i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форме;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47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способствуют</a:t>
            </a:r>
            <a:r>
              <a:rPr sz="2400" b="1" i="1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лучшему</a:t>
            </a:r>
            <a:r>
              <a:rPr sz="24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усвоению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знаний;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1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вызывают</a:t>
            </a:r>
            <a:r>
              <a:rPr sz="24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интерес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4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познанию;</a:t>
            </a:r>
            <a:endParaRPr sz="2400">
              <a:latin typeface="Times New Roman"/>
              <a:cs typeface="Times New Roman"/>
            </a:endParaRPr>
          </a:p>
          <a:p>
            <a:pPr marL="184785" marR="125095" indent="-172720">
              <a:lnSpc>
                <a:spcPts val="2590"/>
              </a:lnSpc>
              <a:spcBef>
                <a:spcPts val="844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формируют</a:t>
            </a:r>
            <a:r>
              <a:rPr sz="24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коммуникативную,</a:t>
            </a:r>
            <a:r>
              <a:rPr sz="2400" b="1" i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личностную,</a:t>
            </a:r>
            <a:r>
              <a:rPr sz="24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социальную, </a:t>
            </a:r>
            <a:r>
              <a:rPr sz="2400" b="1" i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интеллектуальную</a:t>
            </a:r>
            <a:r>
              <a:rPr sz="24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i="1" spc="-30" dirty="0">
                <a:solidFill>
                  <a:srgbClr val="001F5F"/>
                </a:solidFill>
                <a:latin typeface="Times New Roman"/>
                <a:cs typeface="Times New Roman"/>
              </a:rPr>
              <a:t>компетенции.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0455" y="510540"/>
            <a:ext cx="7663433" cy="10675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4994" y="635635"/>
            <a:ext cx="735393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25" dirty="0">
                <a:solidFill>
                  <a:srgbClr val="AC138A"/>
                </a:solidFill>
                <a:latin typeface="Times New Roman"/>
                <a:cs typeface="Times New Roman"/>
              </a:rPr>
              <a:t>Требования</a:t>
            </a:r>
            <a:r>
              <a:rPr sz="4000" i="1" u="none" spc="-1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5" dirty="0">
                <a:solidFill>
                  <a:srgbClr val="AC138A"/>
                </a:solidFill>
                <a:latin typeface="Times New Roman"/>
                <a:cs typeface="Times New Roman"/>
              </a:rPr>
              <a:t>к </a:t>
            </a:r>
            <a:r>
              <a:rPr sz="4000" i="1" u="none" spc="-30" dirty="0">
                <a:solidFill>
                  <a:srgbClr val="AC138A"/>
                </a:solidFill>
                <a:latin typeface="Times New Roman"/>
                <a:cs typeface="Times New Roman"/>
              </a:rPr>
              <a:t>методам</a:t>
            </a:r>
            <a:r>
              <a:rPr sz="4000" i="1" u="none" spc="-10" dirty="0">
                <a:solidFill>
                  <a:srgbClr val="AC138A"/>
                </a:solidFill>
                <a:latin typeface="Times New Roman"/>
                <a:cs typeface="Times New Roman"/>
              </a:rPr>
              <a:t> обучени</a:t>
            </a:r>
            <a:r>
              <a:rPr sz="4000" u="none" spc="-10" dirty="0">
                <a:solidFill>
                  <a:srgbClr val="AC138A"/>
                </a:solidFill>
                <a:latin typeface="Times New Roman"/>
                <a:cs typeface="Times New Roman"/>
              </a:rPr>
              <a:t>я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53528" y="510540"/>
            <a:ext cx="884681" cy="106756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64642" y="1706626"/>
            <a:ext cx="8030209" cy="306641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61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Научность</a:t>
            </a:r>
            <a:r>
              <a:rPr sz="2400"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методов.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ts val="2735"/>
              </a:lnSpc>
              <a:spcBef>
                <a:spcPts val="51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Доступность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метода,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его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соответствие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психолого-</a:t>
            </a:r>
            <a:endParaRPr sz="2400">
              <a:latin typeface="Times New Roman"/>
              <a:cs typeface="Times New Roman"/>
            </a:endParaRPr>
          </a:p>
          <a:p>
            <a:pPr marL="184785">
              <a:lnSpc>
                <a:spcPts val="2735"/>
              </a:lnSpc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педагогическим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возможностям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развития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школьников.</a:t>
            </a:r>
            <a:endParaRPr sz="2400">
              <a:latin typeface="Times New Roman"/>
              <a:cs typeface="Times New Roman"/>
            </a:endParaRPr>
          </a:p>
          <a:p>
            <a:pPr marL="184785" marR="59055" indent="-172720">
              <a:lnSpc>
                <a:spcPts val="2590"/>
              </a:lnSpc>
              <a:spcBef>
                <a:spcPts val="835"/>
              </a:spcBef>
              <a:buClr>
                <a:srgbClr val="001F5F"/>
              </a:buClr>
              <a:buFont typeface="Arial MT"/>
              <a:buChar char="•"/>
              <a:tabLst>
                <a:tab pos="260985" algn="l"/>
                <a:tab pos="261620" algn="l"/>
              </a:tabLst>
            </a:pPr>
            <a:r>
              <a:rPr dirty="0"/>
              <a:t>	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Результативность</a:t>
            </a:r>
            <a:r>
              <a:rPr sz="2400" b="1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метода</a:t>
            </a:r>
            <a:r>
              <a:rPr sz="24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обучения,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его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направленность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прочное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овладение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учебным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материалом,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выполнения</a:t>
            </a:r>
            <a:r>
              <a:rPr sz="2400" b="1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задач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воспитания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школьников.</a:t>
            </a:r>
            <a:endParaRPr sz="2400">
              <a:latin typeface="Times New Roman"/>
              <a:cs typeface="Times New Roman"/>
            </a:endParaRPr>
          </a:p>
          <a:p>
            <a:pPr marL="184785" marR="5080" indent="-172720">
              <a:lnSpc>
                <a:spcPts val="2590"/>
              </a:lnSpc>
              <a:spcBef>
                <a:spcPts val="810"/>
              </a:spcBef>
              <a:buClr>
                <a:srgbClr val="001F5F"/>
              </a:buClr>
              <a:buFont typeface="Arial MT"/>
              <a:buChar char="•"/>
              <a:tabLst>
                <a:tab pos="260985" algn="l"/>
                <a:tab pos="261620" algn="l"/>
              </a:tabLst>
            </a:pPr>
            <a:r>
              <a:rPr dirty="0"/>
              <a:t>	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Необходимость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систематически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изучать,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использовать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в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своей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работе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инновационные</a:t>
            </a:r>
            <a:r>
              <a:rPr sz="2400" b="1" spc="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методы.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8962" y="599948"/>
            <a:ext cx="786447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15" dirty="0">
                <a:solidFill>
                  <a:srgbClr val="9B2482"/>
                </a:solidFill>
                <a:latin typeface="Times New Roman"/>
                <a:cs typeface="Times New Roman"/>
              </a:rPr>
              <a:t>Выбор</a:t>
            </a:r>
            <a:r>
              <a:rPr sz="4000" i="1" u="none" dirty="0">
                <a:solidFill>
                  <a:srgbClr val="9B2482"/>
                </a:solidFill>
                <a:latin typeface="Times New Roman"/>
                <a:cs typeface="Times New Roman"/>
              </a:rPr>
              <a:t> </a:t>
            </a:r>
            <a:r>
              <a:rPr sz="4000" i="1" u="none" spc="-30" dirty="0">
                <a:solidFill>
                  <a:srgbClr val="9B2482"/>
                </a:solidFill>
                <a:latin typeface="Times New Roman"/>
                <a:cs typeface="Times New Roman"/>
              </a:rPr>
              <a:t>методов</a:t>
            </a:r>
            <a:r>
              <a:rPr sz="4000" i="1" u="none" spc="-10" dirty="0">
                <a:solidFill>
                  <a:srgbClr val="9B2482"/>
                </a:solidFill>
                <a:latin typeface="Times New Roman"/>
                <a:cs typeface="Times New Roman"/>
              </a:rPr>
              <a:t> обучения</a:t>
            </a:r>
            <a:r>
              <a:rPr sz="4000" i="1" u="none" dirty="0">
                <a:solidFill>
                  <a:srgbClr val="9B2482"/>
                </a:solidFill>
                <a:latin typeface="Times New Roman"/>
                <a:cs typeface="Times New Roman"/>
              </a:rPr>
              <a:t> </a:t>
            </a:r>
            <a:r>
              <a:rPr sz="4000" i="1" u="none" spc="-10" dirty="0">
                <a:solidFill>
                  <a:srgbClr val="9B2482"/>
                </a:solidFill>
                <a:latin typeface="Times New Roman"/>
                <a:cs typeface="Times New Roman"/>
              </a:rPr>
              <a:t>зависит: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424" y="475487"/>
            <a:ext cx="8451342" cy="10675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35940" y="1724660"/>
            <a:ext cx="8050530" cy="418782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84785" marR="1087120" indent="-172720">
              <a:lnSpc>
                <a:spcPts val="2380"/>
              </a:lnSpc>
              <a:spcBef>
                <a:spcPts val="390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 общих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конкретных</a:t>
            </a:r>
            <a:r>
              <a:rPr sz="22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целей</a:t>
            </a:r>
            <a:r>
              <a:rPr sz="22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обучения;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содержания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материала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конкретного</a:t>
            </a:r>
            <a:r>
              <a:rPr sz="22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урока.</a:t>
            </a:r>
            <a:endParaRPr sz="2200">
              <a:latin typeface="Times New Roman"/>
              <a:cs typeface="Times New Roman"/>
            </a:endParaRPr>
          </a:p>
          <a:p>
            <a:pPr marL="184785" indent="-172720">
              <a:lnSpc>
                <a:spcPts val="2510"/>
              </a:lnSpc>
              <a:spcBef>
                <a:spcPts val="490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времени,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отведенного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изучение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того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или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иного</a:t>
            </a:r>
            <a:endParaRPr sz="2200">
              <a:latin typeface="Times New Roman"/>
              <a:cs typeface="Times New Roman"/>
            </a:endParaRPr>
          </a:p>
          <a:p>
            <a:pPr marL="184785">
              <a:lnSpc>
                <a:spcPts val="2510"/>
              </a:lnSpc>
            </a:pP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материала.</a:t>
            </a:r>
            <a:endParaRPr sz="2200">
              <a:latin typeface="Times New Roman"/>
              <a:cs typeface="Times New Roman"/>
            </a:endParaRPr>
          </a:p>
          <a:p>
            <a:pPr marL="184785" marR="1512570" indent="-172720">
              <a:lnSpc>
                <a:spcPts val="2380"/>
              </a:lnSpc>
              <a:spcBef>
                <a:spcPts val="835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возрастных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особенностей</a:t>
            </a:r>
            <a:r>
              <a:rPr sz="22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учащихся,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уровня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их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познавательных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возможностей.</a:t>
            </a:r>
            <a:endParaRPr sz="22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00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уровня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подготовленности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учащихся.</a:t>
            </a:r>
            <a:endParaRPr sz="2200">
              <a:latin typeface="Times New Roman"/>
              <a:cs typeface="Times New Roman"/>
            </a:endParaRPr>
          </a:p>
          <a:p>
            <a:pPr marL="184785" indent="-172720">
              <a:lnSpc>
                <a:spcPts val="2510"/>
              </a:lnSpc>
              <a:spcBef>
                <a:spcPts val="530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материальной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оснащенности</a:t>
            </a:r>
            <a:r>
              <a:rPr sz="22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учебного</a:t>
            </a:r>
            <a:r>
              <a:rPr sz="22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заведения,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наличия</a:t>
            </a:r>
            <a:endParaRPr sz="2200">
              <a:latin typeface="Times New Roman"/>
              <a:cs typeface="Times New Roman"/>
            </a:endParaRPr>
          </a:p>
          <a:p>
            <a:pPr marL="184785">
              <a:lnSpc>
                <a:spcPts val="2510"/>
              </a:lnSpc>
            </a:pP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оборудования,</a:t>
            </a:r>
            <a:r>
              <a:rPr sz="22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наглядных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пособий,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технических</a:t>
            </a:r>
            <a:r>
              <a:rPr sz="22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средств.</a:t>
            </a:r>
            <a:endParaRPr sz="2200">
              <a:latin typeface="Times New Roman"/>
              <a:cs typeface="Times New Roman"/>
            </a:endParaRPr>
          </a:p>
          <a:p>
            <a:pPr marL="184785" marR="1536700" indent="-172720">
              <a:lnSpc>
                <a:spcPts val="2380"/>
              </a:lnSpc>
              <a:spcBef>
                <a:spcPts val="835"/>
              </a:spcBef>
              <a:buFont typeface="Arial MT"/>
              <a:buChar char="•"/>
              <a:tabLst>
                <a:tab pos="185420" algn="l"/>
              </a:tabLst>
            </a:pP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возможностей</a:t>
            </a:r>
            <a:r>
              <a:rPr sz="22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особенности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учителя, </a:t>
            </a:r>
            <a:r>
              <a:rPr sz="2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уровня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теоретической</a:t>
            </a:r>
            <a:r>
              <a:rPr sz="22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2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практической</a:t>
            </a:r>
            <a:r>
              <a:rPr sz="22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подготовленности, </a:t>
            </a:r>
            <a:r>
              <a:rPr sz="2200" b="1" spc="-5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методического</a:t>
            </a:r>
            <a:r>
              <a:rPr sz="22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мастерства,</a:t>
            </a:r>
            <a:r>
              <a:rPr sz="22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его</a:t>
            </a:r>
            <a:r>
              <a:rPr sz="22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личных</a:t>
            </a:r>
            <a:r>
              <a:rPr sz="22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качеств.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3554" y="725550"/>
            <a:ext cx="75330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15" dirty="0">
                <a:solidFill>
                  <a:srgbClr val="9B2482"/>
                </a:solidFill>
                <a:latin typeface="Times New Roman"/>
                <a:cs typeface="Times New Roman"/>
              </a:rPr>
              <a:t>Особенности</a:t>
            </a:r>
            <a:r>
              <a:rPr sz="4000" i="1" u="none" spc="-10" dirty="0">
                <a:solidFill>
                  <a:srgbClr val="9B2482"/>
                </a:solidFill>
                <a:latin typeface="Times New Roman"/>
                <a:cs typeface="Times New Roman"/>
              </a:rPr>
              <a:t> </a:t>
            </a:r>
            <a:r>
              <a:rPr sz="4000" i="1" u="none" spc="-20" dirty="0">
                <a:solidFill>
                  <a:srgbClr val="9B2482"/>
                </a:solidFill>
                <a:latin typeface="Times New Roman"/>
                <a:cs typeface="Times New Roman"/>
              </a:rPr>
              <a:t>современного</a:t>
            </a:r>
            <a:r>
              <a:rPr sz="4000" i="1" u="none" spc="-25" dirty="0">
                <a:solidFill>
                  <a:srgbClr val="9B2482"/>
                </a:solidFill>
                <a:latin typeface="Times New Roman"/>
                <a:cs typeface="Times New Roman"/>
              </a:rPr>
              <a:t> </a:t>
            </a:r>
            <a:r>
              <a:rPr sz="4000" i="1" u="none" spc="-35" dirty="0">
                <a:solidFill>
                  <a:srgbClr val="9B2482"/>
                </a:solidFill>
                <a:latin typeface="Times New Roman"/>
                <a:cs typeface="Times New Roman"/>
              </a:rPr>
              <a:t>урока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016" y="600455"/>
            <a:ext cx="8122158" cy="10675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78916" y="1492377"/>
            <a:ext cx="7423784" cy="337121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61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Создается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доброжелательная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атмосфера.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1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Формируется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высокий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уровень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мотивации.</a:t>
            </a:r>
            <a:endParaRPr sz="2400">
              <a:latin typeface="Times New Roman"/>
              <a:cs typeface="Times New Roman"/>
            </a:endParaRPr>
          </a:p>
          <a:p>
            <a:pPr marL="185420" marR="661670" indent="-185420">
              <a:lnSpc>
                <a:spcPts val="3400"/>
              </a:lnSpc>
              <a:spcBef>
                <a:spcPts val="18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Придаётся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большое значение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способам учебной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работы.</a:t>
            </a:r>
            <a:endParaRPr sz="2400">
              <a:latin typeface="Times New Roman"/>
              <a:cs typeface="Times New Roman"/>
            </a:endParaRPr>
          </a:p>
          <a:p>
            <a:pPr marL="185420" marR="5080" indent="-185420">
              <a:lnSpc>
                <a:spcPts val="3379"/>
              </a:lnSpc>
              <a:spcBef>
                <a:spcPts val="1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Уделяется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специальное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внимание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развитию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 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 умений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самостоятельной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познавательной</a:t>
            </a:r>
            <a:endParaRPr sz="2400">
              <a:latin typeface="Times New Roman"/>
              <a:cs typeface="Times New Roman"/>
            </a:endParaRPr>
          </a:p>
          <a:p>
            <a:pPr marL="184785" marR="248285" indent="55880">
              <a:lnSpc>
                <a:spcPts val="2590"/>
              </a:lnSpc>
              <a:spcBef>
                <a:spcPts val="655"/>
              </a:spcBef>
            </a:pP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деятельности,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творческого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отношения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учебному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процессу.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496313"/>
            <a:ext cx="786510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u="none" spc="-10" dirty="0">
                <a:solidFill>
                  <a:srgbClr val="AC138A"/>
                </a:solidFill>
                <a:latin typeface="Times New Roman"/>
                <a:cs typeface="Times New Roman"/>
              </a:rPr>
              <a:t>Организационные</a:t>
            </a:r>
            <a:r>
              <a:rPr sz="4000" i="1" u="none" spc="1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5" dirty="0">
                <a:solidFill>
                  <a:srgbClr val="AC138A"/>
                </a:solidFill>
                <a:latin typeface="Times New Roman"/>
                <a:cs typeface="Times New Roman"/>
              </a:rPr>
              <a:t>основания</a:t>
            </a:r>
            <a:r>
              <a:rPr sz="4000" i="1" u="none" spc="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35" dirty="0">
                <a:solidFill>
                  <a:srgbClr val="AC138A"/>
                </a:solidFill>
                <a:latin typeface="Times New Roman"/>
                <a:cs typeface="Times New Roman"/>
              </a:rPr>
              <a:t>урока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437" y="2198104"/>
            <a:ext cx="7569834" cy="3497579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61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Работают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все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и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работает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каждый.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2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Интересно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мнение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каждого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радуют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успехи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каждого.</a:t>
            </a:r>
            <a:endParaRPr sz="2400">
              <a:latin typeface="Times New Roman"/>
              <a:cs typeface="Times New Roman"/>
            </a:endParaRPr>
          </a:p>
          <a:p>
            <a:pPr marL="184785" marR="400050" indent="-172720">
              <a:lnSpc>
                <a:spcPts val="2590"/>
              </a:lnSpc>
              <a:spcBef>
                <a:spcPts val="83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Все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благодарны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каждому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за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его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участие,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каждый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благодарен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всем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за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свое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продвижение</a:t>
            </a:r>
            <a:r>
              <a:rPr sz="24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знаниям.</a:t>
            </a:r>
            <a:endParaRPr sz="2400">
              <a:latin typeface="Times New Roman"/>
              <a:cs typeface="Times New Roman"/>
            </a:endParaRPr>
          </a:p>
          <a:p>
            <a:pPr marL="184785" marR="264795" indent="-172720">
              <a:lnSpc>
                <a:spcPct val="90100"/>
              </a:lnSpc>
              <a:spcBef>
                <a:spcPts val="765"/>
              </a:spcBef>
              <a:buClr>
                <a:srgbClr val="001F5F"/>
              </a:buClr>
              <a:buFont typeface="Arial MT"/>
              <a:buChar char="•"/>
              <a:tabLst>
                <a:tab pos="260985" algn="l"/>
                <a:tab pos="261620" algn="l"/>
              </a:tabLst>
            </a:pPr>
            <a:r>
              <a:rPr dirty="0"/>
              <a:t>	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Доверие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учителю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как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руководителю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групповой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работы,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но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каждый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имеет право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инициативное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предложение.</a:t>
            </a:r>
            <a:endParaRPr sz="2400">
              <a:latin typeface="Times New Roman"/>
              <a:cs typeface="Times New Roman"/>
            </a:endParaRPr>
          </a:p>
          <a:p>
            <a:pPr marL="184785" marR="923925" indent="-172720">
              <a:lnSpc>
                <a:spcPts val="2590"/>
              </a:lnSpc>
              <a:spcBef>
                <a:spcPts val="844"/>
              </a:spcBef>
              <a:buClr>
                <a:srgbClr val="001F5F"/>
              </a:buClr>
              <a:buFont typeface="Arial MT"/>
              <a:buChar char="•"/>
              <a:tabLst>
                <a:tab pos="260985" algn="l"/>
                <a:tab pos="261620" algn="l"/>
              </a:tabLst>
            </a:pPr>
            <a:r>
              <a:rPr dirty="0"/>
              <a:t>	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Все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каждый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имеют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право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высказать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мнение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относительно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проведенного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занятия.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7536" y="771905"/>
            <a:ext cx="7324090" cy="301752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indent="57785">
              <a:lnSpc>
                <a:spcPct val="90000"/>
              </a:lnSpc>
              <a:spcBef>
                <a:spcPts val="385"/>
              </a:spcBef>
            </a:pPr>
            <a:r>
              <a:rPr sz="2400" b="1" dirty="0">
                <a:solidFill>
                  <a:srgbClr val="AC138A"/>
                </a:solidFill>
                <a:latin typeface="Times New Roman"/>
                <a:cs typeface="Times New Roman"/>
              </a:rPr>
              <a:t>Ученик</a:t>
            </a:r>
            <a:r>
              <a:rPr sz="2400" b="1" spc="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6F2F9F"/>
                </a:solidFill>
                <a:latin typeface="Times New Roman"/>
                <a:cs typeface="Times New Roman"/>
              </a:rPr>
              <a:t>–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активный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субъект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образовательного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процесса,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проявляющий</a:t>
            </a:r>
            <a:r>
              <a:rPr sz="2400" b="1" spc="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самостоятельность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в 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выработке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принятии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решений,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готовый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нести 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ответственность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за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свои действия,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уверенный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себе,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целеустремленный.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450"/>
              </a:lnSpc>
            </a:pPr>
            <a:r>
              <a:rPr sz="2400" b="1" dirty="0">
                <a:solidFill>
                  <a:srgbClr val="AC138A"/>
                </a:solidFill>
                <a:latin typeface="Times New Roman"/>
                <a:cs typeface="Times New Roman"/>
              </a:rPr>
              <a:t>Учитель</a:t>
            </a:r>
            <a:r>
              <a:rPr sz="2400" b="1" spc="-20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6F2F9F"/>
                </a:solidFill>
                <a:latin typeface="Times New Roman"/>
                <a:cs typeface="Times New Roman"/>
              </a:rPr>
              <a:t>–</a:t>
            </a:r>
            <a:r>
              <a:rPr sz="24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консультант,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наставник,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партнер.</a:t>
            </a:r>
            <a:endParaRPr sz="2400">
              <a:latin typeface="Times New Roman"/>
              <a:cs typeface="Times New Roman"/>
            </a:endParaRPr>
          </a:p>
          <a:p>
            <a:pPr marL="12700" marR="281940">
              <a:lnSpc>
                <a:spcPct val="89000"/>
              </a:lnSpc>
              <a:spcBef>
                <a:spcPts val="175"/>
              </a:spcBef>
            </a:pPr>
            <a:r>
              <a:rPr sz="2400" b="1" spc="-20" dirty="0">
                <a:solidFill>
                  <a:srgbClr val="AC138A"/>
                </a:solidFill>
                <a:latin typeface="Times New Roman"/>
                <a:cs typeface="Times New Roman"/>
              </a:rPr>
              <a:t>Задача</a:t>
            </a:r>
            <a:r>
              <a:rPr sz="2400" b="1" spc="-1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AC138A"/>
                </a:solidFill>
                <a:latin typeface="Times New Roman"/>
                <a:cs typeface="Times New Roman"/>
              </a:rPr>
              <a:t>учителя </a:t>
            </a:r>
            <a:r>
              <a:rPr sz="2400" b="1" dirty="0">
                <a:solidFill>
                  <a:srgbClr val="6F2F9F"/>
                </a:solidFill>
                <a:latin typeface="Times New Roman"/>
                <a:cs typeface="Times New Roman"/>
              </a:rPr>
              <a:t>–</a:t>
            </a:r>
            <a:r>
              <a:rPr sz="24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определить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направление</a:t>
            </a:r>
            <a:r>
              <a:rPr sz="2400" b="1" spc="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работы,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создать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условия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для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инициативы</a:t>
            </a:r>
            <a:r>
              <a:rPr sz="2400" b="1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обучающихся;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грамотно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организовать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деятельность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учащихся.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2436" y="629412"/>
            <a:ext cx="6805421" cy="106756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95805" y="753821"/>
            <a:ext cx="6092825" cy="118427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992505" marR="5080" indent="-980440">
              <a:lnSpc>
                <a:spcPts val="4320"/>
              </a:lnSpc>
              <a:spcBef>
                <a:spcPts val="640"/>
              </a:spcBef>
            </a:pPr>
            <a:r>
              <a:rPr sz="4000" i="1" u="none" spc="-15" dirty="0">
                <a:solidFill>
                  <a:srgbClr val="AC138A"/>
                </a:solidFill>
                <a:latin typeface="Times New Roman"/>
                <a:cs typeface="Times New Roman"/>
              </a:rPr>
              <a:t>Особенности</a:t>
            </a:r>
            <a:r>
              <a:rPr sz="4000" i="1" u="none" spc="10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25" dirty="0">
                <a:solidFill>
                  <a:srgbClr val="AC138A"/>
                </a:solidFill>
                <a:latin typeface="Times New Roman"/>
                <a:cs typeface="Times New Roman"/>
              </a:rPr>
              <a:t>современных </a:t>
            </a:r>
            <a:r>
              <a:rPr sz="4000" i="1" u="none" spc="-985" dirty="0">
                <a:solidFill>
                  <a:srgbClr val="AC138A"/>
                </a:solidFill>
                <a:latin typeface="Times New Roman"/>
                <a:cs typeface="Times New Roman"/>
              </a:rPr>
              <a:t> </a:t>
            </a:r>
            <a:r>
              <a:rPr sz="4000" i="1" u="none" spc="-30" dirty="0">
                <a:solidFill>
                  <a:srgbClr val="AC138A"/>
                </a:solidFill>
                <a:latin typeface="Times New Roman"/>
                <a:cs typeface="Times New Roman"/>
              </a:rPr>
              <a:t>методов</a:t>
            </a:r>
            <a:r>
              <a:rPr sz="4000" i="1" u="none" spc="-10" dirty="0">
                <a:solidFill>
                  <a:srgbClr val="AC138A"/>
                </a:solidFill>
                <a:latin typeface="Times New Roman"/>
                <a:cs typeface="Times New Roman"/>
              </a:rPr>
              <a:t> обучения</a:t>
            </a:r>
            <a:endParaRPr sz="4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82367" y="1178052"/>
            <a:ext cx="4719065" cy="106756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64642" y="2272410"/>
            <a:ext cx="8335009" cy="34804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84785" marR="2082164" indent="-172720">
              <a:lnSpc>
                <a:spcPts val="2590"/>
              </a:lnSpc>
              <a:spcBef>
                <a:spcPts val="425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Метод-это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сама деятельность, а способ её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осуществления.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Метод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должен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обязательно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соответствовать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цели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урока.</a:t>
            </a:r>
            <a:endParaRPr sz="2400">
              <a:latin typeface="Times New Roman"/>
              <a:cs typeface="Times New Roman"/>
            </a:endParaRPr>
          </a:p>
          <a:p>
            <a:pPr marL="184785" marR="602615" indent="-172720">
              <a:lnSpc>
                <a:spcPts val="2590"/>
              </a:lnSpc>
              <a:spcBef>
                <a:spcPts val="835"/>
              </a:spcBef>
              <a:buFont typeface="Arial MT"/>
              <a:buChar char="•"/>
              <a:tabLst>
                <a:tab pos="185420" algn="l"/>
                <a:tab pos="1186180" algn="l"/>
              </a:tabLst>
            </a:pPr>
            <a:r>
              <a:rPr sz="24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Метод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должен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быть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неправильным,</a:t>
            </a:r>
            <a:r>
              <a:rPr sz="24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неправильным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может	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быть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только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его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применение.</a:t>
            </a:r>
            <a:endParaRPr sz="240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185420" algn="l"/>
              </a:tabLst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Каждый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имеет своё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предметное</a:t>
            </a:r>
            <a:r>
              <a:rPr sz="24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содержание.</a:t>
            </a:r>
            <a:endParaRPr sz="2400">
              <a:latin typeface="Times New Roman"/>
              <a:cs typeface="Times New Roman"/>
            </a:endParaRPr>
          </a:p>
          <a:p>
            <a:pPr marL="260985" indent="-248920">
              <a:lnSpc>
                <a:spcPts val="2735"/>
              </a:lnSpc>
              <a:spcBef>
                <a:spcPts val="520"/>
              </a:spcBef>
              <a:buFont typeface="Arial MT"/>
              <a:buChar char="•"/>
              <a:tabLst>
                <a:tab pos="260985" algn="l"/>
                <a:tab pos="261620" algn="l"/>
              </a:tabLst>
            </a:pPr>
            <a:r>
              <a:rPr sz="24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Метод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всегда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принадлежит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действующему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лицу.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Нет</a:t>
            </a:r>
            <a:endParaRPr sz="2400">
              <a:latin typeface="Times New Roman"/>
              <a:cs typeface="Times New Roman"/>
            </a:endParaRPr>
          </a:p>
          <a:p>
            <a:pPr marL="184785">
              <a:lnSpc>
                <a:spcPts val="2735"/>
              </a:lnSpc>
            </a:pP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деятельности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без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объекта,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нет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метода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без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деятельности.</a:t>
            </a:r>
            <a:endParaRPr sz="2400">
              <a:latin typeface="Times New Roman"/>
              <a:cs typeface="Times New Roman"/>
            </a:endParaRPr>
          </a:p>
          <a:p>
            <a:pPr marL="6173470">
              <a:lnSpc>
                <a:spcPct val="100000"/>
              </a:lnSpc>
              <a:spcBef>
                <a:spcPts val="565"/>
              </a:spcBef>
            </a:pPr>
            <a:r>
              <a:rPr sz="2000" b="1" i="1" dirty="0">
                <a:solidFill>
                  <a:srgbClr val="001F5F"/>
                </a:solidFill>
                <a:latin typeface="Times New Roman"/>
                <a:cs typeface="Times New Roman"/>
              </a:rPr>
              <a:t>(По</a:t>
            </a:r>
            <a:r>
              <a:rPr sz="2000" b="1" i="1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Левиной</a:t>
            </a:r>
            <a:r>
              <a:rPr sz="2000" b="1" i="1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М.М.)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3756" y="1321308"/>
            <a:ext cx="8583930" cy="1131570"/>
            <a:chOff x="333756" y="1321308"/>
            <a:chExt cx="8583930" cy="11315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3252" y="1321308"/>
              <a:ext cx="7834122" cy="74752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3756" y="1705356"/>
              <a:ext cx="8583930" cy="747522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6854" y="1407413"/>
            <a:ext cx="8093075" cy="12198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 indent="539115">
              <a:lnSpc>
                <a:spcPts val="3020"/>
              </a:lnSpc>
              <a:spcBef>
                <a:spcPts val="480"/>
              </a:spcBef>
            </a:pPr>
            <a:r>
              <a:rPr i="1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Процесс</a:t>
            </a:r>
            <a:r>
              <a:rPr i="1" u="none" spc="-15" dirty="0">
                <a:solidFill>
                  <a:srgbClr val="001F5F"/>
                </a:solidFill>
                <a:latin typeface="Times New Roman"/>
                <a:cs typeface="Times New Roman"/>
              </a:rPr>
              <a:t> обучения</a:t>
            </a:r>
            <a:r>
              <a:rPr i="1" u="none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должен</a:t>
            </a:r>
            <a:r>
              <a:rPr i="1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вызывать</a:t>
            </a:r>
            <a:r>
              <a:rPr i="1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 у</a:t>
            </a:r>
            <a:r>
              <a:rPr i="1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25" dirty="0">
                <a:solidFill>
                  <a:srgbClr val="001F5F"/>
                </a:solidFill>
                <a:latin typeface="Times New Roman"/>
                <a:cs typeface="Times New Roman"/>
              </a:rPr>
              <a:t>ребенка </a:t>
            </a:r>
            <a:r>
              <a:rPr i="1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интенсивное</a:t>
            </a:r>
            <a:r>
              <a:rPr i="1" u="none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и внутреннее</a:t>
            </a:r>
            <a:r>
              <a:rPr i="1" u="none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побуждение</a:t>
            </a:r>
            <a:r>
              <a:rPr i="1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 к</a:t>
            </a:r>
            <a:r>
              <a:rPr i="1" u="none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10" dirty="0">
                <a:solidFill>
                  <a:srgbClr val="001F5F"/>
                </a:solidFill>
                <a:latin typeface="Times New Roman"/>
                <a:cs typeface="Times New Roman"/>
              </a:rPr>
              <a:t>знаниям, </a:t>
            </a:r>
            <a:r>
              <a:rPr i="1" u="none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20" dirty="0">
                <a:solidFill>
                  <a:srgbClr val="001F5F"/>
                </a:solidFill>
                <a:latin typeface="Times New Roman"/>
                <a:cs typeface="Times New Roman"/>
              </a:rPr>
              <a:t>напряженному</a:t>
            </a:r>
            <a:r>
              <a:rPr i="1" u="none" spc="-30" dirty="0">
                <a:solidFill>
                  <a:srgbClr val="001F5F"/>
                </a:solidFill>
                <a:latin typeface="Times New Roman"/>
                <a:cs typeface="Times New Roman"/>
              </a:rPr>
              <a:t> умственному</a:t>
            </a:r>
            <a:r>
              <a:rPr i="1" u="none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i="1" u="none" spc="-50" dirty="0">
                <a:solidFill>
                  <a:srgbClr val="001F5F"/>
                </a:solidFill>
                <a:latin typeface="Times New Roman"/>
                <a:cs typeface="Times New Roman"/>
              </a:rPr>
              <a:t>труду.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333756" y="2089404"/>
            <a:ext cx="8515350" cy="1233805"/>
            <a:chOff x="333756" y="2089404"/>
            <a:chExt cx="8515350" cy="123380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3756" y="2089404"/>
              <a:ext cx="6076950" cy="74752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244" y="2575560"/>
              <a:ext cx="7087361" cy="74752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76515" y="2575560"/>
              <a:ext cx="1672589" cy="74752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536854" y="2661919"/>
            <a:ext cx="8027670" cy="8356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 indent="93980">
              <a:lnSpc>
                <a:spcPts val="3020"/>
              </a:lnSpc>
              <a:spcBef>
                <a:spcPts val="480"/>
              </a:spcBef>
              <a:tabLst>
                <a:tab pos="4955540" algn="l"/>
              </a:tabLst>
            </a:pPr>
            <a:r>
              <a:rPr sz="2800" b="1" i="1" spc="-40" dirty="0">
                <a:solidFill>
                  <a:srgbClr val="001F5F"/>
                </a:solidFill>
                <a:latin typeface="Times New Roman"/>
                <a:cs typeface="Times New Roman"/>
              </a:rPr>
              <a:t>Успех</a:t>
            </a:r>
            <a:r>
              <a:rPr sz="2800" b="1" i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всего</a:t>
            </a:r>
            <a:r>
              <a:rPr sz="2800" b="1" i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образовательного	</a:t>
            </a:r>
            <a:r>
              <a:rPr sz="28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процесса</a:t>
            </a:r>
            <a:r>
              <a:rPr sz="28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во</a:t>
            </a:r>
            <a:r>
              <a:rPr sz="2800" b="1" i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многом </a:t>
            </a:r>
            <a:r>
              <a:rPr sz="2800" b="1" i="1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зависит</a:t>
            </a:r>
            <a:r>
              <a:rPr sz="28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800" b="1" i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выбора </a:t>
            </a:r>
            <a:r>
              <a:rPr sz="2800" b="1" i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применяемых</a:t>
            </a:r>
            <a:r>
              <a:rPr sz="2800" b="1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i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методов.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3756" y="2959607"/>
            <a:ext cx="7352538" cy="7475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1669</Words>
  <Application>Microsoft Office PowerPoint</Application>
  <PresentationFormat>Экран (4:3)</PresentationFormat>
  <Paragraphs>237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«Эффективные методы и приемы  обучения на уроках математики по  ФГОС»</vt:lpstr>
      <vt:lpstr>Существенной составляющей  педагогических технологий являются  методы обучения.</vt:lpstr>
      <vt:lpstr>Требования к методам обучения</vt:lpstr>
      <vt:lpstr>Выбор методов обучения зависит:</vt:lpstr>
      <vt:lpstr>Особенности современного урока</vt:lpstr>
      <vt:lpstr>Организационные основания урока</vt:lpstr>
      <vt:lpstr>Презентация PowerPoint</vt:lpstr>
      <vt:lpstr>Особенности современных  методов обучения</vt:lpstr>
      <vt:lpstr>Процесс обучения должен вызывать у ребенка  интенсивное и внутреннее побуждение к знаниям,  напряженному умственному труду.</vt:lpstr>
      <vt:lpstr>Моя деятельность направлена на то, чтобы обеспечить условия для  развития личности, сделать процесс управляемым, формировать  мыслящих субъектов. Я стараюсь сочетать научность преподавания с  доступностью, яркую наглядность с игрой. Этому способствует набор  педагогических умений, которыми я обладаю.</vt:lpstr>
      <vt:lpstr>Чтобы обеспечить познавательную активность и  познавательный интерес учащихся на различных этапах урока, я использую активные формы и методы работы.</vt:lpstr>
      <vt:lpstr>ИГРА</vt:lpstr>
      <vt:lpstr>Игра «Рыбалка»</vt:lpstr>
      <vt:lpstr>Игра: «Математический волейбол»</vt:lpstr>
      <vt:lpstr>Игра: «Математическое лото»</vt:lpstr>
      <vt:lpstr>Пары и группы</vt:lpstr>
      <vt:lpstr>Презентация PowerPoint</vt:lpstr>
      <vt:lpstr>Тема: Запись, чтение и составление математических выражений (5  класс) урок открытия новых знаний Работа в группах по 4 участника (на этапе построения и реализации</vt:lpstr>
      <vt:lpstr>Проблемные методы.</vt:lpstr>
      <vt:lpstr>Презентация PowerPoint</vt:lpstr>
      <vt:lpstr>Тема: Понятие противоположного числа (6 класс) урок открытия  новых знаний Давайте вспомним тему прошлого урока, послушав сказку и</vt:lpstr>
      <vt:lpstr>Метод проектов</vt:lpstr>
      <vt:lpstr>Методы подведения итогов</vt:lpstr>
      <vt:lpstr>Рефлексия, построенная по принципу  незаконченного предложения</vt:lpstr>
      <vt:lpstr>Мишень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обучения</dc:title>
  <dc:creator>Владимир</dc:creator>
  <cp:lastModifiedBy>школа</cp:lastModifiedBy>
  <cp:revision>1</cp:revision>
  <dcterms:created xsi:type="dcterms:W3CDTF">2023-05-04T04:02:41Z</dcterms:created>
  <dcterms:modified xsi:type="dcterms:W3CDTF">2023-05-04T04:03:32Z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2022-03-03T00:00:00Z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2023-05-04T00:00:00Z</vt:filetime>
  </property>
</Properties>
</file>