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2"/>
  </p:notesMasterIdLst>
  <p:sldIdLst>
    <p:sldId id="517" r:id="rId2"/>
    <p:sldId id="472" r:id="rId3"/>
    <p:sldId id="473" r:id="rId4"/>
    <p:sldId id="513" r:id="rId5"/>
    <p:sldId id="515" r:id="rId6"/>
    <p:sldId id="476" r:id="rId7"/>
    <p:sldId id="483" r:id="rId8"/>
    <p:sldId id="482" r:id="rId9"/>
    <p:sldId id="484" r:id="rId10"/>
    <p:sldId id="485" r:id="rId11"/>
    <p:sldId id="509" r:id="rId12"/>
    <p:sldId id="488" r:id="rId13"/>
    <p:sldId id="489" r:id="rId14"/>
    <p:sldId id="491" r:id="rId15"/>
    <p:sldId id="510" r:id="rId16"/>
    <p:sldId id="511" r:id="rId17"/>
    <p:sldId id="512" r:id="rId18"/>
    <p:sldId id="514" r:id="rId19"/>
    <p:sldId id="499" r:id="rId20"/>
    <p:sldId id="506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6600"/>
    <a:srgbClr val="99CCFF"/>
    <a:srgbClr val="9999FF"/>
    <a:srgbClr val="CCECFF"/>
    <a:srgbClr val="66CCFF"/>
    <a:srgbClr val="008C00"/>
    <a:srgbClr val="FFFF99"/>
    <a:srgbClr val="FFFFCC"/>
    <a:srgbClr val="FFCC99"/>
    <a:srgbClr val="99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94" autoAdjust="0"/>
    <p:restoredTop sz="92327" autoAdjust="0"/>
  </p:normalViewPr>
  <p:slideViewPr>
    <p:cSldViewPr>
      <p:cViewPr>
        <p:scale>
          <a:sx n="70" d="100"/>
          <a:sy n="70" d="100"/>
        </p:scale>
        <p:origin x="-1200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4081EB-AC44-4FA8-AE31-460AD742F7AC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668403-159A-4A63-8C9B-4F87014CF0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9891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8403-159A-4A63-8C9B-4F87014CF01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3659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AB099-6C3E-4559-853B-49B60BC1A8D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7013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F3F7-E10F-4909-B1E9-ACF4B5C33EBC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3B24-A9F8-46A2-95C2-305EB8D365CC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C3719-C1F8-4607-BB54-DD5B78610F71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128C-59FE-4CC3-B9FF-BBE4C36B6675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5C46F-4268-4D4D-AD88-766491D18866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9D8B5-0F87-42C5-8D63-E964AABA590A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DF7A0-7D29-4445-A399-486CD2765987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F3365-3253-4CD4-B72D-DCEF4058BC8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68058-A915-4306-8025-79BA4B7A1B0A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6D318-A718-4C66-8E19-49E95E294CB2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708A9-8846-4C12-A3F6-B7A4785330A2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A2611-A94A-4ECB-8EDF-1B1DCFA6CFB7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668" y="1688501"/>
            <a:ext cx="8856984" cy="2193032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/>
              <a:t>Измерение физических величин</a:t>
            </a:r>
            <a:br>
              <a:rPr lang="ru-RU" sz="4400" b="1" i="1" dirty="0" smtClean="0"/>
            </a:br>
            <a:r>
              <a:rPr lang="ru-RU" b="1" i="1" dirty="0" smtClean="0"/>
              <a:t>Цена деления прибора</a:t>
            </a:r>
            <a:r>
              <a:rPr lang="ru-RU" sz="4400" b="1" i="1" dirty="0"/>
              <a:t/>
            </a:r>
            <a:br>
              <a:rPr lang="ru-RU" sz="4400" b="1" i="1" dirty="0"/>
            </a:br>
            <a:r>
              <a:rPr lang="ru-RU" sz="2800" b="1" i="1" dirty="0"/>
              <a:t>Физика 7 класс</a:t>
            </a:r>
            <a:r>
              <a:rPr lang="ru-RU" sz="4800" b="1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98611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29124" y="6500834"/>
            <a:ext cx="3000396" cy="3571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857620" y="4000504"/>
            <a:ext cx="1000132" cy="571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s://naklejki-na-avto.ru/images/product/l/9774435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9" y="1443218"/>
            <a:ext cx="6358018" cy="317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Прямая со стрелкой 17"/>
          <p:cNvCxnSpPr>
            <a:stCxn id="3074" idx="2"/>
          </p:cNvCxnSpPr>
          <p:nvPr/>
        </p:nvCxnSpPr>
        <p:spPr>
          <a:xfrm flipH="1" flipV="1">
            <a:off x="2699792" y="2276872"/>
            <a:ext cx="1882866" cy="2338998"/>
          </a:xfrm>
          <a:prstGeom prst="straightConnector1">
            <a:avLst/>
          </a:prstGeom>
          <a:ln w="1270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2091833" y="1245060"/>
            <a:ext cx="607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ru-RU" sz="54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54530" y="5157191"/>
            <a:ext cx="2399504" cy="671627"/>
          </a:xfrm>
          <a:prstGeom prst="roundRect">
            <a:avLst/>
          </a:prstGeom>
          <a:solidFill>
            <a:srgbClr val="92D050"/>
          </a:solidFill>
          <a:ln w="444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266700" h="330200"/>
            <a:bevelB w="196850" h="266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70 км/ч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233367"/>
            <a:ext cx="8606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Bookman Old Style" pitchFamily="18" charset="0"/>
              </a:rPr>
              <a:t> Определить показание прибора</a:t>
            </a:r>
          </a:p>
        </p:txBody>
      </p:sp>
    </p:spTree>
    <p:extLst>
      <p:ext uri="{BB962C8B-B14F-4D97-AF65-F5344CB8AC3E}">
        <p14:creationId xmlns:p14="http://schemas.microsoft.com/office/powerpoint/2010/main" xmlns="" val="1940904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29124" y="6500834"/>
            <a:ext cx="3000396" cy="3571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857620" y="4000504"/>
            <a:ext cx="1000132" cy="571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s://naklejki-na-avto.ru/images/product/l/9774435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9" y="1443218"/>
            <a:ext cx="6358018" cy="317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Прямая со стрелкой 17"/>
          <p:cNvCxnSpPr>
            <a:stCxn id="3074" idx="2"/>
          </p:cNvCxnSpPr>
          <p:nvPr/>
        </p:nvCxnSpPr>
        <p:spPr>
          <a:xfrm flipV="1">
            <a:off x="4582658" y="3029544"/>
            <a:ext cx="2653638" cy="1586326"/>
          </a:xfrm>
          <a:prstGeom prst="straightConnector1">
            <a:avLst/>
          </a:prstGeom>
          <a:ln w="1270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7236296" y="2166541"/>
            <a:ext cx="607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ru-RU" sz="54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426856" y="5040226"/>
            <a:ext cx="2657312" cy="743635"/>
          </a:xfrm>
          <a:prstGeom prst="roundRect">
            <a:avLst/>
          </a:prstGeom>
          <a:solidFill>
            <a:srgbClr val="92D050"/>
          </a:solidFill>
          <a:ln w="444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266700" h="330200"/>
            <a:bevelB w="196850" h="266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192,5 км/ч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233367"/>
            <a:ext cx="8606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Bookman Old Style" pitchFamily="18" charset="0"/>
              </a:rPr>
              <a:t> Определить показание прибора</a:t>
            </a:r>
          </a:p>
        </p:txBody>
      </p:sp>
    </p:spTree>
    <p:extLst>
      <p:ext uri="{BB962C8B-B14F-4D97-AF65-F5344CB8AC3E}">
        <p14:creationId xmlns:p14="http://schemas.microsoft.com/office/powerpoint/2010/main" xmlns="" val="225457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1210/0005de6f-657d6a5e/hello_html_6ae5b276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307" r="52976"/>
          <a:stretch/>
        </p:blipFill>
        <p:spPr bwMode="auto">
          <a:xfrm>
            <a:off x="1518301" y="1124744"/>
            <a:ext cx="621661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148063" y="1412776"/>
            <a:ext cx="607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ru-RU" sz="54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56418" y="5445224"/>
            <a:ext cx="2399504" cy="640092"/>
          </a:xfrm>
          <a:prstGeom prst="roundRect">
            <a:avLst/>
          </a:prstGeom>
          <a:solidFill>
            <a:srgbClr val="92D050"/>
          </a:solidFill>
          <a:ln w="444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266700" h="330200"/>
            <a:bevelB w="196850" h="266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4,5 А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233367"/>
            <a:ext cx="8606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Bookman Old Style" pitchFamily="18" charset="0"/>
              </a:rPr>
              <a:t> Определить показание прибора</a:t>
            </a:r>
          </a:p>
        </p:txBody>
      </p:sp>
    </p:spTree>
    <p:extLst>
      <p:ext uri="{BB962C8B-B14F-4D97-AF65-F5344CB8AC3E}">
        <p14:creationId xmlns:p14="http://schemas.microsoft.com/office/powerpoint/2010/main" xmlns="" val="107154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0b88/0000943f-36e542b1/img13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915816" y="749529"/>
            <a:ext cx="2826248" cy="5084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611886" y="2593933"/>
            <a:ext cx="607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ru-RU" sz="54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129188" y="5805264"/>
            <a:ext cx="2399504" cy="572074"/>
          </a:xfrm>
          <a:prstGeom prst="roundRect">
            <a:avLst/>
          </a:prstGeom>
          <a:solidFill>
            <a:srgbClr val="92D050"/>
          </a:solidFill>
          <a:ln w="444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266700" h="330200"/>
            <a:bevelB w="196850" h="266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24,5 мл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233367"/>
            <a:ext cx="8606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Bookman Old Style" pitchFamily="18" charset="0"/>
              </a:rPr>
              <a:t> Определить показание прибора</a:t>
            </a:r>
          </a:p>
        </p:txBody>
      </p:sp>
    </p:spTree>
    <p:extLst>
      <p:ext uri="{BB962C8B-B14F-4D97-AF65-F5344CB8AC3E}">
        <p14:creationId xmlns:p14="http://schemas.microsoft.com/office/powerpoint/2010/main" xmlns="" val="624836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283450" cy="503238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Цена деления</a:t>
            </a:r>
            <a:endParaRPr lang="ru-RU" sz="5400" b="1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852201"/>
            <a:ext cx="2384721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02342" y="2790237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С = </a:t>
            </a:r>
            <a:endParaRPr lang="ru-RU" sz="48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926477" y="3202792"/>
            <a:ext cx="201622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7308304" y="2099757"/>
            <a:ext cx="432048" cy="4651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7279926" y="3175911"/>
            <a:ext cx="432048" cy="4651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43216" y="2370735"/>
            <a:ext cx="8516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60  </a:t>
            </a:r>
            <a:endParaRPr lang="ru-RU" sz="4000" dirty="0"/>
          </a:p>
        </p:txBody>
      </p:sp>
      <p:sp>
        <p:nvSpPr>
          <p:cNvPr id="9" name="Круговая стрелка 8"/>
          <p:cNvSpPr/>
          <p:nvPr/>
        </p:nvSpPr>
        <p:spPr>
          <a:xfrm rot="16200000">
            <a:off x="6787581" y="2950234"/>
            <a:ext cx="286971" cy="792088"/>
          </a:xfrm>
          <a:prstGeom prst="circular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0" name="Круговая стрелка 69"/>
          <p:cNvSpPr/>
          <p:nvPr/>
        </p:nvSpPr>
        <p:spPr>
          <a:xfrm rot="16200000">
            <a:off x="6787581" y="2732619"/>
            <a:ext cx="286971" cy="792088"/>
          </a:xfrm>
          <a:prstGeom prst="circular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1" name="Круговая стрелка 70"/>
          <p:cNvSpPr/>
          <p:nvPr/>
        </p:nvSpPr>
        <p:spPr>
          <a:xfrm rot="16200000">
            <a:off x="6787581" y="2515003"/>
            <a:ext cx="286971" cy="792088"/>
          </a:xfrm>
          <a:prstGeom prst="circular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2" name="Круговая стрелка 71"/>
          <p:cNvSpPr/>
          <p:nvPr/>
        </p:nvSpPr>
        <p:spPr>
          <a:xfrm rot="16200000">
            <a:off x="6787581" y="2297387"/>
            <a:ext cx="286971" cy="792088"/>
          </a:xfrm>
          <a:prstGeom prst="circular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3" name="Круговая стрелка 72"/>
          <p:cNvSpPr/>
          <p:nvPr/>
        </p:nvSpPr>
        <p:spPr>
          <a:xfrm rot="16200000">
            <a:off x="6787581" y="2079771"/>
            <a:ext cx="286971" cy="792088"/>
          </a:xfrm>
          <a:prstGeom prst="circular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566704" y="3331568"/>
            <a:ext cx="659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5</a:t>
            </a:r>
            <a:endParaRPr lang="ru-RU" sz="4000" dirty="0"/>
          </a:p>
        </p:txBody>
      </p:sp>
      <p:sp>
        <p:nvSpPr>
          <p:cNvPr id="74" name="TextBox 73"/>
          <p:cNvSpPr txBox="1"/>
          <p:nvPr/>
        </p:nvSpPr>
        <p:spPr>
          <a:xfrm>
            <a:off x="2677395" y="2151172"/>
            <a:ext cx="1537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-</a:t>
            </a:r>
            <a:r>
              <a:rPr lang="ru-RU" sz="4000" dirty="0" smtClean="0"/>
              <a:t> 40   </a:t>
            </a:r>
            <a:endParaRPr lang="ru-RU" sz="4000" dirty="0"/>
          </a:p>
        </p:txBody>
      </p:sp>
      <p:sp>
        <p:nvSpPr>
          <p:cNvPr id="37" name="TextBox 36"/>
          <p:cNvSpPr txBox="1"/>
          <p:nvPr/>
        </p:nvSpPr>
        <p:spPr>
          <a:xfrm>
            <a:off x="3995936" y="2787293"/>
            <a:ext cx="1917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= 4 </a:t>
            </a:r>
            <a:r>
              <a:rPr lang="ru-RU" sz="4000" dirty="0" smtClean="0"/>
              <a:t>мл</a:t>
            </a:r>
            <a:endParaRPr lang="ru-RU" sz="4000" dirty="0"/>
          </a:p>
        </p:txBody>
      </p:sp>
      <p:sp>
        <p:nvSpPr>
          <p:cNvPr id="75" name="TextBox 74"/>
          <p:cNvSpPr txBox="1"/>
          <p:nvPr/>
        </p:nvSpPr>
        <p:spPr>
          <a:xfrm>
            <a:off x="323528" y="233367"/>
            <a:ext cx="8606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Bookman Old Style" pitchFamily="18" charset="0"/>
              </a:rPr>
              <a:t>Определение цены деления мензурки</a:t>
            </a:r>
            <a:endParaRPr lang="ru-RU" sz="2800" b="1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76" name="Picture 2" descr="https://7-vz.com/upload/medialibrary/b7b/vosklitsatelnyy-zna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75481" y="752"/>
            <a:ext cx="635394" cy="941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49663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58" grpId="0" animBg="1"/>
      <p:bldP spid="8" grpId="0"/>
      <p:bldP spid="9" grpId="0" animBg="1"/>
      <p:bldP spid="70" grpId="0" animBg="1"/>
      <p:bldP spid="71" grpId="0" animBg="1"/>
      <p:bldP spid="72" grpId="0" animBg="1"/>
      <p:bldP spid="73" grpId="0" animBg="1"/>
      <p:bldP spid="36" grpId="0"/>
      <p:bldP spid="74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283450" cy="503238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Цена деления</a:t>
            </a:r>
            <a:endParaRPr lang="ru-RU" sz="5400" b="1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852201"/>
            <a:ext cx="2384721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7" y="1271703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С = </a:t>
            </a:r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76256" y="2780928"/>
            <a:ext cx="1512168" cy="2880320"/>
          </a:xfrm>
          <a:prstGeom prst="rect">
            <a:avLst/>
          </a:prstGeom>
          <a:solidFill>
            <a:srgbClr val="99CCFF">
              <a:alpha val="39000"/>
            </a:srgbClr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1763688" y="1268758"/>
            <a:ext cx="1917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 4 </a:t>
            </a:r>
            <a:r>
              <a:rPr lang="ru-RU" sz="4000" dirty="0" smtClean="0"/>
              <a:t>мл</a:t>
            </a:r>
            <a:endParaRPr lang="ru-RU" sz="4000" dirty="0"/>
          </a:p>
        </p:txBody>
      </p:sp>
      <p:sp>
        <p:nvSpPr>
          <p:cNvPr id="18" name="Круговая стрелка 17"/>
          <p:cNvSpPr/>
          <p:nvPr/>
        </p:nvSpPr>
        <p:spPr>
          <a:xfrm rot="16200000">
            <a:off x="6787581" y="2950234"/>
            <a:ext cx="286971" cy="792088"/>
          </a:xfrm>
          <a:prstGeom prst="circular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Круговая стрелка 18"/>
          <p:cNvSpPr/>
          <p:nvPr/>
        </p:nvSpPr>
        <p:spPr>
          <a:xfrm rot="16200000">
            <a:off x="6787581" y="2732619"/>
            <a:ext cx="286971" cy="792088"/>
          </a:xfrm>
          <a:prstGeom prst="circular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Круговая стрелка 19"/>
          <p:cNvSpPr/>
          <p:nvPr/>
        </p:nvSpPr>
        <p:spPr>
          <a:xfrm rot="16200000">
            <a:off x="6787581" y="2515003"/>
            <a:ext cx="286971" cy="792088"/>
          </a:xfrm>
          <a:prstGeom prst="circular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5576" y="2531505"/>
            <a:ext cx="46805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V</a:t>
            </a:r>
            <a:r>
              <a:rPr lang="ru-RU" sz="4800" dirty="0" smtClean="0"/>
              <a:t> =</a:t>
            </a:r>
            <a:r>
              <a:rPr lang="en-US" sz="4800" dirty="0" smtClean="0"/>
              <a:t> 40 + 4 </a:t>
            </a:r>
            <a:r>
              <a:rPr lang="en-US" sz="4800" dirty="0" smtClean="0">
                <a:sym typeface="Wingdings"/>
              </a:rPr>
              <a:t> 3</a:t>
            </a:r>
            <a:r>
              <a:rPr lang="ru-RU" sz="4800" dirty="0" smtClean="0"/>
              <a:t> </a:t>
            </a:r>
            <a:endParaRPr lang="ru-RU" sz="4800" dirty="0"/>
          </a:p>
        </p:txBody>
      </p:sp>
      <p:sp>
        <p:nvSpPr>
          <p:cNvPr id="24" name="TextBox 23"/>
          <p:cNvSpPr txBox="1"/>
          <p:nvPr/>
        </p:nvSpPr>
        <p:spPr>
          <a:xfrm>
            <a:off x="765724" y="3367625"/>
            <a:ext cx="46805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V</a:t>
            </a:r>
            <a:r>
              <a:rPr lang="ru-RU" sz="4800" dirty="0" smtClean="0"/>
              <a:t> </a:t>
            </a:r>
            <a:r>
              <a:rPr lang="en-US" sz="4800" dirty="0" smtClean="0"/>
              <a:t>= 52 </a:t>
            </a:r>
            <a:r>
              <a:rPr lang="ru-RU" sz="4800" dirty="0" smtClean="0"/>
              <a:t>мл </a:t>
            </a:r>
            <a:endParaRPr lang="ru-RU" sz="4800" dirty="0"/>
          </a:p>
        </p:txBody>
      </p:sp>
      <p:sp>
        <p:nvSpPr>
          <p:cNvPr id="25" name="TextBox 24"/>
          <p:cNvSpPr txBox="1"/>
          <p:nvPr/>
        </p:nvSpPr>
        <p:spPr>
          <a:xfrm>
            <a:off x="323528" y="233367"/>
            <a:ext cx="8606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Bookman Old Style" pitchFamily="18" charset="0"/>
              </a:rPr>
              <a:t>Определите объем жидкости в мензурке</a:t>
            </a:r>
            <a:endParaRPr lang="ru-RU" sz="2800" b="1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1033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  <p:bldP spid="19" grpId="0" animBg="1"/>
      <p:bldP spid="20" grpId="0" animBg="1"/>
      <p:bldP spid="23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29124" y="6500834"/>
            <a:ext cx="3000396" cy="3571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857620" y="4000504"/>
            <a:ext cx="1000132" cy="571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s://naklejki-na-avto.ru/images/product/l/97744356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"/>
          <a:stretch/>
        </p:blipFill>
        <p:spPr bwMode="auto">
          <a:xfrm>
            <a:off x="4336106" y="2061437"/>
            <a:ext cx="4404177" cy="4599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62281" y="1867171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С = </a:t>
            </a:r>
            <a:endParaRPr lang="ru-RU" sz="4800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386416" y="2279726"/>
            <a:ext cx="201622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403155" y="1447669"/>
            <a:ext cx="8516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80  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2026643" y="2408502"/>
            <a:ext cx="659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8</a:t>
            </a:r>
            <a:endParaRPr lang="ru-RU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2137334" y="1228106"/>
            <a:ext cx="1537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-</a:t>
            </a:r>
            <a:r>
              <a:rPr lang="ru-RU" sz="4000" dirty="0" smtClean="0"/>
              <a:t> 60   </a:t>
            </a:r>
            <a:endParaRPr lang="ru-RU" sz="4000" dirty="0"/>
          </a:p>
        </p:txBody>
      </p:sp>
      <p:sp>
        <p:nvSpPr>
          <p:cNvPr id="16" name="Овал 15"/>
          <p:cNvSpPr/>
          <p:nvPr/>
        </p:nvSpPr>
        <p:spPr>
          <a:xfrm>
            <a:off x="6709440" y="3068961"/>
            <a:ext cx="720080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945671" y="3635392"/>
            <a:ext cx="720080" cy="7302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Круговая стрелка 21"/>
          <p:cNvSpPr/>
          <p:nvPr/>
        </p:nvSpPr>
        <p:spPr>
          <a:xfrm rot="18690917">
            <a:off x="5331646" y="3039685"/>
            <a:ext cx="268996" cy="792088"/>
          </a:xfrm>
          <a:prstGeom prst="circular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Круговая стрелка 22"/>
          <p:cNvSpPr/>
          <p:nvPr/>
        </p:nvSpPr>
        <p:spPr>
          <a:xfrm rot="18690917">
            <a:off x="5483971" y="2891951"/>
            <a:ext cx="269435" cy="792088"/>
          </a:xfrm>
          <a:prstGeom prst="circular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Круговая стрелка 23"/>
          <p:cNvSpPr/>
          <p:nvPr/>
        </p:nvSpPr>
        <p:spPr>
          <a:xfrm rot="19412105">
            <a:off x="5759496" y="2641241"/>
            <a:ext cx="268996" cy="792088"/>
          </a:xfrm>
          <a:prstGeom prst="circular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Круговая стрелка 24"/>
          <p:cNvSpPr/>
          <p:nvPr/>
        </p:nvSpPr>
        <p:spPr>
          <a:xfrm rot="19079294">
            <a:off x="5623955" y="2753344"/>
            <a:ext cx="253323" cy="792088"/>
          </a:xfrm>
          <a:prstGeom prst="circular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Круговая стрелка 25"/>
          <p:cNvSpPr/>
          <p:nvPr/>
        </p:nvSpPr>
        <p:spPr>
          <a:xfrm rot="19346842">
            <a:off x="5923825" y="2528570"/>
            <a:ext cx="268996" cy="792088"/>
          </a:xfrm>
          <a:prstGeom prst="circular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Круговая стрелка 26"/>
          <p:cNvSpPr/>
          <p:nvPr/>
        </p:nvSpPr>
        <p:spPr>
          <a:xfrm rot="19465322">
            <a:off x="6093872" y="2412822"/>
            <a:ext cx="268996" cy="792088"/>
          </a:xfrm>
          <a:prstGeom prst="circular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Круговая стрелка 27"/>
          <p:cNvSpPr/>
          <p:nvPr/>
        </p:nvSpPr>
        <p:spPr>
          <a:xfrm rot="19861330">
            <a:off x="6233357" y="2302123"/>
            <a:ext cx="268996" cy="792088"/>
          </a:xfrm>
          <a:prstGeom prst="circular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Круговая стрелка 28"/>
          <p:cNvSpPr/>
          <p:nvPr/>
        </p:nvSpPr>
        <p:spPr>
          <a:xfrm rot="19857978">
            <a:off x="6403695" y="2210940"/>
            <a:ext cx="268996" cy="792088"/>
          </a:xfrm>
          <a:prstGeom prst="circular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9228" y="3383446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С = 2,5 км/ч </a:t>
            </a:r>
            <a:endParaRPr lang="ru-RU" sz="4800" dirty="0"/>
          </a:p>
        </p:txBody>
      </p:sp>
      <p:sp>
        <p:nvSpPr>
          <p:cNvPr id="31" name="TextBox 30"/>
          <p:cNvSpPr txBox="1"/>
          <p:nvPr/>
        </p:nvSpPr>
        <p:spPr>
          <a:xfrm>
            <a:off x="323528" y="233367"/>
            <a:ext cx="8606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Bookman Old Style" pitchFamily="18" charset="0"/>
              </a:rPr>
              <a:t>Определение цены деления спидометра</a:t>
            </a:r>
            <a:endParaRPr lang="ru-RU" sz="2800" b="1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668344" y="5949280"/>
            <a:ext cx="1475656" cy="908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Picture 2" descr="https://7-vz.com/upload/medialibrary/b7b/vosklitsatelnyy-zna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22586" y="756587"/>
            <a:ext cx="635394" cy="941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5255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4" grpId="0"/>
      <p:bldP spid="16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29124" y="6500834"/>
            <a:ext cx="3000396" cy="3571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857620" y="4000504"/>
            <a:ext cx="1000132" cy="571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s://naklejki-na-avto.ru/images/product/l/97744356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"/>
          <a:stretch/>
        </p:blipFill>
        <p:spPr bwMode="auto">
          <a:xfrm>
            <a:off x="4263644" y="1065736"/>
            <a:ext cx="4404177" cy="4599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304627" y="1364437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С = 2,5 км/ч </a:t>
            </a:r>
            <a:endParaRPr lang="ru-RU" sz="4800" dirty="0"/>
          </a:p>
        </p:txBody>
      </p:sp>
      <p:sp>
        <p:nvSpPr>
          <p:cNvPr id="31" name="TextBox 30"/>
          <p:cNvSpPr txBox="1"/>
          <p:nvPr/>
        </p:nvSpPr>
        <p:spPr>
          <a:xfrm>
            <a:off x="323528" y="233367"/>
            <a:ext cx="8606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Bookman Old Style" pitchFamily="18" charset="0"/>
              </a:rPr>
              <a:t>Определите  показания спидометра</a:t>
            </a:r>
            <a:endParaRPr lang="ru-RU" sz="2800" b="1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flipH="1" flipV="1">
            <a:off x="7020272" y="1779935"/>
            <a:ext cx="1595865" cy="3885096"/>
          </a:xfrm>
          <a:prstGeom prst="straightConnector1">
            <a:avLst/>
          </a:prstGeom>
          <a:ln w="762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Круговая стрелка 31"/>
          <p:cNvSpPr/>
          <p:nvPr/>
        </p:nvSpPr>
        <p:spPr>
          <a:xfrm rot="20236339">
            <a:off x="6514768" y="1131922"/>
            <a:ext cx="268996" cy="792088"/>
          </a:xfrm>
          <a:prstGeom prst="circularArrow">
            <a:avLst/>
          </a:prstGeom>
          <a:solidFill>
            <a:srgbClr val="FF66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66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3" name="Круговая стрелка 32"/>
          <p:cNvSpPr/>
          <p:nvPr/>
        </p:nvSpPr>
        <p:spPr>
          <a:xfrm rot="20236339">
            <a:off x="6681722" y="1087033"/>
            <a:ext cx="269435" cy="792088"/>
          </a:xfrm>
          <a:prstGeom prst="circularArrow">
            <a:avLst/>
          </a:prstGeom>
          <a:solidFill>
            <a:srgbClr val="FF66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66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512" y="2780928"/>
            <a:ext cx="4678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ym typeface="Symbol"/>
              </a:rPr>
              <a:t></a:t>
            </a:r>
            <a:r>
              <a:rPr lang="ru-RU" sz="4400" dirty="0" smtClean="0"/>
              <a:t> = 80 + 2 </a:t>
            </a:r>
            <a:r>
              <a:rPr lang="ru-RU" sz="4400" dirty="0" smtClean="0">
                <a:sym typeface="Wingdings"/>
              </a:rPr>
              <a:t> 2,5 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sp>
        <p:nvSpPr>
          <p:cNvPr id="35" name="TextBox 34"/>
          <p:cNvSpPr txBox="1"/>
          <p:nvPr/>
        </p:nvSpPr>
        <p:spPr>
          <a:xfrm>
            <a:off x="179512" y="3615783"/>
            <a:ext cx="4678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ym typeface="Symbol"/>
              </a:rPr>
              <a:t></a:t>
            </a:r>
            <a:r>
              <a:rPr lang="ru-RU" sz="4400" dirty="0" smtClean="0"/>
              <a:t> = 85 км/ч</a:t>
            </a:r>
            <a:r>
              <a:rPr lang="ru-RU" sz="4400" dirty="0" smtClean="0">
                <a:sym typeface="Wingdings"/>
              </a:rPr>
              <a:t> </a:t>
            </a:r>
            <a:r>
              <a:rPr lang="ru-RU" sz="4400" dirty="0" smtClean="0"/>
              <a:t>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3020377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otvet.imgsmail.ru/download/207454028_8e5b1d358414f5899412599d90f6e083_80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627784" y="725738"/>
            <a:ext cx="4005496" cy="5295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233367"/>
            <a:ext cx="8606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Bookman Old Style" pitchFamily="18" charset="0"/>
              </a:rPr>
              <a:t>Определите  цену деления и показания прибора </a:t>
            </a:r>
            <a:endParaRPr lang="ru-RU" sz="2400" b="1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7" y="1124744"/>
            <a:ext cx="6492517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 descr="https://ds02.infourok.ru/uploads/ex/0de3/0000bdaa-b703f459/hello_html_395e189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6995" y="1144537"/>
            <a:ext cx="6889169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https://static5.depositphotos.com/1000128/454/v/950/depositphotos_4541551-stockillustratie-set-van-thermometer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755016"/>
            <a:ext cx="5505128" cy="5505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https://static5.depositphotos.com/1000128/454/v/950/depositphotos_4541551-stockillustratie-set-van-thermometers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357955" y="775327"/>
            <a:ext cx="4779823" cy="5112567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https://static5.depositphotos.com/1000128/454/v/950/depositphotos_4541551-stockillustratie-set-van-thermometers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357954" y="775327"/>
            <a:ext cx="4749421" cy="5112567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34175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297807" y="1222474"/>
            <a:ext cx="2280359" cy="20849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3358392" y="1252200"/>
            <a:ext cx="2268869" cy="2013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http://img1.yiwugou.com/i004/2014/12/12/21/5844914f799745269351523fbce9c883.jpg@350w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164615" y="4103204"/>
            <a:ext cx="3239741" cy="199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4-stihii.ru/uploads/161228/category_group-NDkwMDQzMTkyMzU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5217" y="1124744"/>
            <a:ext cx="2022237" cy="22634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7" name="TextBox 6"/>
          <p:cNvSpPr txBox="1"/>
          <p:nvPr/>
        </p:nvSpPr>
        <p:spPr>
          <a:xfrm>
            <a:off x="285858" y="3645023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АМПЕРМЕТР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57021" y="3645023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ВОЛЬТМЕТР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228184" y="3645023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МАНОМЕТР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84485" y="5517232"/>
            <a:ext cx="3065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ДИНАМОМЕТР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23528" y="233367"/>
            <a:ext cx="8606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Bookman Old Style" pitchFamily="18" charset="0"/>
              </a:rPr>
              <a:t>Практическая работа</a:t>
            </a: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Bookman Old Style" pitchFamily="18" charset="0"/>
              </a:rPr>
              <a:t>«Определение цены деления прибора»</a:t>
            </a:r>
            <a:endParaRPr lang="ru-RU" sz="2400" b="1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3656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332656"/>
            <a:ext cx="82868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ru-RU" sz="2800" b="1" dirty="0" smtClean="0"/>
          </a:p>
          <a:p>
            <a:pPr marL="342900" indent="-342900">
              <a:buFont typeface="+mj-lt"/>
              <a:buAutoNum type="arabicPeriod"/>
            </a:pPr>
            <a:endParaRPr lang="ru-RU" sz="2800" b="1" dirty="0"/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/>
              <a:t>Что такое физика?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/>
              <a:t>Приведите примеры физических явлений.</a:t>
            </a:r>
          </a:p>
          <a:p>
            <a:pPr marL="342900" indent="-342900">
              <a:buFont typeface="+mj-lt"/>
              <a:buAutoNum type="arabicPeriod"/>
            </a:pPr>
            <a:endParaRPr lang="ru-RU" sz="2800" b="1" dirty="0" smtClean="0"/>
          </a:p>
          <a:p>
            <a:endParaRPr lang="ru-RU" sz="2800" b="1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/>
              <a:t>Что такое физическое тело? Примеры.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/>
              <a:t>Что называют веществом? Примеры.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/>
              <a:t>Что такое материя?</a:t>
            </a:r>
          </a:p>
          <a:p>
            <a:pPr marL="342900" indent="-342900"/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3" name="Заголовок 6"/>
          <p:cNvSpPr txBox="1">
            <a:spLocks/>
          </p:cNvSpPr>
          <p:nvPr/>
        </p:nvSpPr>
        <p:spPr>
          <a:xfrm>
            <a:off x="830410" y="260648"/>
            <a:ext cx="7427168" cy="72008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Проверим домашнее задание</a:t>
            </a:r>
            <a:endParaRPr lang="ru-RU" sz="3200" b="1" i="1" dirty="0">
              <a:solidFill>
                <a:srgbClr val="0070C0"/>
              </a:solidFill>
              <a:latin typeface="Bookman Old Style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1704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2841852" y="2088261"/>
            <a:ext cx="5079590" cy="4107118"/>
            <a:chOff x="0" y="0"/>
            <a:chExt cx="3428902" cy="2567862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0" y="63610"/>
              <a:ext cx="3428902" cy="2504252"/>
              <a:chOff x="0" y="0"/>
              <a:chExt cx="3428902" cy="2504252"/>
            </a:xfrm>
          </p:grpSpPr>
          <p:grpSp>
            <p:nvGrpSpPr>
              <p:cNvPr id="22" name="Группа 21"/>
              <p:cNvGrpSpPr/>
              <p:nvPr/>
            </p:nvGrpSpPr>
            <p:grpSpPr>
              <a:xfrm>
                <a:off x="0" y="0"/>
                <a:ext cx="3428902" cy="2504252"/>
                <a:chOff x="0" y="0"/>
                <a:chExt cx="6155141" cy="4612945"/>
              </a:xfrm>
            </p:grpSpPr>
            <p:pic>
              <p:nvPicPr>
                <p:cNvPr id="24" name="Рисунок 23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0"/>
                  <a:ext cx="6155141" cy="4612945"/>
                </a:xfrm>
                <a:prstGeom prst="rect">
                  <a:avLst/>
                </a:prstGeom>
                <a:solidFill>
                  <a:srgbClr val="FFFFFF">
                    <a:shade val="85000"/>
                  </a:srgbClr>
                </a:solidFill>
                <a:ln w="88900" cap="sq">
                  <a:solidFill>
                    <a:srgbClr val="FFFFFF"/>
                  </a:solidFill>
                  <a:miter lim="800000"/>
                </a:ln>
                <a:effectLst>
                  <a:outerShdw blurRad="55000" dist="18000" dir="5400000" algn="tl" rotWithShape="0">
                    <a:srgbClr val="000000">
                      <a:alpha val="40000"/>
                    </a:srgbClr>
                  </a:outerShdw>
                </a:effectLst>
                <a:scene3d>
                  <a:camera prst="orthographicFront"/>
                  <a:lightRig rig="twoPt" dir="t">
                    <a:rot lat="0" lon="0" rev="7200000"/>
                  </a:lightRig>
                </a:scene3d>
                <a:sp3d>
                  <a:bevelT w="25400" h="19050"/>
                  <a:contourClr>
                    <a:srgbClr val="FFFFFF"/>
                  </a:contourClr>
                </a:sp3d>
              </p:spPr>
            </p:pic>
            <p:sp>
              <p:nvSpPr>
                <p:cNvPr id="25" name="Овал 24"/>
                <p:cNvSpPr/>
                <p:nvPr/>
              </p:nvSpPr>
              <p:spPr>
                <a:xfrm>
                  <a:off x="1787858" y="234819"/>
                  <a:ext cx="2811438" cy="2830698"/>
                </a:xfrm>
                <a:prstGeom prst="ellipse">
                  <a:avLst/>
                </a:prstGeom>
                <a:solidFill>
                  <a:schemeClr val="bg1"/>
                </a:solidFill>
                <a:ln w="762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pic>
            <p:nvPicPr>
              <p:cNvPr id="23" name="Рисунок 22" descr="http://soh28.ucoz.ru/DOK_17-18/Raznoe/1.png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/>
            </p:blipFill>
            <p:spPr bwMode="auto">
              <a:xfrm>
                <a:off x="1518699" y="1144988"/>
                <a:ext cx="556592" cy="373711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 xmlns=""/>
                </a:ext>
              </a:extLst>
            </p:spPr>
          </p:pic>
        </p:grpSp>
        <p:pic>
          <p:nvPicPr>
            <p:cNvPr id="21" name="Рисунок 20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5131" y="0"/>
              <a:ext cx="1956021" cy="1900362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323528" y="233367"/>
            <a:ext cx="8606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Bookman Old Style" pitchFamily="18" charset="0"/>
              </a:rPr>
              <a:t>Измеритель успеха</a:t>
            </a:r>
            <a:endParaRPr lang="ru-RU" sz="2800" b="1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144" y="905677"/>
            <a:ext cx="835292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Определите  по шкале прибора уровень своей успешности на </a:t>
            </a:r>
            <a:r>
              <a:rPr lang="ru-RU" sz="2400" dirty="0" smtClean="0"/>
              <a:t>уроке. Нарисуйте </a:t>
            </a:r>
            <a:r>
              <a:rPr lang="ru-RU" sz="2400" dirty="0"/>
              <a:t>стрелку,  показывающую ваш уровень.</a:t>
            </a:r>
          </a:p>
        </p:txBody>
      </p:sp>
    </p:spTree>
    <p:extLst>
      <p:ext uri="{BB962C8B-B14F-4D97-AF65-F5344CB8AC3E}">
        <p14:creationId xmlns:p14="http://schemas.microsoft.com/office/powerpoint/2010/main" xmlns="" val="4002286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0410" y="260648"/>
            <a:ext cx="7427168" cy="720080"/>
          </a:xfrm>
        </p:spPr>
        <p:txBody>
          <a:bodyPr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«Лови ошибку»</a:t>
            </a:r>
            <a:endParaRPr lang="ru-RU" sz="3200" b="1" i="1" dirty="0">
              <a:solidFill>
                <a:srgbClr val="0070C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6567011"/>
              </p:ext>
            </p:extLst>
          </p:nvPr>
        </p:nvGraphicFramePr>
        <p:xfrm>
          <a:off x="467544" y="908720"/>
          <a:ext cx="8424936" cy="3981664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2808312"/>
                <a:gridCol w="2808312"/>
                <a:gridCol w="2808312"/>
              </a:tblGrid>
              <a:tr h="864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Физическое тело</a:t>
                      </a:r>
                      <a:endParaRPr lang="ru-RU" sz="2400" dirty="0">
                        <a:solidFill>
                          <a:srgbClr val="1A3C18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Физическое явление</a:t>
                      </a:r>
                      <a:endParaRPr lang="ru-RU" sz="2400" dirty="0">
                        <a:solidFill>
                          <a:srgbClr val="1A3C18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Физическое вещество</a:t>
                      </a:r>
                      <a:endParaRPr lang="ru-RU" sz="2400" dirty="0">
                        <a:solidFill>
                          <a:srgbClr val="1A3C18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Карандаш 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Кипение воды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Огурец 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Стекло 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Падение камня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Сметана 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0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Гроза 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Вода 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Нагревание воды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Плывет плот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Светофор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Окно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1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Пенал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Машина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Стук колес 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1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Соль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Олово 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Дерево 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84572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16974131"/>
              </p:ext>
            </p:extLst>
          </p:nvPr>
        </p:nvGraphicFramePr>
        <p:xfrm>
          <a:off x="467544" y="908720"/>
          <a:ext cx="8424936" cy="4481464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2808312"/>
                <a:gridCol w="2808312"/>
                <a:gridCol w="2808312"/>
              </a:tblGrid>
              <a:tr h="864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Физическое тело</a:t>
                      </a:r>
                      <a:endParaRPr lang="ru-RU" sz="2400" dirty="0">
                        <a:solidFill>
                          <a:srgbClr val="1A3C18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Физическое явление</a:t>
                      </a:r>
                      <a:endParaRPr lang="ru-RU" sz="2400" dirty="0">
                        <a:solidFill>
                          <a:srgbClr val="1A3C18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Физическое вещество</a:t>
                      </a:r>
                      <a:endParaRPr lang="ru-RU" sz="2400" dirty="0">
                        <a:solidFill>
                          <a:srgbClr val="1A3C18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</a:rPr>
                        <a:t>Карандаш </a:t>
                      </a:r>
                      <a:endParaRPr lang="ru-RU" sz="2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</a:rPr>
                        <a:t>Кипение воды</a:t>
                      </a:r>
                      <a:endParaRPr lang="ru-RU" sz="2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+mn-lt"/>
                        </a:rPr>
                        <a:t>Стекло </a:t>
                      </a:r>
                      <a:endParaRPr lang="ru-RU" sz="2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+mn-lt"/>
                          <a:ea typeface="Times New Roman"/>
                        </a:rPr>
                        <a:t>Огурец</a:t>
                      </a:r>
                      <a:endParaRPr lang="ru-RU" sz="2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</a:rPr>
                        <a:t>Падение камня</a:t>
                      </a:r>
                      <a:endParaRPr lang="ru-RU" sz="2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</a:rPr>
                        <a:t>Сметана </a:t>
                      </a:r>
                      <a:endParaRPr lang="ru-RU" sz="2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0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+mn-lt"/>
                        </a:rPr>
                        <a:t>Светофор</a:t>
                      </a:r>
                      <a:endParaRPr lang="ru-RU" sz="2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+mn-lt"/>
                          <a:ea typeface="Times New Roman"/>
                        </a:rPr>
                        <a:t>Нагревание воды</a:t>
                      </a:r>
                      <a:endParaRPr lang="ru-RU" sz="2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</a:rPr>
                        <a:t>Вода </a:t>
                      </a:r>
                      <a:endParaRPr lang="ru-RU" sz="2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+mn-lt"/>
                        </a:rPr>
                        <a:t>Машина</a:t>
                      </a:r>
                      <a:endParaRPr lang="ru-RU" sz="2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+mn-lt"/>
                        </a:rPr>
                        <a:t>Гроза</a:t>
                      </a:r>
                      <a:endParaRPr lang="ru-RU" sz="2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+mn-lt"/>
                          <a:ea typeface="Times New Roman"/>
                        </a:rPr>
                        <a:t>Соль</a:t>
                      </a:r>
                      <a:endParaRPr lang="ru-RU" sz="2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1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</a:rPr>
                        <a:t>Пенал</a:t>
                      </a:r>
                      <a:endParaRPr lang="ru-RU" sz="2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/>
                          <a:latin typeface="+mn-lt"/>
                        </a:rPr>
                        <a:t>Плывет плот</a:t>
                      </a:r>
                      <a:endParaRPr lang="ru-RU" sz="2400" b="1" dirty="0" smtClean="0">
                        <a:effectLst/>
                        <a:latin typeface="+mn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+mn-lt"/>
                        </a:rPr>
                        <a:t>Олово</a:t>
                      </a:r>
                      <a:endParaRPr lang="ru-RU" sz="2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1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</a:rPr>
                        <a:t>Окно </a:t>
                      </a:r>
                      <a:endParaRPr lang="ru-RU" sz="2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/>
                          <a:latin typeface="+mn-lt"/>
                        </a:rPr>
                        <a:t>Стук колес </a:t>
                      </a:r>
                      <a:endParaRPr lang="ru-RU" sz="2400" b="1" dirty="0" smtClean="0">
                        <a:effectLst/>
                        <a:latin typeface="+mn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</a:rPr>
                        <a:t>Дерево </a:t>
                      </a:r>
                      <a:endParaRPr lang="ru-RU" sz="2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6"/>
          <p:cNvSpPr txBox="1">
            <a:spLocks/>
          </p:cNvSpPr>
          <p:nvPr/>
        </p:nvSpPr>
        <p:spPr bwMode="auto">
          <a:xfrm>
            <a:off x="830410" y="260648"/>
            <a:ext cx="7427168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«Лови ошибку»</a:t>
            </a:r>
            <a:endParaRPr lang="ru-RU" sz="3200" b="1" i="1" dirty="0">
              <a:solidFill>
                <a:srgbClr val="0070C0"/>
              </a:solidFill>
              <a:latin typeface="Bookman Old Style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3498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35885" y="3356992"/>
            <a:ext cx="6393803" cy="26776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0070C0"/>
                </a:solidFill>
                <a:latin typeface="Bookman Old Style" pitchFamily="18" charset="0"/>
              </a:rPr>
              <a:t>Вывод</a:t>
            </a:r>
            <a:r>
              <a:rPr lang="ru-RU" sz="2800" b="1" i="1" dirty="0" smtClean="0">
                <a:latin typeface="Bookman Old Style" pitchFamily="18" charset="0"/>
              </a:rPr>
              <a:t>:  наши чувства не дают нам точных результатов, и поэтому необходимо в процессе наблюдений и опытов делать измерения величин</a:t>
            </a:r>
            <a:endParaRPr lang="ru-RU" sz="2800" i="1" dirty="0" smtClean="0"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404664"/>
            <a:ext cx="8606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Bookman Old Style" pitchFamily="18" charset="0"/>
              </a:rPr>
              <a:t>Зачем нужны измерения?</a:t>
            </a:r>
            <a:endParaRPr lang="ru-RU" sz="2800" b="1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8490" y="1052735"/>
            <a:ext cx="8317965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Положите правую руку на парту, а левой рукой дотроньтесь до ножки парты. Что ощущает правая и левая рука? </a:t>
            </a:r>
            <a:r>
              <a:rPr lang="ru-RU" sz="2400" dirty="0" smtClean="0"/>
              <a:t>Отличаются ли температуры тел? </a:t>
            </a:r>
            <a:r>
              <a:rPr lang="ru-RU" sz="2400" dirty="0"/>
              <a:t>Как определить температуру тела?</a:t>
            </a:r>
          </a:p>
        </p:txBody>
      </p:sp>
    </p:spTree>
    <p:extLst>
      <p:ext uri="{BB962C8B-B14F-4D97-AF65-F5344CB8AC3E}">
        <p14:creationId xmlns:p14="http://schemas.microsoft.com/office/powerpoint/2010/main" xmlns="" val="1485984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98529790"/>
              </p:ext>
            </p:extLst>
          </p:nvPr>
        </p:nvGraphicFramePr>
        <p:xfrm>
          <a:off x="2267744" y="115293"/>
          <a:ext cx="6768752" cy="66249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/>
                <a:gridCol w="3384376"/>
              </a:tblGrid>
              <a:tr h="79342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ПРИБОР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ФИЗИЧЕСКАЯ ВЕЛИЧИНА</a:t>
                      </a:r>
                      <a:endParaRPr lang="ru-RU" sz="2000" dirty="0"/>
                    </a:p>
                  </a:txBody>
                  <a:tcPr anchor="ctr"/>
                </a:tc>
              </a:tr>
              <a:tr h="145787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5787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787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787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4" descr="d:\Documents\b417002(hoz-tovary_ru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607" y="747813"/>
            <a:ext cx="1576874" cy="1325027"/>
          </a:xfrm>
          <a:prstGeom prst="roundRect">
            <a:avLst/>
          </a:prstGeom>
          <a:noFill/>
          <a:ln w="7620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6" name="Picture 4" descr="d:\Documents\p1000780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699" y="2255998"/>
            <a:ext cx="1589966" cy="1326107"/>
          </a:xfrm>
          <a:prstGeom prst="roundRect">
            <a:avLst/>
          </a:prstGeom>
          <a:noFill/>
          <a:ln w="6350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7" name="Picture 3" descr="d:\Documents\wcl026p24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4607" y="3765263"/>
            <a:ext cx="1603058" cy="1406779"/>
          </a:xfrm>
          <a:prstGeom prst="round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8" name="Picture 3" descr="d:\Documents\6a00d834c9d85969e20120a6687809970b-800wi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700" y="5355199"/>
            <a:ext cx="1589966" cy="1424350"/>
          </a:xfrm>
          <a:prstGeom prst="roundRect">
            <a:avLst/>
          </a:prstGeom>
          <a:noFill/>
          <a:ln w="63500"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2" name="Скругленный прямоугольник 1"/>
          <p:cNvSpPr/>
          <p:nvPr/>
        </p:nvSpPr>
        <p:spPr>
          <a:xfrm>
            <a:off x="4541955" y="4521520"/>
            <a:ext cx="2188800" cy="576064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термометр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41955" y="5235399"/>
            <a:ext cx="2188800" cy="576064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весы</a:t>
            </a:r>
            <a:endParaRPr lang="ru-RU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41955" y="952125"/>
            <a:ext cx="2188800" cy="576064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часы</a:t>
            </a:r>
            <a:endParaRPr lang="ru-RU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41955" y="3093762"/>
            <a:ext cx="2188800" cy="576064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спидометр</a:t>
            </a:r>
            <a:endParaRPr lang="ru-RU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541955" y="3807641"/>
            <a:ext cx="2188800" cy="576064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масса</a:t>
            </a:r>
            <a:endParaRPr lang="ru-RU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41955" y="5949280"/>
            <a:ext cx="2190285" cy="576064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температура</a:t>
            </a:r>
            <a:endParaRPr lang="ru-RU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41955" y="1666004"/>
            <a:ext cx="2188800" cy="576064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скорость</a:t>
            </a:r>
            <a:endParaRPr lang="ru-RU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541955" y="2379883"/>
            <a:ext cx="2188800" cy="576064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время</a:t>
            </a:r>
            <a:endParaRPr lang="ru-RU" b="1" dirty="0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694122" y="6417875"/>
            <a:ext cx="288032" cy="25420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89246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p14:dur="10" advClick="0">
        <p:fade/>
      </p:transition>
    </mc:Choice>
    <mc:Fallback>
      <p:transition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21184E-6 L -0.23438 -0.484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19" y="-24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9.06568E-7 L -0.22656 -0.3575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37" y="-178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03515E-7 L -0.23438 0.4657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19" y="232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5.55042E-7 L -0.23438 0.3741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19" y="187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49769E-7 L 0.1908 -0.1706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31" y="-85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6.01295E-7 L 0.19063 -0.69242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31" y="-346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16559E-6 L 0.19861 0.5716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31" y="285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8.60315E-7 L 0.18299 0.2578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49" y="128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245722" y="-98410"/>
            <a:ext cx="8215313" cy="2643188"/>
            <a:chOff x="428596" y="0"/>
            <a:chExt cx="8215313" cy="2643166"/>
          </a:xfrm>
        </p:grpSpPr>
        <p:grpSp>
          <p:nvGrpSpPr>
            <p:cNvPr id="3" name="Группа 9"/>
            <p:cNvGrpSpPr>
              <a:grpSpLocks/>
            </p:cNvGrpSpPr>
            <p:nvPr/>
          </p:nvGrpSpPr>
          <p:grpSpPr bwMode="auto">
            <a:xfrm>
              <a:off x="428596" y="357166"/>
              <a:ext cx="8215313" cy="2286000"/>
              <a:chOff x="714348" y="571480"/>
              <a:chExt cx="8215340" cy="2286016"/>
            </a:xfrm>
          </p:grpSpPr>
          <p:sp>
            <p:nvSpPr>
              <p:cNvPr id="9" name="Скругленный прямоугольник 8"/>
              <p:cNvSpPr/>
              <p:nvPr/>
            </p:nvSpPr>
            <p:spPr>
              <a:xfrm>
                <a:off x="714348" y="571499"/>
                <a:ext cx="7643838" cy="2285997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A107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b="1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endParaRPr>
              </a:p>
            </p:txBody>
          </p:sp>
          <p:sp>
            <p:nvSpPr>
              <p:cNvPr id="8205" name="TextBox 5"/>
              <p:cNvSpPr txBox="1">
                <a:spLocks noChangeArrowheads="1"/>
              </p:cNvSpPr>
              <p:nvPr/>
            </p:nvSpPr>
            <p:spPr bwMode="auto">
              <a:xfrm>
                <a:off x="928688" y="1214438"/>
                <a:ext cx="8001000" cy="1016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6000" b="1">
                    <a:latin typeface="Aquarelle"/>
                  </a:rPr>
                  <a:t>       </a:t>
                </a:r>
                <a:endParaRPr lang="ru-RU" sz="7200" b="1">
                  <a:latin typeface="Adine Kirnberg"/>
                </a:endParaRPr>
              </a:p>
            </p:txBody>
          </p:sp>
        </p:grpSp>
        <p:sp>
          <p:nvSpPr>
            <p:cNvPr id="8203" name="TextBox 6"/>
            <p:cNvSpPr txBox="1">
              <a:spLocks noChangeArrowheads="1"/>
            </p:cNvSpPr>
            <p:nvPr/>
          </p:nvSpPr>
          <p:spPr bwMode="auto">
            <a:xfrm>
              <a:off x="857224" y="0"/>
              <a:ext cx="7429500" cy="2369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3600" dirty="0">
                <a:solidFill>
                  <a:srgbClr val="C00000"/>
                </a:solidFill>
                <a:latin typeface="Bruskovaya"/>
              </a:endParaRPr>
            </a:p>
            <a:p>
              <a:pPr algn="ctr"/>
              <a:r>
                <a:rPr lang="ru-RU" sz="2800" b="1" i="1" dirty="0">
                  <a:latin typeface="Bookman Old Style" pitchFamily="18" charset="0"/>
                </a:rPr>
                <a:t>Измерить </a:t>
              </a:r>
              <a:r>
                <a:rPr lang="ru-RU" sz="2800" b="1" i="1" dirty="0">
                  <a:solidFill>
                    <a:srgbClr val="0070C0"/>
                  </a:solidFill>
                  <a:latin typeface="Bookman Old Style" pitchFamily="18" charset="0"/>
                </a:rPr>
                <a:t>физическую величину</a:t>
              </a:r>
            </a:p>
            <a:p>
              <a:pPr algn="ctr"/>
              <a:r>
                <a:rPr lang="ru-RU" sz="2800" b="1" i="1" dirty="0" smtClean="0">
                  <a:solidFill>
                    <a:srgbClr val="0070C0"/>
                  </a:solidFill>
                  <a:latin typeface="Bookman Old Style" pitchFamily="18" charset="0"/>
                </a:rPr>
                <a:t>– это </a:t>
              </a:r>
              <a:r>
                <a:rPr lang="ru-RU" sz="2800" b="1" i="1" dirty="0">
                  <a:solidFill>
                    <a:srgbClr val="0070C0"/>
                  </a:solidFill>
                  <a:latin typeface="Bookman Old Style" pitchFamily="18" charset="0"/>
                </a:rPr>
                <a:t>значит </a:t>
              </a:r>
              <a:r>
                <a:rPr lang="ru-RU" sz="2800" b="1" i="1" dirty="0">
                  <a:latin typeface="Bookman Old Style" pitchFamily="18" charset="0"/>
                </a:rPr>
                <a:t>сравнить её </a:t>
              </a:r>
            </a:p>
            <a:p>
              <a:pPr algn="ctr"/>
              <a:r>
                <a:rPr lang="ru-RU" sz="2800" b="1" i="1" dirty="0">
                  <a:solidFill>
                    <a:srgbClr val="0070C0"/>
                  </a:solidFill>
                  <a:latin typeface="Bookman Old Style" pitchFamily="18" charset="0"/>
                </a:rPr>
                <a:t>с однородной величиной, </a:t>
              </a:r>
            </a:p>
            <a:p>
              <a:pPr algn="ctr"/>
              <a:r>
                <a:rPr lang="ru-RU" sz="2800" b="1" i="1" dirty="0">
                  <a:solidFill>
                    <a:srgbClr val="0070C0"/>
                  </a:solidFill>
                  <a:latin typeface="Bookman Old Style" pitchFamily="18" charset="0"/>
                </a:rPr>
                <a:t>принятой за единицу </a:t>
              </a:r>
              <a:r>
                <a:rPr lang="ru-RU" sz="2800" b="1" i="1" dirty="0" smtClean="0">
                  <a:solidFill>
                    <a:srgbClr val="0070C0"/>
                  </a:solidFill>
                  <a:latin typeface="Bookman Old Style" pitchFamily="18" charset="0"/>
                </a:rPr>
                <a:t>измерения</a:t>
              </a:r>
              <a:endParaRPr lang="ru-RU" sz="2800" b="1" i="1" dirty="0">
                <a:solidFill>
                  <a:srgbClr val="0070C0"/>
                </a:solidFill>
                <a:latin typeface="Bookman Old Style" pitchFamily="18" charset="0"/>
              </a:endParaRPr>
            </a:p>
          </p:txBody>
        </p:sp>
      </p:grpSp>
      <p:pic>
        <p:nvPicPr>
          <p:cNvPr id="1026" name="Picture 2" descr="https://7-vz.com/upload/medialibrary/b7b/vosklitsatelnyy-zna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4972" y="805223"/>
            <a:ext cx="937931" cy="138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mypresentation.ru/documents/86c9eb0f58087cc36a9a09bc80faba2a/img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70856" y="2924944"/>
            <a:ext cx="3444899" cy="3188478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s05.infourok.ru/uploads/ex/06cd/0000ca1c-45e8fee4/img1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720540" y="2924944"/>
            <a:ext cx="3855866" cy="3188478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67975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>
            <a:grpSpLocks/>
          </p:cNvGrpSpPr>
          <p:nvPr/>
        </p:nvGrpSpPr>
        <p:grpSpPr bwMode="auto">
          <a:xfrm>
            <a:off x="6079743" y="5167792"/>
            <a:ext cx="3034033" cy="1165818"/>
            <a:chOff x="5572132" y="5000636"/>
            <a:chExt cx="3357586" cy="1357994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5572132" y="5000636"/>
              <a:ext cx="3224235" cy="135799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A107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2400" b="1" i="1">
                <a:latin typeface="Bookman Old Style" pitchFamily="18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715008" y="5000636"/>
              <a:ext cx="3214710" cy="135799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400" b="1" i="1" dirty="0">
                  <a:latin typeface="Bookman Old Style" pitchFamily="18" charset="0"/>
                </a:rPr>
                <a:t>Каждый купец </a:t>
              </a:r>
            </a:p>
            <a:p>
              <a:pPr algn="ctr">
                <a:defRPr/>
              </a:pPr>
              <a:r>
                <a:rPr lang="ru-RU" sz="2400" b="1" i="1" dirty="0">
                  <a:solidFill>
                    <a:schemeClr val="accent2">
                      <a:lumMod val="50000"/>
                    </a:schemeClr>
                  </a:solidFill>
                  <a:latin typeface="Bookman Old Style" pitchFamily="18" charset="0"/>
                </a:rPr>
                <a:t>на свой </a:t>
              </a:r>
            </a:p>
            <a:p>
              <a:pPr algn="ctr">
                <a:defRPr/>
              </a:pPr>
              <a:r>
                <a:rPr lang="ru-RU" sz="2400" b="1" i="1" dirty="0">
                  <a:latin typeface="Bookman Old Style" pitchFamily="18" charset="0"/>
                </a:rPr>
                <a:t>аршин </a:t>
              </a:r>
              <a:r>
                <a:rPr lang="ru-RU" sz="2400" b="1" i="1" dirty="0" smtClean="0">
                  <a:latin typeface="Bookman Old Style" pitchFamily="18" charset="0"/>
                </a:rPr>
                <a:t>меряет</a:t>
              </a:r>
              <a:endParaRPr lang="ru-RU" sz="2400" b="1" i="1" dirty="0">
                <a:latin typeface="Bookman Old Style" pitchFamily="18" charset="0"/>
              </a:endParaRPr>
            </a:p>
          </p:txBody>
        </p:sp>
      </p:grpSp>
      <p:grpSp>
        <p:nvGrpSpPr>
          <p:cNvPr id="3" name="Группа 19"/>
          <p:cNvGrpSpPr>
            <a:grpSpLocks/>
          </p:cNvGrpSpPr>
          <p:nvPr/>
        </p:nvGrpSpPr>
        <p:grpSpPr bwMode="auto">
          <a:xfrm>
            <a:off x="276528" y="1248665"/>
            <a:ext cx="5580112" cy="5370329"/>
            <a:chOff x="2071670" y="1285860"/>
            <a:chExt cx="4857784" cy="4714908"/>
          </a:xfrm>
        </p:grpSpPr>
        <p:pic>
          <p:nvPicPr>
            <p:cNvPr id="9230" name="Рисунок 10" descr="чел111111.jpg"/>
            <p:cNvPicPr>
              <a:picLocks noChangeAspect="1"/>
            </p:cNvPicPr>
            <p:nvPr/>
          </p:nvPicPr>
          <p:blipFill>
            <a:blip r:embed="rId3" cstate="print"/>
            <a:srcRect b="6607"/>
            <a:stretch>
              <a:fillRect/>
            </a:stretch>
          </p:blipFill>
          <p:spPr bwMode="auto">
            <a:xfrm>
              <a:off x="2071670" y="1285860"/>
              <a:ext cx="4857784" cy="4714908"/>
            </a:xfrm>
            <a:prstGeom prst="rect">
              <a:avLst/>
            </a:prstGeom>
            <a:noFill/>
            <a:ln w="28575">
              <a:solidFill>
                <a:srgbClr val="A10733"/>
              </a:solidFill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2214546" y="3286124"/>
              <a:ext cx="1484322" cy="36989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Аршин  </a:t>
              </a:r>
              <a:r>
                <a:rPr lang="ru-RU" sz="1600" dirty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71 см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286379" y="1643049"/>
              <a:ext cx="1606561" cy="36989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Вершок  </a:t>
              </a:r>
              <a:r>
                <a:rPr lang="ru-RU" sz="1600" dirty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4,4 см</a:t>
              </a:r>
            </a:p>
          </p:txBody>
        </p:sp>
        <p:cxnSp>
          <p:nvCxnSpPr>
            <p:cNvPr id="15" name="Прямая со стрелкой 14"/>
            <p:cNvCxnSpPr/>
            <p:nvPr/>
          </p:nvCxnSpPr>
          <p:spPr>
            <a:xfrm>
              <a:off x="2214546" y="2786057"/>
              <a:ext cx="928693" cy="1588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>
              <a:off x="2214546" y="3286124"/>
              <a:ext cx="1500197" cy="1587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 rot="5400000">
              <a:off x="5965040" y="1964521"/>
              <a:ext cx="357191" cy="285752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31"/>
          <p:cNvGrpSpPr>
            <a:grpSpLocks/>
          </p:cNvGrpSpPr>
          <p:nvPr/>
        </p:nvGrpSpPr>
        <p:grpSpPr bwMode="auto">
          <a:xfrm>
            <a:off x="6079744" y="1306222"/>
            <a:ext cx="2786063" cy="892969"/>
            <a:chOff x="5786446" y="1428736"/>
            <a:chExt cx="2786082" cy="1143008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5786446" y="1428736"/>
              <a:ext cx="2786082" cy="1143008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A107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latin typeface="Bookman Old Style" pitchFamily="18" charset="0"/>
              </a:endParaRPr>
            </a:p>
          </p:txBody>
        </p:sp>
        <p:sp>
          <p:nvSpPr>
            <p:cNvPr id="9229" name="Прямоугольник 20"/>
            <p:cNvSpPr>
              <a:spLocks noChangeArrowheads="1"/>
            </p:cNvSpPr>
            <p:nvPr/>
          </p:nvSpPr>
          <p:spPr bwMode="auto">
            <a:xfrm>
              <a:off x="5826506" y="1500175"/>
              <a:ext cx="2664530" cy="831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400" b="1" i="1" dirty="0">
                  <a:latin typeface="Bookman Old Style" pitchFamily="18" charset="0"/>
                </a:rPr>
                <a:t>Косая сажень </a:t>
              </a:r>
            </a:p>
            <a:p>
              <a:pPr algn="ctr"/>
              <a:r>
                <a:rPr lang="ru-RU" sz="2400" b="1" i="1" dirty="0">
                  <a:latin typeface="Bookman Old Style" pitchFamily="18" charset="0"/>
                </a:rPr>
                <a:t>в </a:t>
              </a:r>
              <a:r>
                <a:rPr lang="ru-RU" sz="2400" b="1" i="1" dirty="0" smtClean="0">
                  <a:latin typeface="Bookman Old Style" pitchFamily="18" charset="0"/>
                </a:rPr>
                <a:t>плечах </a:t>
              </a:r>
              <a:endParaRPr lang="ru-RU" sz="2400" b="1" i="1" dirty="0">
                <a:latin typeface="Bookman Old Style" pitchFamily="18" charset="0"/>
              </a:endParaRPr>
            </a:p>
          </p:txBody>
        </p:sp>
      </p:grpSp>
      <p:grpSp>
        <p:nvGrpSpPr>
          <p:cNvPr id="5" name="Группа 29"/>
          <p:cNvGrpSpPr>
            <a:grpSpLocks/>
          </p:cNvGrpSpPr>
          <p:nvPr/>
        </p:nvGrpSpPr>
        <p:grpSpPr bwMode="auto">
          <a:xfrm>
            <a:off x="6079744" y="3878029"/>
            <a:ext cx="2786400" cy="892800"/>
            <a:chOff x="5572132" y="2857496"/>
            <a:chExt cx="2714644" cy="1143008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5572132" y="2857496"/>
              <a:ext cx="2714644" cy="1143008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A107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2400" b="1" i="1">
                <a:latin typeface="Bookman Old Style" pitchFamily="18" charset="0"/>
              </a:endParaRPr>
            </a:p>
          </p:txBody>
        </p:sp>
        <p:sp>
          <p:nvSpPr>
            <p:cNvPr id="9227" name="Прямоугольник 21"/>
            <p:cNvSpPr>
              <a:spLocks noChangeArrowheads="1"/>
            </p:cNvSpPr>
            <p:nvPr/>
          </p:nvSpPr>
          <p:spPr bwMode="auto">
            <a:xfrm>
              <a:off x="5857884" y="2928935"/>
              <a:ext cx="2183625" cy="939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400" b="1" i="1" dirty="0">
                  <a:latin typeface="Bookman Old Style" pitchFamily="18" charset="0"/>
                </a:rPr>
                <a:t>От горшка </a:t>
              </a:r>
            </a:p>
            <a:p>
              <a:pPr algn="ctr"/>
              <a:r>
                <a:rPr lang="ru-RU" sz="2400" b="1" i="1" dirty="0">
                  <a:latin typeface="Bookman Old Style" pitchFamily="18" charset="0"/>
                </a:rPr>
                <a:t>два </a:t>
              </a:r>
              <a:r>
                <a:rPr lang="ru-RU" sz="2400" b="1" i="1" dirty="0" smtClean="0">
                  <a:latin typeface="Bookman Old Style" pitchFamily="18" charset="0"/>
                </a:rPr>
                <a:t>вершка</a:t>
              </a:r>
              <a:endParaRPr lang="ru-RU" sz="2400" b="1" i="1" dirty="0">
                <a:latin typeface="Bookman Old Style" pitchFamily="18" charset="0"/>
              </a:endParaRPr>
            </a:p>
          </p:txBody>
        </p:sp>
      </p:grpSp>
      <p:grpSp>
        <p:nvGrpSpPr>
          <p:cNvPr id="6" name="Группа 30"/>
          <p:cNvGrpSpPr>
            <a:grpSpLocks/>
          </p:cNvGrpSpPr>
          <p:nvPr/>
        </p:nvGrpSpPr>
        <p:grpSpPr bwMode="auto">
          <a:xfrm>
            <a:off x="6079744" y="2592210"/>
            <a:ext cx="2786400" cy="892800"/>
            <a:chOff x="5643570" y="3857628"/>
            <a:chExt cx="2714644" cy="1143008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5643570" y="3857628"/>
              <a:ext cx="2714644" cy="1143008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A107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latin typeface="Bookman Old Style" pitchFamily="18" charset="0"/>
              </a:endParaRPr>
            </a:p>
          </p:txBody>
        </p:sp>
        <p:sp>
          <p:nvSpPr>
            <p:cNvPr id="9225" name="Прямоугольник 23"/>
            <p:cNvSpPr>
              <a:spLocks noChangeArrowheads="1"/>
            </p:cNvSpPr>
            <p:nvPr/>
          </p:nvSpPr>
          <p:spPr bwMode="auto">
            <a:xfrm>
              <a:off x="5982013" y="3929067"/>
              <a:ext cx="2140345" cy="831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400" b="1" i="1" dirty="0">
                  <a:latin typeface="Bookman Old Style" pitchFamily="18" charset="0"/>
                </a:rPr>
                <a:t>Семи пядей</a:t>
              </a:r>
            </a:p>
            <a:p>
              <a:pPr algn="ctr"/>
              <a:r>
                <a:rPr lang="ru-RU" sz="2400" b="1" i="1" dirty="0">
                  <a:latin typeface="Bookman Old Style" pitchFamily="18" charset="0"/>
                </a:rPr>
                <a:t> во </a:t>
              </a:r>
              <a:r>
                <a:rPr lang="ru-RU" sz="2400" b="1" i="1" dirty="0" smtClean="0">
                  <a:latin typeface="Bookman Old Style" pitchFamily="18" charset="0"/>
                </a:rPr>
                <a:t>лбу</a:t>
              </a:r>
              <a:endParaRPr lang="ru-RU" sz="2400" b="1" i="1" dirty="0">
                <a:latin typeface="Bookman Old Style" pitchFamily="18" charset="0"/>
              </a:endParaRPr>
            </a:p>
          </p:txBody>
        </p:sp>
      </p:grp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535042" y="355056"/>
            <a:ext cx="7283450" cy="50323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3200" b="1" i="1" dirty="0" smtClean="0">
                <a:solidFill>
                  <a:srgbClr val="0070C0"/>
                </a:solidFill>
                <a:latin typeface="Bookman Old Style" pitchFamily="18" charset="0"/>
              </a:rPr>
              <a:t>Меры длины на Руси</a:t>
            </a:r>
            <a:endParaRPr lang="ru-RU" sz="3200" b="1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1217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4"/>
          <p:cNvSpPr>
            <a:spLocks noGrp="1"/>
          </p:cNvSpPr>
          <p:nvPr>
            <p:ph idx="1"/>
          </p:nvPr>
        </p:nvSpPr>
        <p:spPr>
          <a:xfrm>
            <a:off x="539552" y="403507"/>
            <a:ext cx="8043890" cy="5197493"/>
          </a:xfrm>
        </p:spPr>
        <p:txBody>
          <a:bodyPr>
            <a:normAutofit/>
          </a:bodyPr>
          <a:lstStyle/>
          <a:p>
            <a:pPr marL="0" indent="0" algn="just">
              <a:buNone/>
              <a:tabLst>
                <a:tab pos="5106988" algn="l"/>
              </a:tabLst>
            </a:pPr>
            <a:r>
              <a:rPr lang="ru-RU" sz="2400" dirty="0" smtClean="0"/>
              <a:t>В </a:t>
            </a:r>
            <a:r>
              <a:rPr lang="ru-RU" sz="2400" dirty="0"/>
              <a:t>1960 г. ХI Генеральная конференция по мерам и весам, в которой принимали участие крупные ученые многих стран, в том числе и </a:t>
            </a:r>
            <a:r>
              <a:rPr lang="ru-RU" sz="2400" dirty="0" smtClean="0"/>
              <a:t>СССР, </a:t>
            </a:r>
            <a:r>
              <a:rPr lang="ru-RU" sz="2400" dirty="0"/>
              <a:t>приняла резолюцию об </a:t>
            </a:r>
            <a:r>
              <a:rPr lang="ru-RU" sz="2400" dirty="0" smtClean="0"/>
              <a:t>установлении Международной системы </a:t>
            </a:r>
            <a:br>
              <a:rPr lang="ru-RU" sz="2400" dirty="0" smtClean="0"/>
            </a:br>
            <a:r>
              <a:rPr lang="ru-RU" sz="2400" dirty="0" smtClean="0"/>
              <a:t>единиц </a:t>
            </a:r>
            <a:r>
              <a:rPr lang="ru-RU" sz="2400" dirty="0"/>
              <a:t>- </a:t>
            </a:r>
            <a:r>
              <a:rPr lang="ru-RU" sz="2400" dirty="0" smtClean="0"/>
              <a:t>СИ</a:t>
            </a:r>
            <a:endParaRPr lang="ru-RU" sz="2400" dirty="0"/>
          </a:p>
          <a:p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507818" y="5085184"/>
            <a:ext cx="223794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Эталон массы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141932" y="5085183"/>
            <a:ext cx="2414489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Эталон метра</a:t>
            </a:r>
            <a:endParaRPr lang="ru-RU" sz="2400" dirty="0"/>
          </a:p>
        </p:txBody>
      </p:sp>
      <p:pic>
        <p:nvPicPr>
          <p:cNvPr id="1026" name="Picture 2" descr="http://optsklad.ru/img/Metr%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505" y="2420888"/>
            <a:ext cx="3107345" cy="23305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https://www.bzi.ro/public/upload/photos/7/kilogram-etalo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193150" y="2426864"/>
            <a:ext cx="2560757" cy="23817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254203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2358</TotalTime>
  <Words>388</Words>
  <Application>Microsoft Office PowerPoint</Application>
  <PresentationFormat>Экран (4:3)</PresentationFormat>
  <Paragraphs>136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Измерение физических величин Цена деления прибора Физика 7 класс </vt:lpstr>
      <vt:lpstr>Слайд 2</vt:lpstr>
      <vt:lpstr> «Лови ошибку»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Цена деления</vt:lpstr>
      <vt:lpstr>Цена деления</vt:lpstr>
      <vt:lpstr>Слайд 16</vt:lpstr>
      <vt:lpstr>Слайд 17</vt:lpstr>
      <vt:lpstr>Слайд 18</vt:lpstr>
      <vt:lpstr>Слайд 19</vt:lpstr>
      <vt:lpstr>Слайд 20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Semen</dc:creator>
  <cp:lastModifiedBy>Acer</cp:lastModifiedBy>
  <cp:revision>219</cp:revision>
  <dcterms:created xsi:type="dcterms:W3CDTF">2007-06-10T11:02:43Z</dcterms:created>
  <dcterms:modified xsi:type="dcterms:W3CDTF">2023-05-04T12:20:42Z</dcterms:modified>
</cp:coreProperties>
</file>