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8"/>
  </p:notesMasterIdLst>
  <p:sldIdLst>
    <p:sldId id="268" r:id="rId2"/>
    <p:sldId id="271" r:id="rId3"/>
    <p:sldId id="273" r:id="rId4"/>
    <p:sldId id="277" r:id="rId5"/>
    <p:sldId id="274" r:id="rId6"/>
    <p:sldId id="275" r:id="rId7"/>
    <p:sldId id="276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72" r:id="rId17"/>
  </p:sldIdLst>
  <p:sldSz cx="9906000" cy="6858000" type="A4"/>
  <p:notesSz cx="9926638" cy="66690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3ED"/>
    <a:srgbClr val="663300"/>
    <a:srgbClr val="DAE1D1"/>
    <a:srgbClr val="E2BC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31" autoAdjust="0"/>
    <p:restoredTop sz="94660"/>
  </p:normalViewPr>
  <p:slideViewPr>
    <p:cSldViewPr>
      <p:cViewPr varScale="1">
        <p:scale>
          <a:sx n="110" d="100"/>
          <a:sy n="110" d="100"/>
        </p:scale>
        <p:origin x="-1338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519" cy="3338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755" y="0"/>
            <a:ext cx="4300519" cy="3338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9E5C5-6CC5-477B-BEF4-9041AA7BA29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157538" y="500063"/>
            <a:ext cx="3611562" cy="250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428" y="3167631"/>
            <a:ext cx="7941783" cy="300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334194"/>
            <a:ext cx="4300519" cy="3338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755" y="6334194"/>
            <a:ext cx="4300519" cy="3338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0ACE4-A7BD-432D-AFCF-0B12B14247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906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906" y="6053328"/>
            <a:ext cx="2436876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748" y="6044184"/>
            <a:ext cx="73502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559050" y="4038600"/>
            <a:ext cx="701675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559050" y="6050037"/>
            <a:ext cx="72644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2550" y="6068699"/>
            <a:ext cx="222885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9DC96A9-0E43-4E40-835C-86B939527F3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259176" y="236539"/>
            <a:ext cx="635635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67750" y="228600"/>
            <a:ext cx="90805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2E9596-C178-415D-8B14-B775C06D2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96A9-0E43-4E40-835C-86B939527F3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E9596-C178-415D-8B14-B775C06D2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99300" y="609601"/>
            <a:ext cx="222885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609600"/>
            <a:ext cx="602615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99300" y="6248403"/>
            <a:ext cx="2393950" cy="365125"/>
          </a:xfrm>
        </p:spPr>
        <p:txBody>
          <a:bodyPr/>
          <a:lstStyle/>
          <a:p>
            <a:fld id="{F9DC96A9-0E43-4E40-835C-86B939527F3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95302" y="6248208"/>
            <a:ext cx="603794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604345" y="0"/>
            <a:ext cx="34671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653875" y="609600"/>
            <a:ext cx="24765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653875" y="0"/>
            <a:ext cx="24765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6511000" y="134276"/>
            <a:ext cx="533400" cy="264849"/>
          </a:xfrm>
        </p:spPr>
        <p:txBody>
          <a:bodyPr/>
          <a:lstStyle/>
          <a:p>
            <a:fld id="{6E2E9596-C178-415D-8B14-B775C06D2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702" y="228600"/>
            <a:ext cx="883285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96A9-0E43-4E40-835C-86B939527F3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2E9596-C178-415D-8B14-B775C06D2F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63702" y="1600200"/>
            <a:ext cx="883285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85900" y="2743200"/>
            <a:ext cx="7716706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906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40335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485900" y="1600200"/>
            <a:ext cx="84201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1600200"/>
            <a:ext cx="8255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96A9-0E43-4E40-835C-86B939527F3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40335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E2E9596-C178-415D-8B14-B775C06D2F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60400" y="1589567"/>
            <a:ext cx="421005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248643" y="1589567"/>
            <a:ext cx="421005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9DC96A9-0E43-4E40-835C-86B939527F3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E2E9596-C178-415D-8B14-B775C06D2F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850" y="273050"/>
            <a:ext cx="883285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60400" y="2438400"/>
            <a:ext cx="421005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200650" y="2438400"/>
            <a:ext cx="421005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9DC96A9-0E43-4E40-835C-86B939527F3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E2E9596-C178-415D-8B14-B775C06D2F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60400" y="1752600"/>
            <a:ext cx="421005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5200650" y="1752600"/>
            <a:ext cx="421005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96A9-0E43-4E40-835C-86B939527F3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2E9596-C178-415D-8B14-B775C06D2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96A9-0E43-4E40-835C-86B939527F3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7785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2E9596-C178-415D-8B14-B775C06D2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273050"/>
            <a:ext cx="87503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96A9-0E43-4E40-835C-86B939527F3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2E9596-C178-415D-8B14-B775C06D2F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60400" y="1752600"/>
            <a:ext cx="173355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559050" y="1752600"/>
            <a:ext cx="69342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33550" y="5486400"/>
            <a:ext cx="79248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906" y="4572000"/>
            <a:ext cx="9906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906" y="4663440"/>
            <a:ext cx="158496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674114" y="4654296"/>
            <a:ext cx="8231886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550" y="4648200"/>
            <a:ext cx="79248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568450" y="0"/>
            <a:ext cx="108966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769100" y="6248401"/>
            <a:ext cx="2889250" cy="365125"/>
          </a:xfrm>
        </p:spPr>
        <p:txBody>
          <a:bodyPr rtlCol="0"/>
          <a:lstStyle/>
          <a:p>
            <a:fld id="{F9DC96A9-0E43-4E40-835C-86B939527F3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56845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E2E9596-C178-415D-8B14-B775C06D2F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733550" y="6248207"/>
            <a:ext cx="4953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690624" y="0"/>
            <a:ext cx="8215376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60400" y="228600"/>
            <a:ext cx="883285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63702" y="1600200"/>
            <a:ext cx="883285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604000" y="6248401"/>
            <a:ext cx="288925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9DC96A9-0E43-4E40-835C-86B939527F32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60401" y="6248207"/>
            <a:ext cx="5872840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906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7785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39762" y="1280160"/>
            <a:ext cx="9266238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7785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E2E9596-C178-415D-8B14-B775C06D2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https://sun9-50.userapi.com/impf/c840028/v840028203/3b95/SscIykFI6a4.jpg?size=1343x887&amp;quality=96&amp;sign=45401560b64988e49b53f16314522d9a&amp;c_uniq_tag=IxrxLXSwbC3zXns7dubhkIwnn5c12n7BOMmbQI37D1A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08" y="536261"/>
            <a:ext cx="9572692" cy="632173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6654" y="142852"/>
            <a:ext cx="50006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Патриотическое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молодёжи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38290" y="285728"/>
            <a:ext cx="757242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Краеведческая работа воспитание любви к родному краю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важнейших направлений патриотического воспитания является краеведение. Изучение истории родного края способствует росту патриотического самосознания граждан, формированию гордости за тот город, район, в котором человек родился и вырос, где проходят его учеба и трудовая деятельность. Краеведческие экскурсии, встречи с интересными людьми - земляками, посещение музеев, памятных мест расположенных в черте города - все это путь к повышению эффективности патриотического воспитания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9728" y="142852"/>
            <a:ext cx="750099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социальной активности молодежи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Важным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аспектом патриотического воспитания молодого гражданина является осознание необходимости участия в общественной жизни страны, региона, города, учебного заведения. Как только личность отрывается от целого (социальная среда, нация, Родина), она неизбежно попадает в ловушку ценностей, лишенных общественного и гражданского содержания, что ведет к развитию эгоизма личности и является недопустимым.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81166" y="928670"/>
            <a:ext cx="74295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Воспитание будущего гражданина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поисковую и экскурсионную работу, работу в школьных музеях, где осуществляется коррекционная работа и с так называемыми «трудными» детьми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95546" y="857232"/>
            <a:ext cx="628654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Воспитание будущего гражданина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систему классных часов, учитывающую возрастные особенности учащихся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09728" y="214290"/>
            <a:ext cx="76438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Мероприятия военно-патриотической направленности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патриотического воспитания имеют большое значение мероприятия, рассчитанные на пропаганду военной службы, прикладных видов спорта, рассчитанные на участие большого количества молодежи.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66852" y="1285860"/>
            <a:ext cx="77867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Будущий защитник Отечества должен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быть-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человеком здоровым, физически сильным. Важна пропаганда ЗОЖ среди учащихся, создание условий для сохранения здоровья школьников – использование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технологий на уроках, развитие физических возможностей на уроках физкультуры и через систему спортивных мероприятий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738290" cy="69294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23976" y="357166"/>
            <a:ext cx="821537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«России не станет тогда, когда не станет последнего патриота» 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Н.М.Карамзин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95414" y="214290"/>
            <a:ext cx="735811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современной ситуации, как никогда необходимо возрождение духовности, воспитания населения, особенно молодежи, в духе любви к Отечеству, прекращение пропаганды насилия, жестокости, не свойственного нам образа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жизни.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38290" y="1142984"/>
            <a:ext cx="72866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Важным фактором в данной ситуации выступает патриотическое воспитание молодого поколения, главная цель которого состоит в создании условий духовно-культурного, экономического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возрождения.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России, формирование социальных и личностных качеств человека для наиболее полной их реализации на благо общества, воспитания гражданина, патриота своей Родины.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81100" y="0"/>
            <a:ext cx="807249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Патриотическое воспитание является одной из важнейших составляющих воспитательного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процесса.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Его задачами являются: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воспитание у детей и подростков любви к Родине и ее историческому прошлому;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 воспитанников представления о России, как о многонациональном Отечестве, общем доме;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воспитание юного гражданина, здорового нравственно и физически, способного к защите Отечества;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09662" y="71414"/>
            <a:ext cx="838202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Блоками воспитывающей деятельности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являются: создание школьных музеев (музейная педагогика); воспитание на традициях семьи, родного края; туризм и краеведение; подготовка к защите Родины; формирование единой общности россиян; Формирование патриотического воспитания во внеурочное время (открытые уроки, мероприятия, поездки по местам боевых действий); экологическое воспитание как элемент патриотического воспитания;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66852" y="1357298"/>
            <a:ext cx="77153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Патриотизм включает в себя: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-чувство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привязанности к своей семье и тем местам, где человек родился и вырос;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-уважительное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отношение к жителям своего села, города, своему народу, его языку и культуре;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желание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заботится о других людях и об интересах Родины;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95414" y="500042"/>
            <a:ext cx="77867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Патриотизм включает в себя: 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-осознание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долга перед людьми ближайшего окружения, местом своего проживания, Родиной, отстаивание её чести и достоинства, свободы и независимости готовность к защите Отечества;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-проявление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гражданских чувств и верности Родине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гордость за социальные и культурные достижения своей страны;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95414" y="285729"/>
            <a:ext cx="81439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-гордость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 своё Отечество, символы государства, за свой народ;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-уважительное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отношение к историческому прошлому своей большой и малой Родины, своего народа, его обычаям и традициям;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ответственность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 судьбу Родины и своего народа, их будущее, выраженное в стремлении посвящать свой труд, способности укреплению могущества и расцвету Родины;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гуманизм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милосердие, общечеловеческие ценности.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yslide.ru/documents_7/ec898c5076ee7870ee078600f68f987b/img6.jpg"/>
          <p:cNvPicPr>
            <a:picLocks noChangeAspect="1" noChangeArrowheads="1"/>
          </p:cNvPicPr>
          <p:nvPr/>
        </p:nvPicPr>
        <p:blipFill>
          <a:blip r:embed="rId2"/>
          <a:srcRect r="82031" b="-1043"/>
          <a:stretch>
            <a:fillRect/>
          </a:stretch>
        </p:blipFill>
        <p:spPr bwMode="auto">
          <a:xfrm>
            <a:off x="0" y="0"/>
            <a:ext cx="1643074" cy="6929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23976" y="285728"/>
            <a:ext cx="807249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Экологическое воспитание Охрана окружающей среды, экологическая норма, сбережение природных богатств - эти проблемы приобрели в настоящее время актуальность. Но чтобы успешно охранять наши леса и водоёмы, землю и воздух от оскудения, надо знать природу, понимать её законы и истинную ценность и прививать молодёжи навыки экологической и природоохранной деятельности, а так же вовлекать подрастающего поколения в практическую экологическую деятельность по улучшению экологической обстановки в городе. Целью работы является развитие у молодёжи эколого-осознанного восприятия явлений окружающего нас мира, видения современных экологических проблем и умения поиска путей их решения, согласно принципам устойчивого развития жизни на Земле.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609</TotalTime>
  <Words>737</Words>
  <Application>Microsoft Office PowerPoint</Application>
  <PresentationFormat>Лист A4 (210x297 мм)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68</cp:revision>
  <dcterms:created xsi:type="dcterms:W3CDTF">2023-02-03T12:27:01Z</dcterms:created>
  <dcterms:modified xsi:type="dcterms:W3CDTF">2023-05-04T10:49:38Z</dcterms:modified>
</cp:coreProperties>
</file>