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8" r:id="rId4"/>
    <p:sldId id="273" r:id="rId5"/>
    <p:sldId id="271" r:id="rId6"/>
    <p:sldId id="272" r:id="rId7"/>
    <p:sldId id="261" r:id="rId8"/>
    <p:sldId id="260" r:id="rId9"/>
    <p:sldId id="259" r:id="rId10"/>
    <p:sldId id="264" r:id="rId11"/>
    <p:sldId id="265" r:id="rId12"/>
    <p:sldId id="266" r:id="rId13"/>
    <p:sldId id="267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3108" y="4857760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Консультация для педагогов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285992"/>
            <a:ext cx="700820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«Что такое ребус – метод?</a:t>
            </a:r>
            <a:r>
              <a:rPr lang="ru-RU" sz="5400" b="1" dirty="0" smtClean="0">
                <a:solidFill>
                  <a:srgbClr val="FF0000"/>
                </a:solidFill>
              </a:rPr>
              <a:t>»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429000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Обучение чтению с помощью слоговых пиктограмм- методика  </a:t>
            </a:r>
            <a:r>
              <a:rPr lang="ru-RU" sz="2800" dirty="0" smtClean="0"/>
              <a:t>Льва Владимировича </a:t>
            </a:r>
            <a:r>
              <a:rPr lang="ru-RU" sz="2800" dirty="0" err="1" smtClean="0"/>
              <a:t>Штернберга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4744" y="5715016"/>
            <a:ext cx="519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Васильева М.С. – воспитатель группы «Одуванчик»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ДЫ-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00174"/>
            <a:ext cx="4357718" cy="18411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57818" y="2357430"/>
            <a:ext cx="3362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— ДЫНЯ, РАК — </a:t>
            </a:r>
            <a:r>
              <a:rPr lang="ru-RU" sz="2400" b="1" dirty="0" smtClean="0">
                <a:solidFill>
                  <a:srgbClr val="FF0000"/>
                </a:solidFill>
              </a:rPr>
              <a:t>ДЫ-РА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ГА-ЗЕ-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285992"/>
            <a:ext cx="7530401" cy="2286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 flipV="1">
            <a:off x="571472" y="159476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64291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 теперь, поиграем в игру «Угадай  слово»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ЛА-ДО-Н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52" y="1714488"/>
            <a:ext cx="8685390" cy="21431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114298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8572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pic>
        <p:nvPicPr>
          <p:cNvPr id="24578" name="Picture 2" descr="БУ-РА-ТИ-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14554"/>
            <a:ext cx="892971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107154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pic>
        <p:nvPicPr>
          <p:cNvPr id="22530" name="Picture 2" descr="О-ДЕ-Я-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857364"/>
            <a:ext cx="762000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КУ-КУ-РУ-З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214686"/>
            <a:ext cx="7620000" cy="17145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07154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pic>
        <p:nvPicPr>
          <p:cNvPr id="23556" name="Picture 4" descr="О-ЛЕ-Н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785794"/>
            <a:ext cx="5334000" cy="16097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307181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88583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  Главными целями обучения языкам в образовательном учреждении является формирование коммуникативной, языковой, </a:t>
            </a:r>
            <a:r>
              <a:rPr lang="ru-RU" sz="2400" b="1" dirty="0" err="1" smtClean="0"/>
              <a:t>социокультурной</a:t>
            </a:r>
            <a:r>
              <a:rPr lang="ru-RU" sz="2400" b="1" dirty="0" smtClean="0"/>
              <a:t> компетенций. Коммуникативная компетенция формируется в процессе овладения обучающимися навыкам </a:t>
            </a:r>
            <a:r>
              <a:rPr lang="ru-RU" sz="2400" b="1" dirty="0" err="1" smtClean="0"/>
              <a:t>аудирования</a:t>
            </a:r>
            <a:r>
              <a:rPr lang="ru-RU" sz="2400" b="1" dirty="0" smtClean="0"/>
              <a:t>, чтения, говорения и письма, умения отвечать на вопросы, вести диалог. Отработка навыков чтения проводится в комплексе с развитием других видов речевой деятельности.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000372"/>
            <a:ext cx="8929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 smtClean="0">
                <a:solidFill>
                  <a:srgbClr val="FF0000"/>
                </a:solidFill>
              </a:rPr>
              <a:t>Выработка навыка чтения включает несколько последовательных  этапов: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 fontAlgn="base"/>
            <a:r>
              <a:rPr lang="ru-RU" sz="2400" b="1" dirty="0" smtClean="0"/>
              <a:t>Чтение слов осуществляется по мере изучения слоговых структур. Наиболее сложным моментом в овладении навыком чтения является слияние звуков в слове.</a:t>
            </a:r>
          </a:p>
          <a:p>
            <a:pPr algn="just" fontAlgn="base"/>
            <a:r>
              <a:rPr lang="ru-RU" sz="2400" b="1" dirty="0" smtClean="0"/>
              <a:t>Сначала читают слоги-слова (</a:t>
            </a:r>
            <a:r>
              <a:rPr lang="ru-RU" sz="2400" b="1" dirty="0" err="1" smtClean="0"/>
              <a:t>ау-уа</a:t>
            </a:r>
            <a:r>
              <a:rPr lang="ru-RU" sz="2400" b="1" dirty="0" smtClean="0"/>
              <a:t>), обратные слоги (</a:t>
            </a:r>
            <a:r>
              <a:rPr lang="ru-RU" sz="2400" b="1" dirty="0" err="1" smtClean="0"/>
              <a:t>ам</a:t>
            </a:r>
            <a:r>
              <a:rPr lang="ru-RU" sz="2400" b="1" dirty="0" smtClean="0"/>
              <a:t>, ум), затем прямые открытые слоги (</a:t>
            </a:r>
            <a:r>
              <a:rPr lang="ru-RU" sz="2400" b="1" dirty="0" err="1" smtClean="0"/>
              <a:t>ма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му</a:t>
            </a:r>
            <a:r>
              <a:rPr lang="ru-RU" sz="2400" b="1" dirty="0" smtClean="0"/>
              <a:t>).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500042"/>
            <a:ext cx="85011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Методики обучения чтению, существующие в России, начинаются с заучивания букв и с изучения правил их слияния. Буквы являются абстрактными графическими знаками, на заучивание которых ребенку требуется длительное время и немалые усилия. Каждая буква обозначает собой не один конкретный звук, но фонему, то есть условную приблизительную единицу, которая в разных сочетаниях с другими буквами произносится по-разному. Эта </a:t>
            </a:r>
            <a:r>
              <a:rPr lang="ru-RU" sz="2800" b="1" dirty="0" err="1" smtClean="0"/>
              <a:t>многовариантность</a:t>
            </a:r>
            <a:r>
              <a:rPr lang="ru-RU" sz="2800" b="1" dirty="0" smtClean="0"/>
              <a:t> приводит к тому, что ребенок не понимает, как буквы должны сливаться при прочтении.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571480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Кроме того, у детей дошкольного возраста очень слабо развито внимание. Вспоминая одно за другим названия букв и правила их слияния, ребенок оказывается неспособен в это же самое время следить за всей цепочкой произнесенных слогов, он не может быстро выбрать правильный вариант ударения и понять получившееся слово. </a:t>
            </a:r>
          </a:p>
          <a:p>
            <a:r>
              <a:rPr lang="ru-RU" sz="2400" dirty="0" smtClean="0"/>
              <a:t>      Налицо обнаруживается несоответствие между конкретно-предметным мышлением ребенка и тем уровнем абстракции, которым ему предлагается овладеть. Такое несоответствие делает самое начало обучения слишком трудным и долгим, и у многих детей создает психологический барьер, тем самым формируя негативное отношение как к самому обучению, так и к чтению вообще.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14290"/>
            <a:ext cx="82868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Ребус</a:t>
            </a:r>
            <a:r>
              <a:rPr lang="ru-RU" sz="2800" dirty="0" smtClean="0">
                <a:solidFill>
                  <a:srgbClr val="FF0000"/>
                </a:solidFill>
              </a:rPr>
              <a:t>-</a:t>
            </a:r>
            <a:r>
              <a:rPr lang="ru-RU" sz="2800" b="1" dirty="0" smtClean="0">
                <a:solidFill>
                  <a:srgbClr val="FF0000"/>
                </a:solidFill>
              </a:rPr>
              <a:t>метод</a:t>
            </a:r>
            <a:r>
              <a:rPr lang="ru-RU" sz="2800" dirty="0" smtClean="0"/>
              <a:t> - это веселая игра и эффективный </a:t>
            </a:r>
            <a:r>
              <a:rPr lang="ru-RU" sz="2800" b="1" dirty="0" smtClean="0"/>
              <a:t>метод</a:t>
            </a:r>
            <a:r>
              <a:rPr lang="ru-RU" sz="2800" dirty="0" smtClean="0"/>
              <a:t> обучения чтению детей от 4 лет</a:t>
            </a:r>
            <a:r>
              <a:rPr lang="ru-RU" sz="2800" b="1" dirty="0" smtClean="0">
                <a:solidFill>
                  <a:srgbClr val="FF0000"/>
                </a:solidFill>
              </a:rPr>
              <a:t> с помощью слоговых пиктограмм.</a:t>
            </a:r>
          </a:p>
          <a:p>
            <a:pPr algn="just"/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endParaRPr lang="ru-RU" sz="2800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4305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Для того, чтобы в полной мере был реализован принцип этого метода, необходимо все указанные задания выполнять обязательно вслух, громко и чётко.</a:t>
            </a:r>
          </a:p>
          <a:p>
            <a:pPr fontAlgn="base"/>
            <a:r>
              <a:rPr lang="ru-RU" sz="2400" b="1" dirty="0" smtClean="0"/>
              <a:t>Правила метода:</a:t>
            </a:r>
            <a:endParaRPr lang="ru-RU" sz="2400" dirty="0" smtClean="0"/>
          </a:p>
          <a:p>
            <a:pPr fontAlgn="base"/>
            <a:r>
              <a:rPr lang="ru-RU" sz="2400" b="1" dirty="0" smtClean="0">
                <a:solidFill>
                  <a:srgbClr val="FF0000"/>
                </a:solidFill>
              </a:rPr>
              <a:t>Первое правило </a:t>
            </a:r>
            <a:r>
              <a:rPr lang="ru-RU" sz="2400" dirty="0" smtClean="0"/>
              <a:t>– как из целого слова выделить на слух его первый звуковой склад (в слове ложка не первую букву л и не первый слог лож, а именно первый склад </a:t>
            </a:r>
            <a:r>
              <a:rPr lang="ru-RU" sz="2400" dirty="0" err="1" smtClean="0"/>
              <a:t>ло</a:t>
            </a:r>
            <a:r>
              <a:rPr lang="ru-RU" sz="2400" dirty="0" smtClean="0"/>
              <a:t>).</a:t>
            </a:r>
          </a:p>
          <a:p>
            <a:pPr fontAlgn="base"/>
            <a:r>
              <a:rPr lang="ru-RU" sz="2400" dirty="0" smtClean="0"/>
              <a:t>Нужно всего лишь внятно и ритмично, словно стишки, произнести:</a:t>
            </a:r>
          </a:p>
          <a:p>
            <a:pPr fontAlgn="base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ЛОЖКА-ЛО</a:t>
            </a:r>
          </a:p>
          <a:p>
            <a:pPr fontAlgn="base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КОШКА-КО</a:t>
            </a:r>
          </a:p>
          <a:p>
            <a:pPr fontAlgn="base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ЧАЙНИК-ЧА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00042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 smtClean="0">
                <a:solidFill>
                  <a:srgbClr val="FF0000"/>
                </a:solidFill>
              </a:rPr>
              <a:t>Второе правило </a:t>
            </a:r>
            <a:r>
              <a:rPr lang="ru-RU" sz="2400" b="1" dirty="0" smtClean="0"/>
              <a:t>– как из нескольких целых слов, громко и ритмично произнесенных вслух одно за другим, выделить их первые склады и понять новое получившееся слово.</a:t>
            </a:r>
          </a:p>
          <a:p>
            <a:pPr algn="just" fontAlgn="base"/>
            <a:r>
              <a:rPr lang="ru-RU" sz="2400" b="1" dirty="0" smtClean="0"/>
              <a:t>Мы начинаем играть с двумя словами одновременно:</a:t>
            </a:r>
          </a:p>
          <a:p>
            <a:pPr algn="just" fontAlgn="base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НОЖНИЦЫ, ГИРЯ— НО… ГИ…</a:t>
            </a:r>
          </a:p>
          <a:p>
            <a:pPr algn="just" fontAlgn="base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ГОЛУБЬ, РЫБА— ГО… РЫ…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26" y="3000372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 smtClean="0"/>
              <a:t>Получается, что ребенок, глядя на последовательность символов, произносит закодированные в них слова. Именно так происходит освоение слоговых структур.</a:t>
            </a:r>
          </a:p>
          <a:p>
            <a:pPr algn="just" fontAlgn="base"/>
            <a:r>
              <a:rPr lang="ru-RU" sz="2400" b="1" dirty="0" smtClean="0"/>
              <a:t>Постепенно отпадает необходимость произносить полные названия предметов, изображенных на картинках — достаточно ограничиться одними лишь складами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857232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Для начала  с ребенком  надо провести устную игру по «обрубанию» слов.</a:t>
            </a:r>
          </a:p>
          <a:p>
            <a:r>
              <a:rPr lang="ru-RU" sz="2400" b="1" dirty="0" smtClean="0"/>
              <a:t>ЛОЖКА — ЛО...</a:t>
            </a:r>
            <a:br>
              <a:rPr lang="ru-RU" sz="2400" b="1" dirty="0" smtClean="0"/>
            </a:br>
            <a:r>
              <a:rPr lang="ru-RU" sz="2400" b="1" dirty="0" smtClean="0"/>
              <a:t>KOШКА — КО...</a:t>
            </a:r>
            <a:br>
              <a:rPr lang="ru-RU" sz="2400" b="1" dirty="0" smtClean="0"/>
            </a:br>
            <a:r>
              <a:rPr lang="ru-RU" sz="2400" b="1" dirty="0" smtClean="0"/>
              <a:t>МЯЧИК — МЯ...</a:t>
            </a:r>
            <a:br>
              <a:rPr lang="ru-RU" sz="2400" b="1" dirty="0" smtClean="0"/>
            </a:br>
            <a:r>
              <a:rPr lang="ru-RU" sz="2400" b="1" dirty="0" smtClean="0"/>
              <a:t>ЧАЙНИК — ЧА...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286124"/>
            <a:ext cx="63579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— РУЧКА.</a:t>
            </a:r>
          </a:p>
          <a:p>
            <a:r>
              <a:rPr lang="ru-RU" sz="2400" b="1" dirty="0" smtClean="0"/>
              <a:t>— РУ...</a:t>
            </a:r>
          </a:p>
          <a:p>
            <a:r>
              <a:rPr lang="ru-RU" sz="2400" b="1" dirty="0" smtClean="0"/>
              <a:t>— ПАЛЬМА.</a:t>
            </a:r>
          </a:p>
          <a:p>
            <a:r>
              <a:rPr lang="ru-RU" sz="2400" b="1" dirty="0" smtClean="0"/>
              <a:t>— ПА...</a:t>
            </a:r>
          </a:p>
          <a:p>
            <a:r>
              <a:rPr lang="ru-RU" sz="2400" b="1" dirty="0" smtClean="0"/>
              <a:t>— НОЖНИЦЫ.</a:t>
            </a:r>
          </a:p>
          <a:p>
            <a:r>
              <a:rPr lang="ru-RU" sz="2400" b="1" dirty="0" smtClean="0"/>
              <a:t>— НО...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44" y="428604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 Во всех словах, которые предлагаются ребенку, ударение непременно падает на первый слог. Это сильно облегчает ребенку задачу и избавляет нас от путаницы с гласными, которые в безударных слогах часто произносятся не так, как пишутся.) Затем  усложняем правила, и мы начинаем играть с двумя словами одновременно: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78605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— ТУФЛИ, ЧАЙНИК.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— ТУ... ЧА...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— КАКТУС, ШАРИК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— КА... ША...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— НОЖНИЦЫ, ГИРЯ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— НО... ГИ...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— ГОЛУБЬ, РЫБА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— ГО... РЫ...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t="81250"/>
          <a:stretch>
            <a:fillRect/>
          </a:stretch>
        </p:blipFill>
        <p:spPr bwMode="auto">
          <a:xfrm>
            <a:off x="0" y="5572140"/>
            <a:ext cx="914400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571480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Точно так же, игру можно продолжить и с тройками слов: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—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ЛОЖКА, ПАЛЬМА, ТАПКИ.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— ЛО... ПА... ТА...</a:t>
            </a:r>
          </a:p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— КОШКА, ЛЕЙКА, СОЛНЦЕ.</a:t>
            </a:r>
          </a:p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— КО... ЛЕ... СО...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28836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А затем— пусть ребенок поиграет в эту игру сам с собой. Для этого  показываем ему подсказки в виде картинок (пиктограмм). Например, ребенок видит</a:t>
            </a:r>
            <a:endParaRPr lang="ru-RU" sz="2400" dirty="0"/>
          </a:p>
        </p:txBody>
      </p:sp>
      <p:pic>
        <p:nvPicPr>
          <p:cNvPr id="4098" name="Picture 2" descr="КО-Н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14818"/>
            <a:ext cx="3810000" cy="1628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45005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и произносит:</a:t>
            </a:r>
          </a:p>
          <a:p>
            <a:r>
              <a:rPr lang="ru-RU" sz="2400" b="1" dirty="0" smtClean="0"/>
              <a:t>— КОШКА, НИТКИ — </a:t>
            </a:r>
            <a:r>
              <a:rPr lang="ru-RU" sz="2400" b="1" dirty="0" smtClean="0">
                <a:solidFill>
                  <a:srgbClr val="FF0000"/>
                </a:solidFill>
              </a:rPr>
              <a:t>КО-НИ.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721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2022-01-17T05:47:55Z</dcterms:created>
  <dcterms:modified xsi:type="dcterms:W3CDTF">2022-01-26T04:13:45Z</dcterms:modified>
</cp:coreProperties>
</file>