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73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0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3C6"/>
    <a:srgbClr val="FF66CC"/>
    <a:srgbClr val="FF99CC"/>
    <a:srgbClr val="FF5757"/>
    <a:srgbClr val="F73F31"/>
    <a:srgbClr val="9F5FCF"/>
    <a:srgbClr val="B889DB"/>
    <a:srgbClr val="FF33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002" y="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DEBB8-50AE-4C69-95A3-AF052388BA9D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CFAAB-17A4-4096-8A16-E761689F71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23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8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70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5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3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8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7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34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52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alphaModFix amt="78000"/>
            <a:lum/>
          </a:blip>
          <a:srcRect/>
          <a:stretch>
            <a:fillRect l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-66163" y="-53788"/>
            <a:ext cx="9216000" cy="5220000"/>
          </a:xfrm>
          <a:prstGeom prst="frame">
            <a:avLst>
              <a:gd name="adj1" fmla="val 1944"/>
            </a:avLst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47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5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6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stretch>
            <a:fillRect l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A7686-2A4F-4C13-A496-DE4B2EDF18E7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B619E-0679-4432-B435-BE834F6B5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7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5/11/25/16028064.png" TargetMode="External" /><Relationship Id="rId7" Type="http://schemas.openxmlformats.org/officeDocument/2006/relationships/image" Target="../media/image6.png" /><Relationship Id="rId2" Type="http://schemas.openxmlformats.org/officeDocument/2006/relationships/hyperlink" Target="https://im2-tub-ru.yandex.net/i?id=5138cbf32ea2a2b367c5f8f11130e109&amp;n=33&amp;h=190&amp;w=420" TargetMode="Externa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.png" /><Relationship Id="rId5" Type="http://schemas.openxmlformats.org/officeDocument/2006/relationships/hyperlink" Target="http://img-fotki.yandex.ru/get/9068/16969765.1b9/0_87bdc_1042f355_orig.png" TargetMode="External" /><Relationship Id="rId4" Type="http://schemas.openxmlformats.org/officeDocument/2006/relationships/hyperlink" Target="http://monro-design.ru/wp-content/uploads/2011/07/64-300x300.png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8"/>
          <p:cNvSpPr txBox="1">
            <a:spLocks/>
          </p:cNvSpPr>
          <p:nvPr/>
        </p:nvSpPr>
        <p:spPr>
          <a:xfrm>
            <a:off x="1979712" y="1232259"/>
            <a:ext cx="5720680" cy="2088232"/>
          </a:xfrm>
          <a:prstGeom prst="rect">
            <a:avLst/>
          </a:prstGeom>
          <a:solidFill>
            <a:srgbClr val="D953C6"/>
          </a:solidFill>
          <a:ln w="381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</a:rPr>
              <a:t>Тренажёр по теме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</a:rPr>
              <a:t>«Части</a:t>
            </a:r>
            <a:r>
              <a:rPr kumimoji="0" lang="ru-RU" sz="3200" b="1" i="0" u="none" strike="noStrike" kern="1200" cap="none" spc="50" normalizeH="0" noProof="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</a:rPr>
              <a:t> речи</a:t>
            </a:r>
            <a:r>
              <a:rPr kumimoji="0" lang="ru-RU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</a:rPr>
              <a:t>»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anose="02040502050405020303" pitchFamily="18" charset="0"/>
              </a:rPr>
              <a:t>Русский язык 2-4 класс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323528" y="267494"/>
            <a:ext cx="792088" cy="648072"/>
          </a:xfrm>
          <a:prstGeom prst="actionButtonInformation">
            <a:avLst/>
          </a:prstGeom>
          <a:solidFill>
            <a:srgbClr val="FF66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76375"/>
            <a:ext cx="2857500" cy="2857500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340" y="2950684"/>
            <a:ext cx="1497515" cy="199591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248222" y="267494"/>
            <a:ext cx="7411857" cy="568036"/>
          </a:xfrm>
          <a:prstGeom prst="roundRect">
            <a:avLst>
              <a:gd name="adj" fmla="val 50000"/>
            </a:avLst>
          </a:prstGeom>
          <a:solidFill>
            <a:srgbClr val="D953C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>
                <a:solidFill>
                  <a:schemeClr val="bg1"/>
                </a:solidFill>
                <a:latin typeface="Georgia" panose="02040502050405020303" pitchFamily="18" charset="0"/>
              </a:rPr>
              <a:t>Ресурс выполнен по мастер-классу   Н. Н. </a:t>
            </a:r>
            <a:r>
              <a:rPr lang="ru-RU" b="1" i="1" dirty="0" err="1">
                <a:solidFill>
                  <a:schemeClr val="bg1"/>
                </a:solidFill>
                <a:latin typeface="Georgia" panose="02040502050405020303" pitchFamily="18" charset="0"/>
              </a:rPr>
              <a:t>Покровковой</a:t>
            </a:r>
            <a:r>
              <a:rPr lang="ru-RU" dirty="0">
                <a:solidFill>
                  <a:schemeClr val="bg1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12560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0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Пёстрые бабочки </a:t>
            </a:r>
            <a:r>
              <a:rPr lang="ru-RU" sz="20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весело</a:t>
            </a:r>
            <a:r>
              <a:rPr lang="ru-RU" sz="20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порхают с цветка на цветок.</a:t>
            </a:r>
          </a:p>
          <a:p>
            <a:pPr lvl="0" algn="ctr">
              <a:spcAft>
                <a:spcPts val="0"/>
              </a:spcAft>
            </a:pP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133603" y="2244130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  <p:pic>
        <p:nvPicPr>
          <p:cNvPr id="29" name="Рисунок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432" y="267494"/>
            <a:ext cx="8857056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>
              <a:spcAft>
                <a:spcPts val="0"/>
              </a:spcAft>
            </a:pPr>
            <a:r>
              <a:rPr lang="en-US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 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От густого леса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к болоту 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тянутся узкие </a:t>
            </a:r>
            <a:r>
              <a:rPr lang="en-US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    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тропинки.</a:t>
            </a:r>
          </a:p>
          <a:p>
            <a:pPr algn="ctr"/>
            <a:endParaRPr lang="ru-RU" sz="2400" b="1" i="1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1524440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08050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en-US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 осеннем 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лесу горели яркие кисти рябин.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72064" y="1527634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80560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  <a:endParaRPr lang="en-US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>
              <a:defRPr/>
            </a:pP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Песню раннюю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запел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в лазури жаворонок звонкий.</a:t>
            </a:r>
          </a:p>
          <a:p>
            <a:pPr algn="ctr"/>
            <a:endParaRPr lang="ru-RU" sz="2400" b="1" i="1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915816" y="2247714"/>
            <a:ext cx="2232248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9" name="Выноска-облако 28"/>
          <p:cNvSpPr/>
          <p:nvPr/>
        </p:nvSpPr>
        <p:spPr>
          <a:xfrm rot="823392">
            <a:off x="2791630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04617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Тянутся с юга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на север 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стаи диких уток.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1524440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1630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57899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  <a:ea typeface="Times New Roman"/>
              </a:rPr>
              <a:t>Какой  частью речи  является выделенное слово в предложении:</a:t>
            </a:r>
            <a:endParaRPr lang="ru-RU" sz="2200" dirty="0">
              <a:latin typeface="Georgia" panose="02040502050405020303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Через сосновый бор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/>
              </a:rPr>
              <a:t>вьётся </a:t>
            </a: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лесная тропинка.</a:t>
            </a:r>
            <a:endParaRPr lang="ru-RU" sz="2400" b="1" i="1" dirty="0">
              <a:effectLst/>
              <a:latin typeface="Georgia" panose="02040502050405020303" pitchFamily="18" charset="0"/>
              <a:ea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59832" y="2208516"/>
            <a:ext cx="2088232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1630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79512" y="4634722"/>
            <a:ext cx="576064" cy="354810"/>
          </a:xfrm>
          <a:prstGeom prst="mathMultiply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26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771800" y="555526"/>
            <a:ext cx="3600400" cy="2982478"/>
          </a:xfrm>
          <a:prstGeom prst="roundRect">
            <a:avLst/>
          </a:prstGeom>
          <a:solidFill>
            <a:srgbClr val="FF99CC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500" y="699542"/>
            <a:ext cx="35147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B0F0"/>
                </a:solidFill>
                <a:latin typeface="Georgia" panose="02040502050405020303" pitchFamily="18" charset="0"/>
                <a:ea typeface="+mj-ea"/>
                <a:cs typeface="+mj-cs"/>
              </a:rPr>
              <a:t>Источники:</a:t>
            </a:r>
            <a:endParaRPr lang="ru-RU" sz="3200" b="1" i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B0F0"/>
              </a:solidFill>
              <a:latin typeface="Georgia" panose="02040502050405020303" pitchFamily="18" charset="0"/>
              <a:hlinkClick r:id="rId2"/>
            </a:endParaRPr>
          </a:p>
          <a:p>
            <a:pPr marL="342900" lvl="0" indent="-342900" algn="ctr">
              <a:buAutoNum type="arabicPeriod"/>
            </a:pPr>
            <a:r>
              <a:rPr lang="ru-RU" sz="32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Georgia" panose="02040502050405020303" pitchFamily="18" charset="0"/>
                <a:hlinkClick r:id="rId2"/>
              </a:rPr>
              <a:t>Фон</a:t>
            </a:r>
            <a:endParaRPr lang="ru-RU" sz="32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342900" lvl="0" indent="-342900" algn="ctr">
              <a:buAutoNum type="arabicPeriod"/>
            </a:pPr>
            <a:r>
              <a:rPr lang="ru-RU" sz="32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Georgia" panose="02040502050405020303" pitchFamily="18" charset="0"/>
                <a:hlinkClick r:id="rId3"/>
              </a:rPr>
              <a:t>Наташа</a:t>
            </a:r>
            <a:endParaRPr lang="ru-RU" sz="32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342900" lvl="0" indent="-342900" algn="ctr">
              <a:buAutoNum type="arabicPeriod"/>
            </a:pPr>
            <a:r>
              <a:rPr lang="ru-RU" sz="32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Georgia" panose="02040502050405020303" pitchFamily="18" charset="0"/>
                <a:hlinkClick r:id="rId4"/>
              </a:rPr>
              <a:t>Наташа 2</a:t>
            </a:r>
            <a:endParaRPr lang="ru-RU" sz="32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342900" lvl="0" indent="-342900" algn="ctr">
              <a:buAutoNum type="arabicPeriod"/>
            </a:pPr>
            <a:r>
              <a:rPr lang="ru-RU" sz="32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3200" b="1" i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Georgia" panose="02040502050405020303" pitchFamily="18" charset="0"/>
                <a:hlinkClick r:id="rId5"/>
              </a:rPr>
              <a:t>Заяц</a:t>
            </a:r>
            <a:endParaRPr lang="ru-RU" sz="32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06298"/>
            <a:ext cx="2857500" cy="2857500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312211"/>
            <a:ext cx="1839406" cy="2451587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467544" y="267494"/>
            <a:ext cx="576064" cy="576064"/>
          </a:xfrm>
          <a:prstGeom prst="actionButtonHome">
            <a:avLst/>
          </a:prstGeom>
          <a:solidFill>
            <a:srgbClr val="FF66C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3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/>
              </a:rPr>
              <a:t>Под берёзкой </a:t>
            </a: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белеет пушистый ландыш.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332159" y="1456807"/>
            <a:ext cx="6192688" cy="16189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1524440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Выноска-облако 22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5" name="Выноска-облако 24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04403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На дне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/>
              </a:rPr>
              <a:t>глубокого</a:t>
            </a: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 ущелья журчал весёлый ручеёк.</a:t>
            </a:r>
          </a:p>
          <a:p>
            <a:pPr algn="ctr"/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508032" y="1486303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ыноска-облако 25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87184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/>
            <a:r>
              <a:rPr lang="ru-RU" sz="2200" b="1" i="1" dirty="0">
                <a:latin typeface="Georgia" panose="02040502050405020303" pitchFamily="18" charset="0"/>
              </a:rPr>
              <a:t>В парке ветки </a:t>
            </a:r>
            <a:r>
              <a:rPr lang="ru-RU" sz="22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берёзки </a:t>
            </a:r>
            <a:r>
              <a:rPr lang="ru-RU" sz="2200" b="1" i="1" dirty="0">
                <a:latin typeface="Georgia" panose="02040502050405020303" pitchFamily="18" charset="0"/>
              </a:rPr>
              <a:t>украсились серебристым инеем.</a:t>
            </a:r>
          </a:p>
          <a:p>
            <a:pPr algn="ctr"/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339680" y="1512938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ыноска-облако 25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4911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solidFill>
                  <a:prstClr val="white"/>
                </a:solidFill>
                <a:latin typeface="Georgia" panose="02040502050405020303" pitchFamily="18" charset="0"/>
                <a:ea typeface="Times New Roman"/>
              </a:rPr>
              <a:t>Над лесом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/>
              </a:rPr>
              <a:t>выплывает</a:t>
            </a:r>
            <a:r>
              <a:rPr lang="ru-RU" sz="2400" b="1" i="1" dirty="0">
                <a:solidFill>
                  <a:prstClr val="white"/>
                </a:solidFill>
                <a:latin typeface="Georgia" panose="02040502050405020303" pitchFamily="18" charset="0"/>
                <a:ea typeface="Times New Roman"/>
              </a:rPr>
              <a:t> яркое солнце</a:t>
            </a: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.</a:t>
            </a:r>
            <a:endParaRPr lang="ru-RU" sz="2000" b="1" i="1" dirty="0">
              <a:latin typeface="Georgia" panose="02040502050405020303" pitchFamily="18" charset="0"/>
              <a:ea typeface="Times New Roman"/>
            </a:endParaRPr>
          </a:p>
          <a:p>
            <a:pPr algn="ctr"/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964978" y="2244520"/>
            <a:ext cx="2220233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ыноска-облако 25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8280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В осеннем лесу ярко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/>
              </a:rPr>
              <a:t>горели</a:t>
            </a:r>
            <a:r>
              <a:rPr lang="ru-RU" sz="2400" b="1" i="1" dirty="0">
                <a:latin typeface="Georgia" panose="02040502050405020303" pitchFamily="18" charset="0"/>
                <a:ea typeface="Times New Roman"/>
              </a:rPr>
              <a:t> кисти рябин.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915815" y="2233019"/>
            <a:ext cx="2282825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носка-облако 29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31" name="Выноска-облако 30"/>
          <p:cNvSpPr/>
          <p:nvPr/>
        </p:nvSpPr>
        <p:spPr>
          <a:xfrm rot="823392">
            <a:off x="2764703" y="4079352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186348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defRPr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Кошка поцарапала меня очень 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больно</a:t>
            </a: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</a:p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76056" y="2261365"/>
            <a:ext cx="2160312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9" name="Выноска-облако 28"/>
          <p:cNvSpPr/>
          <p:nvPr/>
        </p:nvSpPr>
        <p:spPr>
          <a:xfrm rot="823392">
            <a:off x="2791416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406953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en-US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  <a:endParaRPr lang="en-US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Через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сосновый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бор вьётся </a:t>
            </a: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лесная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тропинка.</a:t>
            </a:r>
            <a:endParaRPr lang="ru-RU" sz="2000" b="1" i="1" dirty="0"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lvl="0" algn="ctr">
              <a:defRPr/>
            </a:pPr>
            <a:endParaRPr lang="ru-RU" sz="2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72064" y="1491630"/>
            <a:ext cx="3096416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6991" y="4055386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321446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H="1" flipV="1">
            <a:off x="7164287" y="3106181"/>
            <a:ext cx="45719" cy="45719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playcast.ru/uploads/2015/11/25/160280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432" y="1524440"/>
            <a:ext cx="2304256" cy="34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7494"/>
            <a:ext cx="8856984" cy="1080120"/>
          </a:xfrm>
          <a:prstGeom prst="roundRect">
            <a:avLst>
              <a:gd name="adj" fmla="val 29691"/>
            </a:avLst>
          </a:prstGeom>
          <a:solidFill>
            <a:srgbClr val="B889D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en-US" sz="2200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defRPr/>
            </a:pPr>
            <a:r>
              <a:rPr lang="ru-RU" sz="2200" dirty="0">
                <a:solidFill>
                  <a:srgbClr val="002060"/>
                </a:solidFill>
                <a:latin typeface="Georgia" panose="02040502050405020303" pitchFamily="18" charset="0"/>
              </a:rPr>
              <a:t>Какой  частью речи  является выделенное слово в предложении:</a:t>
            </a:r>
          </a:p>
          <a:p>
            <a:pPr lvl="0" algn="ctr">
              <a:spcAft>
                <a:spcPts val="0"/>
              </a:spcAft>
            </a:pP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Зимние вьюги </a:t>
            </a:r>
            <a:r>
              <a:rPr lang="ru-RU" sz="2400" b="1" i="1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намели</a:t>
            </a:r>
            <a:r>
              <a:rPr lang="ru-RU" sz="2400" b="1" i="1" dirty="0">
                <a:latin typeface="Georgia" panose="02040502050405020303" pitchFamily="18" charset="0"/>
                <a:ea typeface="Times New Roman" panose="02020603050405020304" pitchFamily="18" charset="0"/>
              </a:rPr>
              <a:t> большие сугробы снега.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688" y="16241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существительное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570253"/>
            <a:ext cx="288032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63564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прилагательное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20272" y="2290333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05325" y="2355726"/>
            <a:ext cx="1714947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наречие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2524" y="2301444"/>
            <a:ext cx="1800000" cy="569449"/>
          </a:xfrm>
          <a:prstGeom prst="roundRect">
            <a:avLst>
              <a:gd name="adj" fmla="val 39312"/>
            </a:avLst>
          </a:prstGeom>
          <a:solidFill>
            <a:srgbClr val="FF99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346440" y="23391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Georgia" panose="02040502050405020303" pitchFamily="18" charset="0"/>
              </a:rPr>
              <a:t>глагол</a:t>
            </a:r>
          </a:p>
        </p:txBody>
      </p:sp>
      <p:pic>
        <p:nvPicPr>
          <p:cNvPr id="20" name="Рисунок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015" y="2332342"/>
            <a:ext cx="1727457" cy="230238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52592" y="1347614"/>
            <a:ext cx="645185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52592" y="2247714"/>
            <a:ext cx="3025154" cy="6840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Выноска-облако 26"/>
          <p:cNvSpPr/>
          <p:nvPr/>
        </p:nvSpPr>
        <p:spPr>
          <a:xfrm rot="823392">
            <a:off x="2791522" y="4079365"/>
            <a:ext cx="3145743" cy="5448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Georgia" panose="02040502050405020303" pitchFamily="18" charset="0"/>
              </a:rPr>
              <a:t>О-о-й!</a:t>
            </a:r>
          </a:p>
        </p:txBody>
      </p:sp>
      <p:sp>
        <p:nvSpPr>
          <p:cNvPr id="28" name="Выноска-облако 27"/>
          <p:cNvSpPr/>
          <p:nvPr/>
        </p:nvSpPr>
        <p:spPr>
          <a:xfrm rot="823392">
            <a:off x="2791630" y="4089224"/>
            <a:ext cx="3145743" cy="545708"/>
          </a:xfrm>
          <a:prstGeom prst="cloudCallout">
            <a:avLst>
              <a:gd name="adj1" fmla="val -101957"/>
              <a:gd name="adj2" fmla="val -206556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Умница!  </a:t>
            </a:r>
          </a:p>
        </p:txBody>
      </p:sp>
    </p:spTree>
    <p:extLst>
      <p:ext uri="{BB962C8B-B14F-4D97-AF65-F5344CB8AC3E}">
        <p14:creationId xmlns:p14="http://schemas.microsoft.com/office/powerpoint/2010/main" val="264118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a-tyazhyolyiy-slucha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h-e`to-to-chto-nado2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739</TotalTime>
  <Words>390</Words>
  <Application>Microsoft Office PowerPoint</Application>
  <PresentationFormat>Экран (16:9)</PresentationFormat>
  <Paragraphs>139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Ученик7</dc:creator>
  <cp:lastModifiedBy>ren1976ren@yandex.ru</cp:lastModifiedBy>
  <cp:revision>46</cp:revision>
  <dcterms:created xsi:type="dcterms:W3CDTF">2016-01-19T08:05:41Z</dcterms:created>
  <dcterms:modified xsi:type="dcterms:W3CDTF">2023-05-04T17:43:00Z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927728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