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7"/>
  </p:notesMasterIdLst>
  <p:sldIdLst>
    <p:sldId id="267" r:id="rId2"/>
    <p:sldId id="266" r:id="rId3"/>
    <p:sldId id="280" r:id="rId4"/>
    <p:sldId id="268" r:id="rId5"/>
    <p:sldId id="279" r:id="rId6"/>
    <p:sldId id="278" r:id="rId7"/>
    <p:sldId id="277" r:id="rId8"/>
    <p:sldId id="275" r:id="rId9"/>
    <p:sldId id="274" r:id="rId10"/>
    <p:sldId id="273" r:id="rId11"/>
    <p:sldId id="272" r:id="rId12"/>
    <p:sldId id="271" r:id="rId13"/>
    <p:sldId id="270" r:id="rId14"/>
    <p:sldId id="269" r:id="rId15"/>
    <p:sldId id="260" r:id="rId16"/>
  </p:sldIdLst>
  <p:sldSz cx="9144000" cy="6858000" type="screen4x3"/>
  <p:notesSz cx="6858000" cy="9144000"/>
  <p:embeddedFontLst>
    <p:embeddedFont>
      <p:font typeface="Comic Sans MS" pitchFamily="66" charset="0"/>
      <p:regular r:id="rId18"/>
      <p:bold r:id="rId19"/>
    </p:embeddedFont>
    <p:embeddedFont>
      <p:font typeface="Calibri" pitchFamily="34" charset="0"/>
      <p:regular r:id="rId20"/>
      <p:bold r:id="rId21"/>
      <p:italic r:id="rId22"/>
      <p:boldItalic r:id="rId2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8A0000"/>
    <a:srgbClr val="99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234" y="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B969E-1F3E-44F6-9E6E-72EA4E53356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7EC3B2-08A6-4538-9CC9-C9C9996AD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ома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EC3B2-08A6-4538-9CC9-C9C9996ADF5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988840"/>
            <a:ext cx="648072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3886200"/>
            <a:ext cx="648072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18.11.2022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4807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600200"/>
            <a:ext cx="648072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  <a:lvl2pPr>
              <a:defRPr>
                <a:solidFill>
                  <a:schemeClr val="tx2"/>
                </a:solidFill>
                <a:latin typeface="Comic Sans MS" pitchFamily="66" charset="0"/>
              </a:defRPr>
            </a:lvl2pPr>
            <a:lvl3pPr>
              <a:defRPr>
                <a:solidFill>
                  <a:schemeClr val="tx2"/>
                </a:solidFill>
                <a:latin typeface="Comic Sans MS" pitchFamily="66" charset="0"/>
              </a:defRPr>
            </a:lvl3pPr>
            <a:lvl4pPr>
              <a:defRPr>
                <a:solidFill>
                  <a:schemeClr val="tx2"/>
                </a:solidFill>
                <a:latin typeface="Comic Sans MS" pitchFamily="66" charset="0"/>
              </a:defRPr>
            </a:lvl4pPr>
            <a:lvl5pPr>
              <a:defRPr>
                <a:solidFill>
                  <a:schemeClr val="tx2"/>
                </a:solidFill>
                <a:latin typeface="Comic Sans MS" pitchFamily="66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237567" y="6356350"/>
            <a:ext cx="219633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18.11.2022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26126" y="6356350"/>
            <a:ext cx="298074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333567" y="6356350"/>
            <a:ext cx="219633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4807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91680" y="1600200"/>
            <a:ext cx="3168352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2"/>
                </a:solidFill>
                <a:latin typeface="Comic Sans MS" pitchFamily="66" charset="0"/>
              </a:defRPr>
            </a:lvl1pPr>
            <a:lvl2pPr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>
              <a:defRPr sz="2000">
                <a:solidFill>
                  <a:schemeClr val="tx2"/>
                </a:solidFill>
                <a:latin typeface="Comic Sans MS" pitchFamily="66" charset="0"/>
              </a:defRPr>
            </a:lvl3pPr>
            <a:lvl4pPr>
              <a:defRPr sz="1800">
                <a:solidFill>
                  <a:schemeClr val="tx2"/>
                </a:solidFill>
                <a:latin typeface="Comic Sans MS" pitchFamily="66" charset="0"/>
              </a:defRPr>
            </a:lvl4pPr>
            <a:lvl5pPr>
              <a:defRPr sz="1800">
                <a:solidFill>
                  <a:schemeClr val="tx2"/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32040" y="1600200"/>
            <a:ext cx="324036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2"/>
                </a:solidFill>
                <a:latin typeface="Comic Sans MS" pitchFamily="66" charset="0"/>
              </a:defRPr>
            </a:lvl1pPr>
            <a:lvl2pPr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>
              <a:defRPr sz="2000">
                <a:solidFill>
                  <a:schemeClr val="tx2"/>
                </a:solidFill>
                <a:latin typeface="Comic Sans MS" pitchFamily="66" charset="0"/>
              </a:defRPr>
            </a:lvl3pPr>
            <a:lvl4pPr>
              <a:defRPr sz="1800">
                <a:solidFill>
                  <a:schemeClr val="tx2"/>
                </a:solidFill>
                <a:latin typeface="Comic Sans MS" pitchFamily="66" charset="0"/>
              </a:defRPr>
            </a:lvl4pPr>
            <a:lvl5pPr>
              <a:defRPr sz="1800">
                <a:solidFill>
                  <a:schemeClr val="tx2"/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18.11.2022</a:t>
            </a:fld>
            <a:endParaRPr lang="ru-RU"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4807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18.11.2022</a:t>
            </a:fld>
            <a:endParaRPr lang="ru-RU"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18.11.2022</a:t>
            </a:fld>
            <a:endParaRPr lang="ru-RU"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6" r:id="rId4"/>
    <p:sldLayoutId id="2147483667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photoshop-master.ru/adds/scrapbooking/22748-skrap-nabor-gulyaem-pod-dojdikom.html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268760"/>
            <a:ext cx="6480720" cy="2880320"/>
          </a:xfrm>
        </p:spPr>
        <p:txBody>
          <a:bodyPr anchor="ctr"/>
          <a:lstStyle/>
          <a:p>
            <a:r>
              <a:rPr lang="ru-RU" sz="4800" b="1" dirty="0" err="1" smtClean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Дизорфография</a:t>
            </a:r>
            <a:endParaRPr lang="ru-RU" sz="4800" b="1" dirty="0">
              <a:ln w="19050">
                <a:solidFill>
                  <a:prstClr val="white"/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5214949"/>
            <a:ext cx="3511580" cy="1094369"/>
          </a:xfrm>
        </p:spPr>
        <p:txBody>
          <a:bodyPr anchor="ctr"/>
          <a:lstStyle/>
          <a:p>
            <a:pPr algn="r">
              <a:spcBef>
                <a:spcPct val="0"/>
              </a:spcBef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Подготовила: учитель-логопед МАОУ СШ №53</a:t>
            </a:r>
          </a:p>
          <a:p>
            <a:pPr algn="r">
              <a:spcBef>
                <a:spcPct val="0"/>
              </a:spcBef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Полищук А. В.</a:t>
            </a:r>
          </a:p>
          <a:p>
            <a:pPr>
              <a:spcBef>
                <a:spcPct val="0"/>
              </a:spcBef>
              <a:defRPr/>
            </a:pPr>
            <a:endParaRPr lang="ru-RU" sz="1600" dirty="0"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4702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Коррекция </a:t>
            </a:r>
            <a:r>
              <a:rPr lang="ru-RU" sz="2400" dirty="0" err="1" smtClean="0"/>
              <a:t>дизорфографии</a:t>
            </a:r>
            <a:r>
              <a:rPr lang="ru-RU" sz="2400" dirty="0" smtClean="0"/>
              <a:t> (формирование орфографического навыка)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dirty="0" smtClean="0"/>
              <a:t>1. Развитие орфографической зоркости (умение находить </a:t>
            </a:r>
            <a:r>
              <a:rPr lang="ru-RU" sz="1600" dirty="0" err="1" smtClean="0"/>
              <a:t>ошибкоопасные</a:t>
            </a:r>
            <a:r>
              <a:rPr lang="ru-RU" sz="1600" dirty="0" smtClean="0"/>
              <a:t> места, привлечение внимания детей на несовпадение написания и произношения, освоение особенностей морфемного состава слова).</a:t>
            </a:r>
          </a:p>
          <a:p>
            <a:r>
              <a:rPr lang="ru-RU" sz="1600" dirty="0" smtClean="0"/>
              <a:t>2. Формирование теоретических, фонематических, морфологических, грамматических, морфемных представлений. (становление фонетических представлений, </a:t>
            </a:r>
            <a:r>
              <a:rPr lang="ru-RU" sz="1600" dirty="0" err="1" smtClean="0"/>
              <a:t>звуко-слоговой</a:t>
            </a:r>
            <a:r>
              <a:rPr lang="ru-RU" sz="1600" dirty="0" smtClean="0"/>
              <a:t> анализ и синтез, слоговая структура, ударение, смыслоразличительная роль ударения, родственные слова, </a:t>
            </a:r>
            <a:r>
              <a:rPr lang="ru-RU" sz="1600" dirty="0" smtClean="0"/>
              <a:t>части слова, части </a:t>
            </a:r>
            <a:r>
              <a:rPr lang="ru-RU" sz="1600" dirty="0" smtClean="0"/>
              <a:t>речи)</a:t>
            </a:r>
          </a:p>
          <a:p>
            <a:r>
              <a:rPr lang="ru-RU" sz="1600" dirty="0" smtClean="0"/>
              <a:t>3. Отработка алгоритмов решения орфографических задач</a:t>
            </a:r>
            <a:r>
              <a:rPr lang="ru-RU" sz="1600" dirty="0" smtClean="0"/>
              <a:t> (предполагает осуществление ряда простых действий: увидеть орфограмму, определить её тип, (место орфограммы в слове,: корень, суффикс, окончание, приставка) вспомнить правило написания орфограммы(применение теоретических знаний); записать орфограмму в соответствии с правилом).</a:t>
            </a:r>
            <a:endParaRPr lang="ru-RU" sz="1600" dirty="0" smtClean="0"/>
          </a:p>
          <a:p>
            <a:r>
              <a:rPr lang="ru-RU" sz="1600" dirty="0" smtClean="0"/>
              <a:t>4. Работа над словарными словами.</a:t>
            </a:r>
            <a:endParaRPr lang="ru-RU" sz="1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В своей работе по профилактике и коррекции </a:t>
            </a:r>
            <a:r>
              <a:rPr lang="ru-RU" sz="2000" dirty="0" err="1" smtClean="0"/>
              <a:t>дизорфографии</a:t>
            </a:r>
            <a:r>
              <a:rPr lang="ru-RU" sz="2000" dirty="0" smtClean="0"/>
              <a:t> использую </a:t>
            </a:r>
            <a:r>
              <a:rPr lang="ru-RU" sz="2000" dirty="0" smtClean="0"/>
              <a:t> </a:t>
            </a:r>
            <a:r>
              <a:rPr lang="ru-RU" sz="2000" dirty="0" smtClean="0"/>
              <a:t>пособия различных авторов и дидактические игры.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1.Рабочие  тетради </a:t>
            </a:r>
            <a:r>
              <a:rPr lang="ru-RU" sz="2000" dirty="0" smtClean="0"/>
              <a:t>для коррекции </a:t>
            </a:r>
            <a:r>
              <a:rPr lang="ru-RU" sz="2000" dirty="0" err="1" smtClean="0"/>
              <a:t>дизорфографии</a:t>
            </a:r>
            <a:r>
              <a:rPr lang="ru-RU" sz="2000" dirty="0" smtClean="0"/>
              <a:t> у младших школьников из 3-х частей. А. В. </a:t>
            </a:r>
            <a:r>
              <a:rPr lang="ru-RU" sz="2000" dirty="0" err="1" smtClean="0"/>
              <a:t>Китиковой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2. Коррекция </a:t>
            </a:r>
            <a:r>
              <a:rPr lang="ru-RU" sz="2000" dirty="0" err="1" smtClean="0"/>
              <a:t>дизорфографии</a:t>
            </a:r>
            <a:r>
              <a:rPr lang="ru-RU" sz="2000" dirty="0" smtClean="0"/>
              <a:t>. О.А. </a:t>
            </a:r>
            <a:r>
              <a:rPr lang="ru-RU" sz="2000" dirty="0" err="1" smtClean="0"/>
              <a:t>Величенкова</a:t>
            </a:r>
            <a:r>
              <a:rPr lang="ru-RU" sz="2000" dirty="0" smtClean="0"/>
              <a:t>, М. Н. </a:t>
            </a:r>
            <a:r>
              <a:rPr lang="ru-RU" sz="2000" dirty="0" err="1" smtClean="0"/>
              <a:t>Русецкая</a:t>
            </a:r>
            <a:endParaRPr lang="ru-RU" sz="2000" dirty="0" smtClean="0"/>
          </a:p>
          <a:p>
            <a:r>
              <a:rPr lang="ru-RU" sz="2000" dirty="0" smtClean="0"/>
              <a:t>3. Предупреждение и коррекция </a:t>
            </a:r>
            <a:r>
              <a:rPr lang="ru-RU" sz="2000" dirty="0" err="1" smtClean="0"/>
              <a:t>дизорфографии</a:t>
            </a:r>
            <a:r>
              <a:rPr lang="ru-RU" sz="2000" dirty="0" smtClean="0"/>
              <a:t> у детей 2-5 классов </a:t>
            </a:r>
            <a:r>
              <a:rPr lang="ru-RU" sz="2000" dirty="0" err="1" smtClean="0"/>
              <a:t>Акульская</a:t>
            </a:r>
            <a:r>
              <a:rPr lang="ru-RU" sz="2000" dirty="0" smtClean="0"/>
              <a:t> Л. В.</a:t>
            </a:r>
          </a:p>
          <a:p>
            <a:r>
              <a:rPr lang="ru-RU" sz="2000" dirty="0" smtClean="0"/>
              <a:t>4. </a:t>
            </a:r>
            <a:r>
              <a:rPr lang="ru-RU" sz="2000" dirty="0" err="1" smtClean="0"/>
              <a:t>Дизорфография</a:t>
            </a:r>
            <a:r>
              <a:rPr lang="ru-RU" sz="2000" dirty="0" smtClean="0"/>
              <a:t> младших школьников И. В. </a:t>
            </a:r>
            <a:r>
              <a:rPr lang="ru-RU" sz="2000" dirty="0" err="1" smtClean="0"/>
              <a:t>Прищепова</a:t>
            </a:r>
            <a:endParaRPr lang="ru-RU" sz="2000" dirty="0" smtClean="0"/>
          </a:p>
          <a:p>
            <a:r>
              <a:rPr lang="ru-RU" sz="2000" dirty="0" smtClean="0"/>
              <a:t>5.Рабочие тетради по русскому языку, чтению и развитию речи.  О.А. Козырева  и др……</a:t>
            </a:r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 ВНИМАНИЕ!!!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078376"/>
            <a:ext cx="648072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2"/>
                  </a:solidFill>
                  <a:latin typeface="Comic Sans MS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2"/>
                  </a:solidFill>
                  <a:latin typeface="Comic Sans MS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2"/>
                  </a:solidFill>
                  <a:latin typeface="Comic Sans MS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2"/>
                  </a:solidFill>
                  <a:latin typeface="Comic Sans MS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2"/>
                  </a:solidFill>
                  <a:latin typeface="Comic Sans MS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tx2"/>
                </a:solidFill>
                <a:latin typeface="Comic Sans MS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tx2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tx2"/>
                  </a:solidFill>
                  <a:latin typeface="Comic Sans MS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tx2"/>
                  </a:solidFill>
                  <a:latin typeface="Comic Sans MS" pitchFamily="66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tx2"/>
                  </a:solidFill>
                  <a:latin typeface="Comic Sans MS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tx2"/>
                  </a:solidFill>
                  <a:latin typeface="Comic Sans MS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tx2"/>
                  </a:solidFill>
                  <a:latin typeface="Comic Sans MS" pitchFamily="66" charset="0"/>
                  <a:cs typeface="Arial" charset="0"/>
                </a:rPr>
                <a:t> </a:t>
              </a:r>
              <a:endParaRPr lang="ru-RU" sz="2000" dirty="0">
                <a:solidFill>
                  <a:schemeClr val="tx2"/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91679" y="5906608"/>
            <a:ext cx="6480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79" y="332656"/>
            <a:ext cx="6480721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Comic Sans MS" pitchFamily="66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Шаблон составлен из фигур программы </a:t>
            </a:r>
            <a:r>
              <a:rPr lang="en-US" dirty="0" smtClean="0">
                <a:solidFill>
                  <a:schemeClr val="tx2"/>
                </a:solidFill>
                <a:latin typeface="Comic Sans MS" pitchFamily="66" charset="0"/>
              </a:rPr>
              <a:t>PowerPoint</a:t>
            </a:r>
            <a:endParaRPr lang="ru-RU" dirty="0" smtClean="0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lang="ru-RU" dirty="0">
                <a:solidFill>
                  <a:schemeClr val="tx2"/>
                </a:solidFill>
                <a:latin typeface="Comic Sans MS" pitchFamily="66" charset="0"/>
              </a:rPr>
              <a:t>Скрап-набор </a:t>
            </a:r>
            <a:r>
              <a:rPr lang="en-US" dirty="0">
                <a:solidFill>
                  <a:schemeClr val="tx2"/>
                </a:solidFill>
                <a:latin typeface="Comic Sans MS" pitchFamily="66" charset="0"/>
                <a:hlinkClick r:id="rId3"/>
              </a:rPr>
              <a:t>https://</a:t>
            </a:r>
            <a:r>
              <a:rPr lang="en-US" dirty="0" smtClean="0">
                <a:solidFill>
                  <a:schemeClr val="tx2"/>
                </a:solidFill>
                <a:latin typeface="Comic Sans MS" pitchFamily="66" charset="0"/>
                <a:hlinkClick r:id="rId3"/>
              </a:rPr>
              <a:t>photoshop-master.ru/adds/scrapbooking/22748-skrap-nabor-gulyaem-pod-dojdikom.html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endParaRPr lang="en-US" dirty="0">
              <a:solidFill>
                <a:schemeClr val="tx2"/>
              </a:solidFill>
              <a:latin typeface="Comic Sans MS" pitchFamily="66" charset="0"/>
            </a:endParaRPr>
          </a:p>
          <a:p>
            <a:endParaRPr lang="en-US" dirty="0">
              <a:solidFill>
                <a:schemeClr val="tx2"/>
              </a:solidFill>
              <a:latin typeface="Comic Sans MS" pitchFamily="66" charset="0"/>
            </a:endParaRPr>
          </a:p>
          <a:p>
            <a:endParaRPr lang="ru-RU" u="sng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Дизорфография</a:t>
            </a:r>
            <a:r>
              <a:rPr lang="ru-RU" dirty="0" smtClean="0">
                <a:latin typeface="Comic Sans MS" pitchFamily="66" charset="0"/>
              </a:rPr>
              <a:t> -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600200"/>
            <a:ext cx="6480720" cy="4925144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Особая ка</a:t>
            </a:r>
            <a:r>
              <a:rPr lang="ru-RU" dirty="0" smtClean="0"/>
              <a:t>тегория стойких, с</a:t>
            </a:r>
            <a:r>
              <a:rPr lang="ru-RU" dirty="0" smtClean="0">
                <a:latin typeface="Comic Sans MS" pitchFamily="66" charset="0"/>
              </a:rPr>
              <a:t>пецифических нарушений письма, проявляющихся в неспособности освоить орфографические навыки, несмотря на знание соответствующих правил.</a:t>
            </a:r>
          </a:p>
          <a:p>
            <a:pPr>
              <a:buNone/>
            </a:pPr>
            <a:r>
              <a:rPr lang="ru-RU" dirty="0" smtClean="0"/>
              <a:t>(Корнев А. Н.)</a:t>
            </a:r>
            <a:endParaRPr lang="ru-R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3524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000924" cy="4725998"/>
          </a:xfrm>
        </p:spPr>
        <p:txBody>
          <a:bodyPr/>
          <a:lstStyle/>
          <a:p>
            <a:pPr algn="l"/>
            <a:r>
              <a:rPr lang="ru-RU" sz="2400" dirty="0" err="1" smtClean="0"/>
              <a:t>Дизорфография</a:t>
            </a:r>
            <a:r>
              <a:rPr lang="ru-RU" sz="2400" dirty="0" smtClean="0"/>
              <a:t>, как вид специфического нарушения впервые была охарактеризована в публикациях Р. И. </a:t>
            </a:r>
            <a:r>
              <a:rPr lang="ru-RU" sz="2400" dirty="0" err="1" smtClean="0"/>
              <a:t>Лалаевой</a:t>
            </a:r>
            <a:r>
              <a:rPr lang="ru-RU" sz="2400" dirty="0" smtClean="0"/>
              <a:t>, А. Н. Корнева. Затем изучена в исследованиях И. В. </a:t>
            </a:r>
            <a:r>
              <a:rPr lang="ru-RU" sz="2400" dirty="0" err="1" smtClean="0"/>
              <a:t>Прищеповой</a:t>
            </a:r>
            <a:r>
              <a:rPr lang="ru-RU" sz="2400" dirty="0" smtClean="0"/>
              <a:t>, О.В. Елецкой, О. И. </a:t>
            </a:r>
            <a:r>
              <a:rPr lang="ru-RU" sz="2400" dirty="0" err="1" smtClean="0"/>
              <a:t>Азовой</a:t>
            </a:r>
            <a:r>
              <a:rPr lang="ru-RU" sz="2400" dirty="0" smtClean="0"/>
              <a:t>.  В основном, предлагаемые определения </a:t>
            </a:r>
            <a:r>
              <a:rPr lang="ru-RU" sz="2400" dirty="0" err="1" smtClean="0"/>
              <a:t>дизорфографии</a:t>
            </a:r>
            <a:r>
              <a:rPr lang="ru-RU" sz="2400" dirty="0" smtClean="0"/>
              <a:t> схожи.</a:t>
            </a:r>
            <a:br>
              <a:rPr lang="ru-RU" sz="2400" dirty="0" smtClean="0"/>
            </a:br>
            <a:r>
              <a:rPr lang="ru-RU" sz="2400" dirty="0" smtClean="0"/>
              <a:t>По поводу этиологии </a:t>
            </a:r>
            <a:r>
              <a:rPr lang="ru-RU" sz="2400" dirty="0" err="1" smtClean="0"/>
              <a:t>дизорфографии</a:t>
            </a:r>
            <a:r>
              <a:rPr lang="ru-RU" sz="2400" dirty="0" smtClean="0"/>
              <a:t>  нет единой точки зрения, возможно потому что группа  детей, с таким нарушением письменной речи неоднородна.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480720" cy="1296974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Симптомы </a:t>
            </a:r>
            <a:r>
              <a:rPr lang="ru-RU" dirty="0" err="1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дизорфографии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600200"/>
            <a:ext cx="6480720" cy="4757758"/>
          </a:xfrm>
        </p:spPr>
        <p:txBody>
          <a:bodyPr/>
          <a:lstStyle/>
          <a:p>
            <a: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ru-RU" sz="16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Ребенок не может запомнить и часто смешивает такие термины, как «звук», «слог», «слово» и некоторые другие;</a:t>
            </a:r>
            <a:endParaRPr lang="ru-RU" sz="1600" dirty="0" smtClean="0">
              <a:solidFill>
                <a:srgbClr val="002060"/>
              </a:solidFill>
            </a:endParaRPr>
          </a:p>
          <a:p>
            <a:pPr lv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ru-RU" sz="16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Содержание правил правописания усваивается детьми с данной речевой патологией формально и в более длительные сроки по сравнению с одноклассниками в норме;</a:t>
            </a:r>
            <a:endParaRPr lang="ru-RU" sz="1600" dirty="0" smtClean="0">
              <a:solidFill>
                <a:srgbClr val="002060"/>
              </a:solidFill>
            </a:endParaRPr>
          </a:p>
          <a:p>
            <a:pPr lvl="0"/>
            <a:r>
              <a:rPr lang="ru-RU" sz="16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Невозможность самостоятельно, своими словами пересказать содержание орфограммы, сделать обобщение, вывод;</a:t>
            </a:r>
            <a:endParaRPr lang="ru-RU" sz="1600" dirty="0" smtClean="0">
              <a:solidFill>
                <a:srgbClr val="002060"/>
              </a:solidFill>
            </a:endParaRPr>
          </a:p>
          <a:p>
            <a: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ru-RU" sz="16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Неверные примеры слов на пройденные орфограммы;</a:t>
            </a:r>
            <a:endParaRPr lang="ru-RU" sz="1600" dirty="0" smtClean="0">
              <a:solidFill>
                <a:srgbClr val="002060"/>
              </a:solidFill>
            </a:endParaRPr>
          </a:p>
          <a:p>
            <a:pPr lv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ru-RU" sz="16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Грамматические признаки орфограмм обычно усваиваются формально (например, при проверке безударных гласных в корне вместо родственных слов подбираются слова, сходные по звучанию);</a:t>
            </a:r>
            <a:endParaRPr lang="ru-RU" sz="1600" dirty="0" smtClean="0">
              <a:solidFill>
                <a:srgbClr val="002060"/>
              </a:solidFill>
            </a:endParaRPr>
          </a:p>
          <a:p>
            <a:pPr lv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ru-RU" sz="16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Дети с </a:t>
            </a:r>
            <a:r>
              <a:rPr lang="ru-RU" sz="16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дизорфографией</a:t>
            </a:r>
            <a:r>
              <a:rPr lang="ru-RU" sz="16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не выделяют «</a:t>
            </a:r>
            <a:r>
              <a:rPr lang="ru-RU" sz="16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ошибкоопасные</a:t>
            </a:r>
            <a:r>
              <a:rPr lang="ru-RU" sz="16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» места в словах, подчиняющихся морфологическому принципу письма (например, корень, окончание, приставку или суффикс). Написание таких слов требует определенной многооперационной проверки;</a:t>
            </a:r>
            <a:endParaRPr lang="ru-RU" sz="1600" dirty="0" smtClean="0">
              <a:solidFill>
                <a:srgbClr val="002060"/>
              </a:solidFill>
            </a:endParaRPr>
          </a:p>
          <a:p>
            <a:pPr lv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ru-RU" sz="16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Самопроверка не дает положительных </a:t>
            </a:r>
            <a:r>
              <a:rPr lang="ru-RU" sz="16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результатов</a:t>
            </a:r>
            <a:endParaRPr lang="ru-RU" sz="16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480720" cy="6011882"/>
          </a:xfrm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Литературные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данные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свидетельствуют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о 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тесной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связи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дисграфии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и 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дизорфографии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На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начальных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этапах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обучения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ребенок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допускает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больше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специфических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дисграфических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)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ошибок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, к 3-4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классу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резко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увеличивается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количество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орфографических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ошибок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Максимальное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проявление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данной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проблемы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приходится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на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 5-6 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класс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при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переходе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в 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среднюю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школу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т.к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увеличивается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объём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учебного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материала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по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русскому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языку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При </a:t>
            </a:r>
            <a:r>
              <a:rPr lang="ru-RU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этом наибольшее количество ошибок отмечается в следующих случаях: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При правописании проверяемых безударных гласных в корне.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В ходе воспроизведения слов с непроверяемым написанием в корне.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В случаях переноса слов.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При написании прописной буквы в именах, отчествах и т.д.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Учащиеся не усваивают написания ЧН, ЧК, СТН и т.д. и др.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endParaRPr lang="ru-RU" sz="1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480720" cy="868346"/>
          </a:xfrm>
        </p:spPr>
        <p:txBody>
          <a:bodyPr/>
          <a:lstStyle/>
          <a:p>
            <a:r>
              <a:rPr lang="en-US" sz="2800" b="1" i="1" u="sng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Основные</a:t>
            </a:r>
            <a:r>
              <a:rPr lang="en-US" sz="2800" b="1" i="1" u="sng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1" i="1" u="sng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три</a:t>
            </a:r>
            <a:r>
              <a:rPr lang="en-US" sz="2800" b="1" i="1" u="sng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1" i="1" u="sng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вида</a:t>
            </a:r>
            <a:r>
              <a:rPr lang="en-US" sz="2800" b="1" i="1" u="sng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1" i="1" u="sng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дизорфографии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285860"/>
            <a:ext cx="6480720" cy="4840303"/>
          </a:xfrm>
        </p:spPr>
        <p:txBody>
          <a:bodyPr/>
          <a:lstStyle/>
          <a:p>
            <a:pPr marL="609600" lvl="0" indent="-60960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ru-RU" sz="24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Морфологическая </a:t>
            </a:r>
            <a:r>
              <a:rPr lang="ru-RU" sz="24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дизорфография</a:t>
            </a:r>
            <a:r>
              <a:rPr lang="ru-RU" sz="24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, сопровождающаяся большим количеством орфографических ошибок, проявляющихся в самостоятельном письме (сочинения, изложения и др.).</a:t>
            </a:r>
            <a:endParaRPr lang="ru-RU" sz="2400" dirty="0" smtClean="0">
              <a:solidFill>
                <a:srgbClr val="002060"/>
              </a:solidFill>
            </a:endParaRPr>
          </a:p>
          <a:p>
            <a:pPr marL="609600" lvl="0" indent="-60960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ru-RU" sz="24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Синтаксическая </a:t>
            </a:r>
            <a:r>
              <a:rPr lang="ru-RU" sz="24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дизорфография</a:t>
            </a:r>
            <a:r>
              <a:rPr lang="ru-RU" sz="24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 — стойкая неспособность овладеть синтаксическими правилами на письме, т.е. пунктуацией.</a:t>
            </a:r>
            <a:endParaRPr lang="ru-RU" sz="2400" dirty="0" smtClean="0">
              <a:solidFill>
                <a:srgbClr val="002060"/>
              </a:solidFill>
            </a:endParaRPr>
          </a:p>
          <a:p>
            <a:pPr marL="609600" lvl="0" indent="-60960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ru-RU" sz="24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Смешанная </a:t>
            </a:r>
            <a:r>
              <a:rPr lang="ru-RU" sz="24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дизорфография</a:t>
            </a:r>
            <a:r>
              <a:rPr lang="ru-RU" sz="24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, которая включает в себя сочетание орфографических и пунктуационных ошибок.</a:t>
            </a:r>
            <a:endParaRPr lang="ru-RU" sz="2400" dirty="0" smtClean="0">
              <a:solidFill>
                <a:srgbClr val="002060"/>
              </a:solidFill>
            </a:endParaRPr>
          </a:p>
          <a:p>
            <a:endParaRPr lang="ru-RU" sz="1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i="1" u="sng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Причины</a:t>
            </a:r>
            <a:r>
              <a:rPr lang="en-US" sz="3600" b="1" i="1" u="sng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600" b="1" i="1" u="sng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дизорфографии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ru-RU" sz="20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-Проблемы </a:t>
            </a:r>
            <a:r>
              <a:rPr lang="ru-RU" sz="20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речевого развития (общее недоразвитие речи, фонетико-фонематическое недоразвитие речи);</a:t>
            </a:r>
            <a:endParaRPr lang="ru-RU" sz="2000" dirty="0" smtClean="0">
              <a:solidFill>
                <a:srgbClr val="002060"/>
              </a:solidFill>
            </a:endParaRPr>
          </a:p>
          <a:p>
            <a:pPr lv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ru-RU" sz="20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ru-RU" sz="2000" b="1" i="1" dirty="0" err="1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несформированость</a:t>
            </a:r>
            <a:r>
              <a:rPr lang="ru-RU" sz="20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ряда неречевых психических функций: операционные компоненты словесно-логического мышления (анализ, синтез, сравнение, отвлечение, абстрагирование, классификация, систематизация), речеслуховая память. Выявляются также неустойчивость внимания (недостаточность его концентрации), </a:t>
            </a:r>
            <a:r>
              <a:rPr lang="ru-RU" sz="20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         -трудности </a:t>
            </a:r>
            <a:r>
              <a:rPr lang="ru-RU" sz="2000" b="1" i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как переключения с одного вида деятельности на другой, так и выработки алгоритма орфографических действий.</a:t>
            </a:r>
            <a:endParaRPr lang="ru-RU" sz="2000" dirty="0" smtClean="0">
              <a:solidFill>
                <a:srgbClr val="002060"/>
              </a:solidFill>
            </a:endParaRPr>
          </a:p>
          <a:p>
            <a:pPr lvl="0" indent="-2159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lang="ru-RU" sz="2000" b="1" i="1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480720" cy="1511288"/>
          </a:xfrm>
        </p:spPr>
        <p:txBody>
          <a:bodyPr/>
          <a:lstStyle/>
          <a:p>
            <a:pPr algn="l"/>
            <a:r>
              <a:rPr lang="ru-RU" sz="2000" dirty="0" smtClean="0"/>
              <a:t>Предположить </a:t>
            </a:r>
            <a:r>
              <a:rPr lang="ru-RU" sz="2000" dirty="0" err="1" smtClean="0"/>
              <a:t>дизорфографию</a:t>
            </a:r>
            <a:r>
              <a:rPr lang="ru-RU" sz="2000" dirty="0" smtClean="0"/>
              <a:t> мы можем в конце 2 класса, поставить в 3 классе после 1-го полугодия.</a:t>
            </a:r>
            <a:br>
              <a:rPr lang="ru-RU" sz="2000" dirty="0" smtClean="0"/>
            </a:br>
            <a:r>
              <a:rPr lang="ru-RU" sz="2000" dirty="0" err="1" smtClean="0"/>
              <a:t>Дизорфографические</a:t>
            </a:r>
            <a:r>
              <a:rPr lang="ru-RU" sz="2000" dirty="0" smtClean="0"/>
              <a:t> ошибки (15-20% ошибок – лёгкая, 20-30%-средняя, 30-50%-тяжёлая)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357290" y="1928804"/>
          <a:ext cx="6815159" cy="4437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2149"/>
                <a:gridCol w="2341290"/>
                <a:gridCol w="2271720"/>
              </a:tblGrid>
              <a:tr h="1688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Принцип письма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правила</a:t>
                      </a:r>
                    </a:p>
                  </a:txBody>
                  <a:tcPr marL="68580" marR="68580" marT="0" marB="0"/>
                </a:tc>
              </a:tr>
              <a:tr h="337650">
                <a:tc row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1.</a:t>
                      </a:r>
                    </a:p>
                  </a:txBody>
                  <a:tcPr marL="68580" marR="68580" marT="0" marB="0"/>
                </a:tc>
                <a:tc row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Морфологический принцип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Безударный гласный в корне слова(безуд.)</a:t>
                      </a:r>
                    </a:p>
                  </a:txBody>
                  <a:tcPr marL="68580" marR="68580" marT="0" marB="0"/>
                </a:tc>
              </a:tr>
              <a:tr h="3257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Парный согласный</a:t>
                      </a:r>
                    </a:p>
                  </a:txBody>
                  <a:tcPr marL="68580" marR="68580" marT="0" marB="0"/>
                </a:tc>
              </a:tr>
              <a:tr h="3257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Непроизносимый согласный</a:t>
                      </a:r>
                    </a:p>
                  </a:txBody>
                  <a:tcPr marL="68580" marR="68580" marT="0" marB="0"/>
                </a:tc>
              </a:tr>
              <a:tr h="3257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Приставка</a:t>
                      </a:r>
                    </a:p>
                  </a:txBody>
                  <a:tcPr marL="68580" marR="68580" marT="0" marB="0"/>
                </a:tc>
              </a:tr>
              <a:tr h="3257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Суффикс</a:t>
                      </a:r>
                    </a:p>
                  </a:txBody>
                  <a:tcPr marL="68580" marR="68580" marT="0" marB="0"/>
                </a:tc>
              </a:tr>
              <a:tr h="1588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окончание</a:t>
                      </a:r>
                    </a:p>
                  </a:txBody>
                  <a:tcPr marL="68580" marR="68580" marT="0" marB="0"/>
                </a:tc>
              </a:tr>
              <a:tr h="325733">
                <a:tc row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2.</a:t>
                      </a:r>
                    </a:p>
                  </a:txBody>
                  <a:tcPr marL="68580" marR="68580" marT="0" marB="0"/>
                </a:tc>
                <a:tc row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Традиционный принцип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Жи-ши, ча-ща, чу-щу</a:t>
                      </a:r>
                    </a:p>
                  </a:txBody>
                  <a:tcPr marL="68580" marR="68580" marT="0" marB="0"/>
                </a:tc>
              </a:tr>
              <a:tr h="3257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ЧК, чн, нщ, рщ, ст, зн, сн</a:t>
                      </a:r>
                    </a:p>
                  </a:txBody>
                  <a:tcPr marL="68580" marR="68580" marT="0" marB="0"/>
                </a:tc>
              </a:tr>
              <a:tr h="5064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Правописание слов, имеющих орфоэпическое традиционное произношение</a:t>
                      </a:r>
                    </a:p>
                  </a:txBody>
                  <a:tcPr marL="68580" marR="68580" marT="0" marB="0"/>
                </a:tc>
              </a:tr>
              <a:tr h="3257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Словарные слова</a:t>
                      </a:r>
                    </a:p>
                  </a:txBody>
                  <a:tcPr marL="68580" marR="68580" marT="0" marB="0"/>
                </a:tc>
              </a:tr>
              <a:tr h="3257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Удвоенные согласные</a:t>
                      </a:r>
                    </a:p>
                  </a:txBody>
                  <a:tcPr marL="68580" marR="68580" marT="0" marB="0"/>
                </a:tc>
              </a:tr>
              <a:tr h="3257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Предлог</a:t>
                      </a:r>
                    </a:p>
                  </a:txBody>
                  <a:tcPr marL="68580" marR="68580" marT="0" marB="0"/>
                </a:tc>
              </a:tr>
              <a:tr h="3257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Наречие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err="1" smtClean="0"/>
              <a:t>Дизорфографические</a:t>
            </a:r>
            <a:r>
              <a:rPr lang="ru-RU" sz="2400" dirty="0" smtClean="0"/>
              <a:t> ошибки (15-20% ошибок – лёгкая, 20-30%-средняя, 30-50%-тяжёлая)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692275" y="1600200"/>
          <a:ext cx="6480174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058"/>
                <a:gridCol w="2160058"/>
                <a:gridCol w="2160058"/>
              </a:tblGrid>
              <a:tr h="370840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Грамматический принцип письма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Ь на конце имен существительных</a:t>
                      </a: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Ь знак в инфинитиве и в повелительном наклонении глаголов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4.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Слого-морфемный принцип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Неправильный перенос слова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Лексико-логический принцип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Слитное написание: предлог+слово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Слитное написание: слово+предлог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Слитное написание: слово+слово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Раздельное написание слова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Пропуск дефиса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6.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Семантический принцип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Заглавная буква в именах собственных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7.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Ошибки на неизученные  правила на момент обследования( не учит.)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205867"/>
      </a:folHlink>
    </a:clrScheme>
    <a:fontScheme name="для шаблонов сини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612</Words>
  <Application>Microsoft Office PowerPoint</Application>
  <PresentationFormat>Экран (4:3)</PresentationFormat>
  <Paragraphs>95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Comic Sans MS</vt:lpstr>
      <vt:lpstr>Calibri</vt:lpstr>
      <vt:lpstr>Times New Roman</vt:lpstr>
      <vt:lpstr>1_Тема Office</vt:lpstr>
      <vt:lpstr>Дизорфография</vt:lpstr>
      <vt:lpstr>Дизорфография -</vt:lpstr>
      <vt:lpstr>Дизорфография, как вид специфического нарушения впервые была охарактеризована в публикациях Р. И. Лалаевой, А. Н. Корнева. Затем изучена в исследованиях И. В. Прищеповой, О.В. Елецкой, О. И. Азовой.  В основном, предлагаемые определения дизорфографии схожи. По поводу этиологии дизорфографии  нет единой точки зрения, возможно потому что группа  детей, с таким нарушением письменной речи неоднородна.</vt:lpstr>
      <vt:lpstr>Симптомы дизорфографии</vt:lpstr>
      <vt:lpstr>Литературные данные свидетельствуют о тесной связи дисграфии и дизорфографии. На начальных этапах обучения ребенок допускает больше специфических (дисграфических) ошибок, к 3-4 классу резко увеличивается количество орфографических ошибок. Максимальное проявление данной проблемы приходится на 5-6 класс, при переходе в среднюю школу, т.к. увеличивается объём учебного материала по русскому языку. При этом наибольшее количество ошибок отмечается в следующих случаях: При правописании проверяемых безударных гласных в корне. В ходе воспроизведения слов с непроверяемым написанием в корне. В случаях переноса слов. При написании прописной буквы в именах, отчествах и т.д. Учащиеся не усваивают написания ЧН, ЧК, СТН и т.д. и др. </vt:lpstr>
      <vt:lpstr>Основные три вида дизорфографии</vt:lpstr>
      <vt:lpstr>Причины дизорфографии</vt:lpstr>
      <vt:lpstr>Предположить дизорфографию мы можем в конце 2 класса, поставить в 3 классе после 1-го полугодия. Дизорфографические ошибки (15-20% ошибок – лёгкая, 20-30%-средняя, 30-50%-тяжёлая)  </vt:lpstr>
      <vt:lpstr>Дизорфографические ошибки (15-20% ошибок – лёгкая, 20-30%-средняя, 30-50%-тяжёлая)</vt:lpstr>
      <vt:lpstr>Коррекция дизорфографии (формирование орфографического навыка)</vt:lpstr>
      <vt:lpstr>В своей работе по профилактике и коррекции дизорфографии использую  пособия различных авторов и дидактические игры.</vt:lpstr>
      <vt:lpstr>СПАСИБО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Lexus</cp:lastModifiedBy>
  <cp:revision>100</cp:revision>
  <dcterms:created xsi:type="dcterms:W3CDTF">2014-07-06T18:18:01Z</dcterms:created>
  <dcterms:modified xsi:type="dcterms:W3CDTF">2022-11-17T20:54:38Z</dcterms:modified>
</cp:coreProperties>
</file>