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4" r:id="rId24"/>
    <p:sldId id="263" r:id="rId25"/>
    <p:sldId id="283" r:id="rId26"/>
    <p:sldId id="286" r:id="rId27"/>
    <p:sldId id="287" r:id="rId28"/>
    <p:sldId id="288" r:id="rId29"/>
    <p:sldId id="289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2B01"/>
    <a:srgbClr val="B94900"/>
    <a:srgbClr val="712703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80" d="100"/>
          <a:sy n="80" d="100"/>
        </p:scale>
        <p:origin x="-98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4823" y="1723898"/>
            <a:ext cx="6294352" cy="39908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7200" dirty="0" smtClean="0">
                <a:ln w="19050">
                  <a:noFill/>
                </a:ln>
                <a:solidFill>
                  <a:srgbClr val="972B01"/>
                </a:solidFill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РАУНД 2</a:t>
            </a:r>
          </a:p>
          <a:p>
            <a:pPr algn="ctr">
              <a:lnSpc>
                <a:spcPts val="7600"/>
              </a:lnSpc>
            </a:pPr>
            <a:r>
              <a:rPr lang="ru-RU" sz="7200" dirty="0" smtClean="0">
                <a:ln w="19050">
                  <a:noFill/>
                </a:ln>
                <a:solidFill>
                  <a:srgbClr val="972B01"/>
                </a:solidFill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Интересные </a:t>
            </a:r>
          </a:p>
          <a:p>
            <a:pPr algn="ctr">
              <a:lnSpc>
                <a:spcPts val="7600"/>
              </a:lnSpc>
            </a:pPr>
            <a:r>
              <a:rPr lang="ru-RU" sz="7200" dirty="0" smtClean="0">
                <a:ln w="19050">
                  <a:noFill/>
                </a:ln>
                <a:solidFill>
                  <a:srgbClr val="972B01"/>
                </a:solidFill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факты </a:t>
            </a:r>
          </a:p>
          <a:p>
            <a:pPr algn="ctr">
              <a:lnSpc>
                <a:spcPts val="7600"/>
              </a:lnSpc>
            </a:pPr>
            <a:r>
              <a:rPr lang="ru-RU" sz="7200" dirty="0" smtClean="0">
                <a:ln w="19050">
                  <a:noFill/>
                </a:ln>
                <a:solidFill>
                  <a:srgbClr val="972B01"/>
                </a:solidFill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о </a:t>
            </a:r>
            <a:r>
              <a:rPr lang="ru-RU" sz="7200" dirty="0">
                <a:ln w="19050">
                  <a:noFill/>
                </a:ln>
                <a:solidFill>
                  <a:srgbClr val="972B01"/>
                </a:solidFill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космонавтике</a:t>
            </a:r>
            <a:endParaRPr lang="ru-RU" sz="7200" dirty="0">
              <a:ln w="19050">
                <a:noFill/>
              </a:ln>
              <a:solidFill>
                <a:srgbClr val="972B01"/>
              </a:solidFill>
              <a:effectLst/>
              <a:latin typeface="Lobster" panose="0200050600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5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83771" y="1781298"/>
            <a:ext cx="7149688" cy="39562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Все мы знаем знаменитое Гагаринское «Поехали!»</a:t>
            </a:r>
          </a:p>
          <a:p>
            <a:pPr marL="0" indent="0" algn="ctr">
              <a:buNone/>
            </a:pPr>
            <a:r>
              <a:rPr lang="ru-RU" sz="3200" b="1" dirty="0" smtClean="0"/>
              <a:t>Но </a:t>
            </a:r>
            <a:r>
              <a:rPr lang="ru-RU" sz="3200" b="1" dirty="0"/>
              <a:t>в</a:t>
            </a:r>
            <a:r>
              <a:rPr lang="ru-RU" sz="3200" b="1" dirty="0" smtClean="0"/>
              <a:t>о </a:t>
            </a:r>
            <a:r>
              <a:rPr lang="ru-RU" sz="3200" b="1" dirty="0"/>
              <a:t>время заключительной стадии полёта Юрий Гагарин бросил фразу, о которой долгое время предпочитали ничего не </a:t>
            </a:r>
            <a:r>
              <a:rPr lang="ru-RU" sz="3200" b="1" dirty="0" smtClean="0"/>
              <a:t>писать.</a:t>
            </a:r>
          </a:p>
          <a:p>
            <a:pPr marL="0" indent="0" algn="ctr">
              <a:buNone/>
            </a:pPr>
            <a:r>
              <a:rPr lang="ru-RU" sz="3200" b="1" dirty="0" smtClean="0"/>
              <a:t>Что сказал Гагарин приземляясь?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7410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5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98" y="1939493"/>
            <a:ext cx="6858000" cy="165576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333333"/>
                </a:solidFill>
                <a:latin typeface="Helvetica Neue"/>
              </a:rPr>
              <a:t>«Я горю, прощайте, товарищи!».</a:t>
            </a:r>
            <a:endParaRPr lang="ru-RU" sz="32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482" y="2517569"/>
            <a:ext cx="5084934" cy="3434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18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6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83771" y="1781298"/>
            <a:ext cx="7149688" cy="39562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333333"/>
                </a:solidFill>
                <a:latin typeface="Helvetica Neue"/>
              </a:rPr>
              <a:t> </a:t>
            </a: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С недавних </a:t>
            </a:r>
            <a:r>
              <a:rPr lang="ru-RU" sz="3200" dirty="0">
                <a:solidFill>
                  <a:srgbClr val="333333"/>
                </a:solidFill>
                <a:latin typeface="Helvetica Neue"/>
              </a:rPr>
              <a:t>пор одним из обязательных условий для полета в космос является знание </a:t>
            </a: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этого </a:t>
            </a:r>
            <a:r>
              <a:rPr lang="ru-RU" sz="3200" dirty="0">
                <a:solidFill>
                  <a:srgbClr val="333333"/>
                </a:solidFill>
                <a:latin typeface="Helvetica Neue"/>
              </a:rPr>
              <a:t>языка.</a:t>
            </a:r>
            <a:endParaRPr lang="ru-RU" sz="3200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178" y="3669731"/>
            <a:ext cx="4559006" cy="262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51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6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98" y="2034495"/>
            <a:ext cx="6858000" cy="1655762"/>
          </a:xfrm>
        </p:spPr>
        <p:txBody>
          <a:bodyPr/>
          <a:lstStyle/>
          <a:p>
            <a:r>
              <a:rPr lang="ru-RU" sz="3600" b="1" dirty="0" smtClean="0"/>
              <a:t>РУССКОГО ЯЗЫКА</a:t>
            </a:r>
          </a:p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096" y="2755075"/>
            <a:ext cx="2843085" cy="347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321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7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83771" y="1781298"/>
            <a:ext cx="7149688" cy="39562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Легендарный </a:t>
            </a:r>
            <a:r>
              <a:rPr lang="ru-RU" sz="3200" dirty="0" smtClean="0"/>
              <a:t>запуск СОБАК Белки и Стрелки  </a:t>
            </a:r>
            <a:r>
              <a:rPr lang="ru-RU" sz="3200" dirty="0"/>
              <a:t>состоялся 19 августа 1960 года. Они провели на орбите сутки, сделали 18 витков вокруг планеты. На землю собаки спустились в капсуле на парашюте</a:t>
            </a:r>
            <a:r>
              <a:rPr lang="ru-RU" sz="3200" dirty="0" smtClean="0"/>
              <a:t>.</a:t>
            </a:r>
          </a:p>
          <a:p>
            <a:pPr marL="0" indent="0" algn="ctr">
              <a:buNone/>
            </a:pPr>
            <a:r>
              <a:rPr lang="ru-RU" sz="3200" b="1" dirty="0" smtClean="0"/>
              <a:t>А какие ещё животные участвовали в этом легендарном полёте?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1957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7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99" y="1407313"/>
            <a:ext cx="6858000" cy="165576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ГРЫЗУНЫ</a:t>
            </a:r>
          </a:p>
          <a:p>
            <a:r>
              <a:rPr lang="ru-RU" sz="3200" b="1" dirty="0" smtClean="0"/>
              <a:t>40 мышей и 2 крысы</a:t>
            </a:r>
            <a:endParaRPr lang="ru-RU" sz="32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798" y="2843016"/>
            <a:ext cx="4474899" cy="33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56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8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83771" y="1781299"/>
            <a:ext cx="7149688" cy="25175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В КОСМОСЕ отсутствует это физическое </a:t>
            </a:r>
            <a:r>
              <a:rPr lang="ru-RU" sz="3200" b="1" dirty="0"/>
              <a:t>явление, представляющее собой распространение упругих </a:t>
            </a:r>
            <a:r>
              <a:rPr lang="ru-RU" sz="3200" b="1" dirty="0" smtClean="0"/>
              <a:t>волн.</a:t>
            </a:r>
            <a:endParaRPr lang="ru-RU" sz="3200" b="1" dirty="0"/>
          </a:p>
        </p:txBody>
      </p:sp>
      <p:pic>
        <p:nvPicPr>
          <p:cNvPr id="20482" name="Picture 2" descr="https://eco-ceiling.ru/img/zvuko-i-shumoizolyaciya-potolka-v-derevyannom-dome_7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38" r="-758" b="16062"/>
          <a:stretch/>
        </p:blipFill>
        <p:spPr bwMode="auto">
          <a:xfrm>
            <a:off x="1178710" y="3574471"/>
            <a:ext cx="5758337" cy="224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05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8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98" y="2081997"/>
            <a:ext cx="6858000" cy="165576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2C2F34"/>
                </a:solidFill>
                <a:latin typeface="-apple-system"/>
              </a:rPr>
              <a:t>В космосе нет звука.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192" y="2852982"/>
            <a:ext cx="3933369" cy="318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28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9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83771" y="1781299"/>
            <a:ext cx="7149688" cy="25175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latin typeface="Helvetica Neue"/>
              </a:rPr>
              <a:t>«Планеты </a:t>
            </a:r>
            <a:r>
              <a:rPr lang="ru-RU" sz="3200" dirty="0">
                <a:latin typeface="Helvetica Neue"/>
              </a:rPr>
              <a:t>нетрудно упомнить самому юному малышу, зная Венеру, </a:t>
            </a:r>
            <a:r>
              <a:rPr lang="ru-RU" sz="3200" dirty="0" smtClean="0">
                <a:latin typeface="Helvetica Neue"/>
              </a:rPr>
              <a:t>Меркурий».</a:t>
            </a:r>
          </a:p>
          <a:p>
            <a:pPr marL="0" indent="0" algn="ctr">
              <a:buNone/>
            </a:pPr>
            <a:r>
              <a:rPr lang="ru-RU" sz="3200" b="1" dirty="0" smtClean="0">
                <a:latin typeface="Helvetica Neue"/>
              </a:rPr>
              <a:t>Что зашифровано в этой фразе?</a:t>
            </a:r>
            <a:endParaRPr lang="ru-RU" sz="3200" b="1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741" y="3773632"/>
            <a:ext cx="3570515" cy="2379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022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9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98" y="1511981"/>
            <a:ext cx="6858000" cy="16557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Названия планет Солнечной системы и их правильное расположение от Солнца.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804" y="2425535"/>
            <a:ext cx="4619501" cy="3464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370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1407313"/>
            <a:ext cx="66256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2400" dirty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Германии и Норвегии </a:t>
            </a:r>
            <a:r>
              <a:rPr lang="ru-RU" sz="2400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их называют </a:t>
            </a:r>
            <a:r>
              <a:rPr lang="ru-RU" sz="2400" b="1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РАУМФАРЕРАМИ,</a:t>
            </a:r>
            <a:r>
              <a:rPr lang="ru-RU" sz="2400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dirty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 Казахстане – </a:t>
            </a:r>
            <a:r>
              <a:rPr lang="ru-RU" sz="2400" b="1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ГАРЫШКЕРАМИ</a:t>
            </a:r>
            <a:r>
              <a:rPr lang="ru-RU" sz="2400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400" dirty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 США – </a:t>
            </a:r>
            <a:r>
              <a:rPr lang="ru-RU" sz="2400" b="1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АСТРОНАВТАМИ</a:t>
            </a:r>
            <a:r>
              <a:rPr lang="ru-RU" sz="2400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400" dirty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а китайцы зовут их </a:t>
            </a:r>
            <a:r>
              <a:rPr lang="ru-RU" sz="2400" b="1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ТАЙКОНАВТАМИ</a:t>
            </a:r>
            <a:r>
              <a:rPr lang="ru-RU" sz="2400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ru-RU" sz="2400" dirty="0" smtClean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Helvetica Neue"/>
              </a:rPr>
              <a:t>Однако во всем мире известно, что первенство в этом деле принадлежит </a:t>
            </a:r>
            <a:r>
              <a:rPr lang="ru-RU" sz="2400" dirty="0" smtClean="0">
                <a:solidFill>
                  <a:srgbClr val="333333"/>
                </a:solidFill>
                <a:latin typeface="Helvetica Neue"/>
              </a:rPr>
              <a:t>советскому (русскому)…?</a:t>
            </a:r>
            <a:endParaRPr lang="ru-RU" sz="2400" dirty="0"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1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10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83771" y="1781299"/>
            <a:ext cx="7149688" cy="25175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444444"/>
                </a:solidFill>
                <a:latin typeface="Helvetica Neue"/>
              </a:rPr>
              <a:t>Для чего люди создали созвездия?</a:t>
            </a:r>
            <a:endParaRPr lang="ru-RU" sz="40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158" y="3071832"/>
            <a:ext cx="4797631" cy="276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30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10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99" y="1407313"/>
            <a:ext cx="6858000" cy="16557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rgbClr val="000000"/>
                </a:solidFill>
                <a:latin typeface="YS Text"/>
              </a:rPr>
              <a:t>Чтобы </a:t>
            </a:r>
            <a:r>
              <a:rPr lang="ru-RU" sz="3200" dirty="0">
                <a:solidFill>
                  <a:srgbClr val="000000"/>
                </a:solidFill>
                <a:latin typeface="YS Text"/>
              </a:rPr>
              <a:t>облегчить навигацию и ориентирование на местности</a:t>
            </a:r>
            <a:endParaRPr lang="ru-RU" sz="32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0" t="9100" r="21191" b="9312"/>
          <a:stretch/>
        </p:blipFill>
        <p:spPr bwMode="auto">
          <a:xfrm>
            <a:off x="1460664" y="2921330"/>
            <a:ext cx="3111335" cy="3194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19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11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83771" y="1555668"/>
            <a:ext cx="7149688" cy="25175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444444"/>
                </a:solidFill>
                <a:latin typeface="Helvetica Neue"/>
              </a:rPr>
              <a:t>Что на самом деле представляет собой «лунный свет»?</a:t>
            </a:r>
            <a:endParaRPr lang="ru-RU" sz="4000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552" y="3448564"/>
            <a:ext cx="4028705" cy="2685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98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9525">
                  <a:noFill/>
                </a:ln>
                <a:solidFill>
                  <a:srgbClr val="ED7D31">
                    <a:lumMod val="50000"/>
                  </a:srgb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11</a:t>
            </a:r>
            <a:endParaRPr lang="ru-RU" sz="4000" b="1" dirty="0">
              <a:ln w="9525">
                <a:noFill/>
              </a:ln>
              <a:solidFill>
                <a:srgbClr val="ED7D31">
                  <a:lumMod val="50000"/>
                </a:srgb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98" y="1540823"/>
            <a:ext cx="6858000" cy="3776353"/>
          </a:xfrm>
        </p:spPr>
        <p:txBody>
          <a:bodyPr>
            <a:normAutofit/>
          </a:bodyPr>
          <a:lstStyle/>
          <a:p>
            <a:r>
              <a:rPr lang="ru-RU" sz="5100" b="1" dirty="0" smtClean="0">
                <a:solidFill>
                  <a:srgbClr val="2C2F34"/>
                </a:solidFill>
                <a:latin typeface="Times New Roman" pitchFamily="18" charset="0"/>
                <a:cs typeface="Times New Roman" pitchFamily="18" charset="0"/>
              </a:rPr>
              <a:t>Это отражение солнечного света.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789" y="3198799"/>
            <a:ext cx="4310619" cy="2981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12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12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98" y="1773237"/>
            <a:ext cx="6858000" cy="268000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Какой предмет объединяет КОСМОНАВТА, 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ЛЕТЧИКА-ИСТРЕБИТЕЛЯ и МЛАДЕНЦА?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9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12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57447" y="1407313"/>
            <a:ext cx="7229102" cy="294126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ПАМПЕРС (ПОДГУЗНИК)</a:t>
            </a:r>
          </a:p>
          <a:p>
            <a:pPr>
              <a:lnSpc>
                <a:spcPct val="110000"/>
              </a:lnSpc>
            </a:pPr>
            <a:r>
              <a:rPr lang="ru-RU" sz="1800" dirty="0">
                <a:solidFill>
                  <a:srgbClr val="333333"/>
                </a:solidFill>
                <a:latin typeface="YS Text"/>
              </a:rPr>
              <a:t>В СССР </a:t>
            </a:r>
            <a:r>
              <a:rPr lang="ru-RU" sz="1800" b="1" dirty="0">
                <a:solidFill>
                  <a:srgbClr val="333333"/>
                </a:solidFill>
                <a:latin typeface="YS Text"/>
              </a:rPr>
              <a:t>подгузники</a:t>
            </a:r>
            <a:r>
              <a:rPr lang="ru-RU" sz="1800" dirty="0">
                <a:solidFill>
                  <a:srgbClr val="333333"/>
                </a:solidFill>
                <a:latin typeface="YS Text"/>
              </a:rPr>
              <a:t> появились лишь 1990-х годах. Хотя советские </a:t>
            </a:r>
            <a:r>
              <a:rPr lang="ru-RU" sz="1800" b="1" dirty="0">
                <a:solidFill>
                  <a:srgbClr val="333333"/>
                </a:solidFill>
                <a:latin typeface="YS Text"/>
              </a:rPr>
              <a:t>космонавты</a:t>
            </a:r>
            <a:r>
              <a:rPr lang="ru-RU" sz="1800" dirty="0">
                <a:solidFill>
                  <a:srgbClr val="333333"/>
                </a:solidFill>
                <a:latin typeface="YS Text"/>
              </a:rPr>
              <a:t> уже в 60-е годы пользовались супер-секретной разработкой отечественных ученых, очень напоминающей современные одноразовые </a:t>
            </a:r>
            <a:r>
              <a:rPr lang="ru-RU" sz="1800" b="1" dirty="0">
                <a:solidFill>
                  <a:srgbClr val="333333"/>
                </a:solidFill>
                <a:latin typeface="YS Text"/>
              </a:rPr>
              <a:t>подгузники</a:t>
            </a:r>
            <a:r>
              <a:rPr lang="ru-RU" sz="1800" dirty="0">
                <a:solidFill>
                  <a:srgbClr val="333333"/>
                </a:solidFill>
                <a:latin typeface="YS Text"/>
              </a:rPr>
              <a:t>. 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2" t="7953" r="6094" b="8954"/>
          <a:stretch/>
        </p:blipFill>
        <p:spPr bwMode="auto">
          <a:xfrm>
            <a:off x="963548" y="3241964"/>
            <a:ext cx="2800931" cy="3063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095" y="3469821"/>
            <a:ext cx="2623829" cy="2608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12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13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99" y="1500104"/>
            <a:ext cx="6858000" cy="2680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ИМЯ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создателя ракеты «Фалькон», которая возвращается</a:t>
            </a:r>
          </a:p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Землю.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983" y="3268866"/>
            <a:ext cx="4074665" cy="3010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935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13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57447" y="1407313"/>
            <a:ext cx="7229102" cy="2941266"/>
          </a:xfrm>
        </p:spPr>
        <p:txBody>
          <a:bodyPr>
            <a:norm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ИЛОН ИВ МАСК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59"/>
          <a:stretch/>
        </p:blipFill>
        <p:spPr bwMode="auto">
          <a:xfrm>
            <a:off x="2206950" y="2701003"/>
            <a:ext cx="4607829" cy="344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608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14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98" y="1268495"/>
            <a:ext cx="6858000" cy="2680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dirty="0">
                <a:solidFill>
                  <a:srgbClr val="333333"/>
                </a:solidFill>
                <a:latin typeface="YS Text"/>
              </a:rPr>
              <a:t> Для радиосвязи </a:t>
            </a:r>
            <a:r>
              <a:rPr lang="ru-RU" sz="3200" b="1" dirty="0">
                <a:solidFill>
                  <a:srgbClr val="333333"/>
                </a:solidFill>
                <a:latin typeface="YS Text"/>
              </a:rPr>
              <a:t>космонавтам</a:t>
            </a:r>
            <a:r>
              <a:rPr lang="ru-RU" sz="3200" dirty="0">
                <a:solidFill>
                  <a:srgbClr val="333333"/>
                </a:solidFill>
                <a:latin typeface="YS Text"/>
              </a:rPr>
              <a:t> </a:t>
            </a:r>
            <a:endParaRPr lang="ru-RU" sz="3200" dirty="0" smtClean="0">
              <a:solidFill>
                <a:srgbClr val="333333"/>
              </a:solidFill>
              <a:latin typeface="YS Text"/>
            </a:endParaRPr>
          </a:p>
          <a:p>
            <a:pPr>
              <a:lnSpc>
                <a:spcPct val="100000"/>
              </a:lnSpc>
            </a:pPr>
            <a:r>
              <a:rPr lang="ru-RU" sz="3200" dirty="0" smtClean="0">
                <a:solidFill>
                  <a:srgbClr val="333333"/>
                </a:solidFill>
                <a:latin typeface="YS Text"/>
              </a:rPr>
              <a:t>присваивают</a:t>
            </a:r>
            <a:r>
              <a:rPr lang="ru-RU" sz="3200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sz="3200" b="1" dirty="0">
                <a:solidFill>
                  <a:srgbClr val="333333"/>
                </a:solidFill>
                <a:latin typeface="YS Text"/>
              </a:rPr>
              <a:t>позывные</a:t>
            </a:r>
            <a:r>
              <a:rPr lang="ru-RU" sz="3200" dirty="0" smtClean="0">
                <a:solidFill>
                  <a:srgbClr val="333333"/>
                </a:solidFill>
                <a:latin typeface="YS Text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ru-RU" sz="3200" dirty="0" smtClean="0">
                <a:solidFill>
                  <a:srgbClr val="333333"/>
                </a:solidFill>
                <a:latin typeface="YS Text"/>
                <a:cs typeface="Times New Roman" pitchFamily="18" charset="0"/>
              </a:rPr>
              <a:t>Назовите позывной </a:t>
            </a:r>
          </a:p>
          <a:p>
            <a:pPr>
              <a:lnSpc>
                <a:spcPct val="100000"/>
              </a:lnSpc>
            </a:pPr>
            <a:r>
              <a:rPr lang="ru-RU" sz="3200" dirty="0">
                <a:solidFill>
                  <a:srgbClr val="333333"/>
                </a:solidFill>
                <a:latin typeface="YS Text"/>
                <a:cs typeface="Times New Roman" pitchFamily="18" charset="0"/>
              </a:rPr>
              <a:t>	</a:t>
            </a:r>
            <a:r>
              <a:rPr lang="ru-RU" sz="3200" dirty="0" smtClean="0">
                <a:solidFill>
                  <a:srgbClr val="333333"/>
                </a:solidFill>
                <a:latin typeface="YS Text"/>
                <a:cs typeface="Times New Roman" pitchFamily="18" charset="0"/>
              </a:rPr>
              <a:t>	Юрия Гагарина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7" r="51626"/>
          <a:stretch/>
        </p:blipFill>
        <p:spPr bwMode="auto">
          <a:xfrm>
            <a:off x="1285876" y="3429000"/>
            <a:ext cx="2454852" cy="2796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912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14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57447" y="1407313"/>
            <a:ext cx="7229102" cy="294126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«КЕДР»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7" r="51626"/>
          <a:stretch/>
        </p:blipFill>
        <p:spPr bwMode="auto">
          <a:xfrm>
            <a:off x="1285875" y="2137558"/>
            <a:ext cx="3179247" cy="3621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069730"/>
            <a:ext cx="3247085" cy="2163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854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39229" y="2057460"/>
            <a:ext cx="4164096" cy="823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КОСМОНАВТУ</a:t>
            </a:r>
            <a:endParaRPr lang="ru-RU" sz="3600" b="1" dirty="0"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1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16" y="3329049"/>
            <a:ext cx="4292406" cy="2861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519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83763" y="1723898"/>
            <a:ext cx="6576480" cy="3016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7200" dirty="0" smtClean="0">
                <a:ln w="19050">
                  <a:noFill/>
                </a:ln>
                <a:solidFill>
                  <a:srgbClr val="972B01"/>
                </a:solidFill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СПАСИБО!</a:t>
            </a:r>
          </a:p>
          <a:p>
            <a:pPr algn="ctr">
              <a:lnSpc>
                <a:spcPts val="7600"/>
              </a:lnSpc>
            </a:pPr>
            <a:r>
              <a:rPr lang="ru-RU" sz="7200" dirty="0" smtClean="0">
                <a:ln w="19050">
                  <a:noFill/>
                </a:ln>
                <a:solidFill>
                  <a:srgbClr val="972B01"/>
                </a:solidFill>
                <a:effectLst/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ВЫ БОЛЬШИЕ </a:t>
            </a:r>
          </a:p>
          <a:p>
            <a:pPr algn="ctr">
              <a:lnSpc>
                <a:spcPts val="7600"/>
              </a:lnSpc>
            </a:pPr>
            <a:r>
              <a:rPr lang="ru-RU" sz="7200" dirty="0" smtClean="0">
                <a:ln w="19050">
                  <a:noFill/>
                </a:ln>
                <a:solidFill>
                  <a:srgbClr val="972B01"/>
                </a:solidFill>
                <a:effectLst/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МОЛОДЦЫ!</a:t>
            </a:r>
            <a:endParaRPr lang="ru-RU" sz="7200" dirty="0">
              <a:ln w="19050">
                <a:noFill/>
              </a:ln>
              <a:solidFill>
                <a:srgbClr val="972B01"/>
              </a:solidFill>
              <a:effectLst/>
              <a:latin typeface="Lobster" panose="0200050600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90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2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80358" y="1736306"/>
            <a:ext cx="57060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333333"/>
                </a:solidFill>
                <a:latin typeface="Helvetica Neue"/>
              </a:rPr>
              <a:t>Обратный отсчёт, который неизменно сопровождает запуск космических ракет, был придуман не учёными и не </a:t>
            </a: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космонавтами. А кем?</a:t>
            </a: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905" y="4132613"/>
            <a:ext cx="3112867" cy="2074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81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2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88620" y="1407313"/>
            <a:ext cx="6858000" cy="3226274"/>
          </a:xfrm>
        </p:spPr>
        <p:txBody>
          <a:bodyPr>
            <a:normAutofit fontScale="85000" lnSpcReduction="20000"/>
          </a:bodyPr>
          <a:lstStyle/>
          <a:p>
            <a:r>
              <a:rPr lang="ru-RU" sz="3600" b="1" dirty="0" smtClean="0"/>
              <a:t>КИНЕМАТОГРАФИСТАМИ</a:t>
            </a:r>
          </a:p>
          <a:p>
            <a:r>
              <a:rPr lang="ru-RU" sz="3600" dirty="0">
                <a:solidFill>
                  <a:srgbClr val="333333"/>
                </a:solidFill>
                <a:latin typeface="Helvetica Neue"/>
              </a:rPr>
              <a:t>Впервые обратный отсчёт был показан в немецком фильме «Женщина на луне» 1929 года для нагнетания напряжения. Впоследствии при запуске настоящих ракет конструкторы просто переняли этот приём.</a:t>
            </a:r>
            <a:endParaRPr lang="ru-RU" sz="3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860" y="4284663"/>
            <a:ext cx="311467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21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3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90353" y="1882675"/>
            <a:ext cx="5812972" cy="1961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333333"/>
                </a:solidFill>
                <a:latin typeface="Helvetica Neue"/>
              </a:rPr>
              <a:t>Какой из видов </a:t>
            </a:r>
            <a:r>
              <a:rPr lang="ru-RU" sz="2800" dirty="0">
                <a:solidFill>
                  <a:srgbClr val="333333"/>
                </a:solidFill>
                <a:latin typeface="Helvetica Neue"/>
              </a:rPr>
              <a:t>психологической разгрузки недоступен человеку в </a:t>
            </a:r>
            <a:r>
              <a:rPr lang="ru-RU" sz="2800" dirty="0" smtClean="0">
                <a:solidFill>
                  <a:srgbClr val="333333"/>
                </a:solidFill>
                <a:latin typeface="Helvetica Neue"/>
              </a:rPr>
              <a:t>невесомости?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4155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3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17369" y="1532886"/>
            <a:ext cx="6858000" cy="2418752"/>
          </a:xfrm>
        </p:spPr>
        <p:txBody>
          <a:bodyPr>
            <a:normAutofit fontScale="62500" lnSpcReduction="20000"/>
          </a:bodyPr>
          <a:lstStyle/>
          <a:p>
            <a:r>
              <a:rPr lang="ru-RU" sz="4000" b="1" dirty="0" smtClean="0"/>
              <a:t>ПЛАЧ (СЛЁЗЫ)</a:t>
            </a:r>
          </a:p>
          <a:p>
            <a:r>
              <a:rPr lang="ru-RU" sz="4000" dirty="0">
                <a:solidFill>
                  <a:srgbClr val="333333"/>
                </a:solidFill>
                <a:latin typeface="Helvetica Neue"/>
              </a:rPr>
              <a:t>Космонавты не могут плакать так же, как мы на земле — выделяющиеся слёзы не стекают вниз, а остаются на глазах в виде маленьких шариков. К тому же они могут вызывать неприятное жжение, и слёзы приходится смахивать вручную.</a:t>
            </a:r>
            <a:endParaRPr lang="ru-RU" sz="4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160" y="3800104"/>
            <a:ext cx="4227835" cy="2378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462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Вопрос 4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83771" y="1781298"/>
            <a:ext cx="7149688" cy="3956277"/>
          </a:xfrm>
        </p:spPr>
        <p:txBody>
          <a:bodyPr/>
          <a:lstStyle/>
          <a:p>
            <a:pPr algn="ctr"/>
            <a:r>
              <a:rPr lang="ru-RU" sz="3200" dirty="0" smtClean="0"/>
              <a:t>Первыми полет вокруг Луны совершили эти животные</a:t>
            </a:r>
            <a:r>
              <a:rPr lang="ru-RU" dirty="0" smtClean="0"/>
              <a:t>.</a:t>
            </a:r>
            <a:r>
              <a:rPr lang="ru-RU" dirty="0">
                <a:solidFill>
                  <a:srgbClr val="333333"/>
                </a:solidFill>
                <a:latin typeface="Helvetica Neue"/>
              </a:rPr>
              <a:t> </a:t>
            </a:r>
            <a:endParaRPr lang="ru-RU" dirty="0" smtClean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Helvetica Neue"/>
              </a:rPr>
              <a:t>(Выбор этого животного был </a:t>
            </a:r>
            <a:r>
              <a:rPr lang="ru-RU" sz="2400" dirty="0">
                <a:solidFill>
                  <a:srgbClr val="333333"/>
                </a:solidFill>
                <a:latin typeface="Helvetica Neue"/>
              </a:rPr>
              <a:t>обоснован тем, что им не требуется большого запаса кислорода, они могут полторы недели ничего не есть и длительное время находиться как бы в летаргическом сне</a:t>
            </a:r>
            <a:r>
              <a:rPr lang="ru-RU" sz="2400" dirty="0" smtClean="0">
                <a:solidFill>
                  <a:srgbClr val="333333"/>
                </a:solidFill>
                <a:latin typeface="Helvetica Neue"/>
              </a:rPr>
              <a:t>.)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3808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Ответ 4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99" y="1407313"/>
            <a:ext cx="6858000" cy="279876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ЧЕРЕПАХИ</a:t>
            </a:r>
          </a:p>
          <a:p>
            <a:r>
              <a:rPr lang="ru-RU" sz="2800" dirty="0">
                <a:solidFill>
                  <a:srgbClr val="333333"/>
                </a:solidFill>
                <a:latin typeface="Helvetica Neue"/>
              </a:rPr>
              <a:t>Это случилось в 1968 году: в советский космический корабль Зонд-5 посадили среднеазиатских степных </a:t>
            </a:r>
            <a:r>
              <a:rPr lang="ru-RU" sz="2800" dirty="0" smtClean="0">
                <a:solidFill>
                  <a:srgbClr val="333333"/>
                </a:solidFill>
                <a:latin typeface="Helvetica Neue"/>
              </a:rPr>
              <a:t>черепах, которые совершили облёт Луны за 90 дней.</a:t>
            </a:r>
            <a:endParaRPr lang="ru-RU" sz="2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550" y="3990110"/>
            <a:ext cx="4139398" cy="217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17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387</Words>
  <Application>Microsoft Office PowerPoint</Application>
  <PresentationFormat>Экран (4:3)</PresentationFormat>
  <Paragraphs>79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54</cp:revision>
  <dcterms:created xsi:type="dcterms:W3CDTF">2013-11-19T05:52:05Z</dcterms:created>
  <dcterms:modified xsi:type="dcterms:W3CDTF">2023-05-05T08:36:26Z</dcterms:modified>
</cp:coreProperties>
</file>