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FBB2BB50-8FD2-4A35-BCA0-3D3D5E22069C}">
          <p14:sldIdLst>
            <p14:sldId id="256"/>
            <p14:sldId id="257"/>
          </p14:sldIdLst>
        </p14:section>
        <p14:section name="GNU" id="{23244000-42C3-401C-958B-E85065E0B8DA}">
          <p14:sldIdLst>
            <p14:sldId id="258"/>
            <p14:sldId id="259"/>
            <p14:sldId id="260"/>
            <p14:sldId id="261"/>
            <p14:sldId id="262"/>
            <p14:sldId id="263"/>
            <p14:sldId id="264"/>
            <p14:sldId id="265"/>
          </p14:sldIdLst>
        </p14:section>
        <p14:section name="Minix" id="{53CDD6E2-304A-4BD6-B768-C3A475C40FF8}">
          <p14:sldIdLst>
            <p14:sldId id="266"/>
            <p14:sldId id="267"/>
            <p14:sldId id="268"/>
          </p14:sldIdLst>
        </p14:section>
        <p14:section name="Раздел без заголовка" id="{9CB61A74-141F-4C1B-81C2-D6766128BC21}">
          <p14:sldIdLst>
            <p14:sldId id="269"/>
            <p14:sldId id="270"/>
            <p14:sldId id="271"/>
            <p14:sldId id="272"/>
            <p14:sldId id="273"/>
            <p14:sldId id="274"/>
            <p14:sldId id="275"/>
            <p14:sldId id="27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07" autoAdjust="0"/>
    <p:restoredTop sz="94660"/>
  </p:normalViewPr>
  <p:slideViewPr>
    <p:cSldViewPr snapToGrid="0">
      <p:cViewPr varScale="1">
        <p:scale>
          <a:sx n="71" d="100"/>
          <a:sy n="71" d="100"/>
        </p:scale>
        <p:origin x="129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A59CD8B-7E1C-4BB9-BCBA-6544A162E601}" type="datetimeFigureOut">
              <a:rPr lang="ru-RU" smtClean="0"/>
              <a:t>18.10.2018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2799951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A59CD8B-7E1C-4BB9-BCBA-6544A162E601}" type="datetimeFigureOut">
              <a:rPr lang="ru-RU" smtClean="0"/>
              <a:t>18.10.2018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112850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A59CD8B-7E1C-4BB9-BCBA-6544A162E601}" type="datetimeFigureOut">
              <a:rPr lang="ru-RU" smtClean="0"/>
              <a:t>18.10.2018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2831542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A59CD8B-7E1C-4BB9-BCBA-6544A162E601}" type="datetimeFigureOut">
              <a:rPr lang="ru-RU" smtClean="0"/>
              <a:t>18.10.2018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986853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A59CD8B-7E1C-4BB9-BCBA-6544A162E601}" type="datetimeFigureOut">
              <a:rPr lang="ru-RU" smtClean="0"/>
              <a:t>18.10.2018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2538209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A59CD8B-7E1C-4BB9-BCBA-6544A162E601}" type="datetimeFigureOut">
              <a:rPr lang="ru-RU" smtClean="0"/>
              <a:t>18.10.2018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1348915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A59CD8B-7E1C-4BB9-BCBA-6544A162E601}" type="datetimeFigureOut">
              <a:rPr lang="ru-RU" smtClean="0"/>
              <a:t>18.10.2018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4080002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A59CD8B-7E1C-4BB9-BCBA-6544A162E601}" type="datetimeFigureOut">
              <a:rPr lang="ru-RU" smtClean="0"/>
              <a:t>18.10.2018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3316394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59CD8B-7E1C-4BB9-BCBA-6544A162E601}" type="datetimeFigureOut">
              <a:rPr lang="ru-RU" smtClean="0"/>
              <a:t>18.10.2018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1596485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A59CD8B-7E1C-4BB9-BCBA-6544A162E601}" type="datetimeFigureOut">
              <a:rPr lang="ru-RU" smtClean="0"/>
              <a:t>18.10.2018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3409823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A59CD8B-7E1C-4BB9-BCBA-6544A162E601}" type="datetimeFigureOut">
              <a:rPr lang="ru-RU" smtClean="0"/>
              <a:t>18.10.2018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57CFD0-D615-4483-BF2B-A635A50A6441}" type="slidenum">
              <a:rPr lang="ru-RU" smtClean="0"/>
              <a:t>‹#›</a:t>
            </a:fld>
            <a:endParaRPr lang="ru-RU"/>
          </a:p>
        </p:txBody>
      </p:sp>
    </p:spTree>
    <p:extLst>
      <p:ext uri="{BB962C8B-B14F-4D97-AF65-F5344CB8AC3E}">
        <p14:creationId xmlns:p14="http://schemas.microsoft.com/office/powerpoint/2010/main" val="425448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89000"/>
                <a:alpha val="37000"/>
              </a:schemeClr>
            </a:gs>
            <a:gs pos="23000">
              <a:schemeClr val="accent2">
                <a:lumMod val="89000"/>
              </a:schemeClr>
            </a:gs>
            <a:gs pos="69000">
              <a:schemeClr val="accent2">
                <a:lumMod val="75000"/>
              </a:schemeClr>
            </a:gs>
            <a:gs pos="97000">
              <a:schemeClr val="accent2">
                <a:lumMod val="7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59CD8B-7E1C-4BB9-BCBA-6544A162E601}" type="datetimeFigureOut">
              <a:rPr lang="ru-RU" smtClean="0"/>
              <a:t>18.10.2018</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57CFD0-D615-4483-BF2B-A635A50A6441}" type="slidenum">
              <a:rPr lang="ru-RU" smtClean="0"/>
              <a:t>‹#›</a:t>
            </a:fld>
            <a:endParaRPr lang="ru-RU"/>
          </a:p>
        </p:txBody>
      </p:sp>
    </p:spTree>
    <p:extLst>
      <p:ext uri="{BB962C8B-B14F-4D97-AF65-F5344CB8AC3E}">
        <p14:creationId xmlns:p14="http://schemas.microsoft.com/office/powerpoint/2010/main" val="1905319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История создания</a:t>
            </a:r>
            <a:r>
              <a:rPr lang="en-US" dirty="0" smtClean="0"/>
              <a:t/>
            </a:r>
            <a:br>
              <a:rPr lang="en-US" dirty="0" smtClean="0"/>
            </a:br>
            <a:r>
              <a:rPr lang="ru-RU" dirty="0" smtClean="0"/>
              <a:t>операционной системы </a:t>
            </a:r>
            <a:r>
              <a:rPr lang="en-US" dirty="0" smtClean="0"/>
              <a:t>Linux</a:t>
            </a: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10531071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7"/>
            <a:ext cx="7886700" cy="629956"/>
          </a:xfrm>
        </p:spPr>
        <p:txBody>
          <a:bodyPr>
            <a:normAutofit fontScale="90000"/>
          </a:bodyPr>
          <a:lstStyle/>
          <a:p>
            <a:r>
              <a:rPr lang="en-US" b="1" dirty="0" smtClean="0"/>
              <a:t>GNU</a:t>
            </a:r>
            <a:endParaRPr lang="ru-RU" b="1" dirty="0"/>
          </a:p>
        </p:txBody>
      </p:sp>
      <p:sp>
        <p:nvSpPr>
          <p:cNvPr id="3" name="Объект 2"/>
          <p:cNvSpPr>
            <a:spLocks noGrp="1"/>
          </p:cNvSpPr>
          <p:nvPr>
            <p:ph idx="1"/>
          </p:nvPr>
        </p:nvSpPr>
        <p:spPr>
          <a:xfrm>
            <a:off x="158003" y="1667436"/>
            <a:ext cx="8985997" cy="4351338"/>
          </a:xfrm>
        </p:spPr>
        <p:txBody>
          <a:bodyPr>
            <a:noAutofit/>
          </a:bodyPr>
          <a:lstStyle/>
          <a:p>
            <a:pPr marL="0" indent="0">
              <a:buNone/>
            </a:pPr>
            <a:r>
              <a:rPr lang="ru-RU" sz="2400" dirty="0" smtClean="0"/>
              <a:t>Как пишет Ричард </a:t>
            </a:r>
            <a:r>
              <a:rPr lang="ru-RU" sz="2400" dirty="0" err="1" smtClean="0"/>
              <a:t>Столлман</a:t>
            </a:r>
            <a:r>
              <a:rPr lang="ru-RU" sz="2400" dirty="0" smtClean="0"/>
              <a:t>: «К 1990-му году система GNU была практически закончена, не хватало только одного из базовых компонентов — ядра.» Ожидалось, что ядро (оно получило название </a:t>
            </a:r>
            <a:r>
              <a:rPr lang="ru-RU" sz="2400" dirty="0" err="1" smtClean="0"/>
              <a:t>Hurd</a:t>
            </a:r>
            <a:r>
              <a:rPr lang="ru-RU" sz="2400" dirty="0" smtClean="0"/>
              <a:t>) будет реализовано как набор серверных процессов, работающих на </a:t>
            </a:r>
            <a:r>
              <a:rPr lang="ru-RU" sz="2400" dirty="0" err="1" smtClean="0"/>
              <a:t>Mach</a:t>
            </a:r>
            <a:r>
              <a:rPr lang="ru-RU" sz="2400" dirty="0" smtClean="0"/>
              <a:t> — микроядре, создаваемом в Университете Карнеги-</a:t>
            </a:r>
            <a:r>
              <a:rPr lang="ru-RU" sz="2400" dirty="0" err="1" smtClean="0"/>
              <a:t>Меллона</a:t>
            </a:r>
            <a:r>
              <a:rPr lang="ru-RU" sz="2400" dirty="0" smtClean="0"/>
              <a:t>, а затем в Университете штата Юта. Начало разработки откладывалось в ожидании выпуска </a:t>
            </a:r>
            <a:r>
              <a:rPr lang="ru-RU" sz="2400" dirty="0" err="1" smtClean="0"/>
              <a:t>Mach</a:t>
            </a:r>
            <a:r>
              <a:rPr lang="ru-RU" sz="2400" dirty="0" smtClean="0"/>
              <a:t>, которое, как было обещано, будет выпущено в виде свободно распространяемого программного обеспечения. Но его появление всё откладывалось, и тут появилось ядро, разработанное финским студентом </a:t>
            </a:r>
            <a:r>
              <a:rPr lang="ru-RU" sz="2400" dirty="0" err="1" smtClean="0"/>
              <a:t>Линусом</a:t>
            </a:r>
            <a:r>
              <a:rPr lang="ru-RU" sz="2400" dirty="0" smtClean="0"/>
              <a:t> </a:t>
            </a:r>
            <a:r>
              <a:rPr lang="ru-RU" sz="2400" dirty="0" err="1" smtClean="0"/>
              <a:t>Торвальдсом</a:t>
            </a:r>
            <a:r>
              <a:rPr lang="ru-RU" sz="2400" dirty="0" smtClean="0"/>
              <a:t>, получившее название </a:t>
            </a:r>
            <a:r>
              <a:rPr lang="ru-RU" sz="2400" dirty="0" err="1" smtClean="0"/>
              <a:t>Linux</a:t>
            </a:r>
            <a:r>
              <a:rPr lang="ru-RU" sz="2400" dirty="0" smtClean="0"/>
              <a:t>. </a:t>
            </a:r>
            <a:r>
              <a:rPr lang="ru-RU" sz="2400" dirty="0" err="1" smtClean="0"/>
              <a:t>Линус</a:t>
            </a:r>
            <a:r>
              <a:rPr lang="ru-RU" sz="2400" dirty="0" smtClean="0"/>
              <a:t> создал его в попытках усовершенствовать свою домашнюю операционную систему </a:t>
            </a:r>
            <a:r>
              <a:rPr lang="ru-RU" sz="2400" dirty="0" err="1" smtClean="0"/>
              <a:t>Minix</a:t>
            </a:r>
            <a:r>
              <a:rPr lang="ru-RU" sz="2400" dirty="0" smtClean="0"/>
              <a:t>, о которой стоит упомянуть отдельно.</a:t>
            </a:r>
            <a:endParaRPr lang="ru-RU" sz="2400" dirty="0"/>
          </a:p>
        </p:txBody>
      </p:sp>
    </p:spTree>
    <p:extLst>
      <p:ext uri="{BB962C8B-B14F-4D97-AF65-F5344CB8AC3E}">
        <p14:creationId xmlns:p14="http://schemas.microsoft.com/office/powerpoint/2010/main" val="2946245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764427"/>
          </a:xfrm>
        </p:spPr>
        <p:txBody>
          <a:bodyPr/>
          <a:lstStyle/>
          <a:p>
            <a:r>
              <a:rPr lang="en-US" dirty="0" err="1" smtClean="0"/>
              <a:t>Minix</a:t>
            </a:r>
            <a:endParaRPr lang="ru-RU" dirty="0"/>
          </a:p>
        </p:txBody>
      </p:sp>
      <p:sp>
        <p:nvSpPr>
          <p:cNvPr id="3" name="Объект 2"/>
          <p:cNvSpPr>
            <a:spLocks noGrp="1"/>
          </p:cNvSpPr>
          <p:nvPr>
            <p:ph idx="1"/>
          </p:nvPr>
        </p:nvSpPr>
        <p:spPr>
          <a:xfrm>
            <a:off x="119342" y="1129553"/>
            <a:ext cx="8905315" cy="4351338"/>
          </a:xfrm>
        </p:spPr>
        <p:txBody>
          <a:bodyPr>
            <a:noAutofit/>
          </a:bodyPr>
          <a:lstStyle/>
          <a:p>
            <a:pPr marL="0" indent="0">
              <a:buNone/>
            </a:pPr>
            <a:r>
              <a:rPr lang="ru-RU" sz="2400" dirty="0"/>
              <a:t>В течение 1990-х годов персональные компьютеры на основе микропроцессора </a:t>
            </a:r>
            <a:r>
              <a:rPr lang="ru-RU" sz="2400" dirty="0" err="1"/>
              <a:t>Intel</a:t>
            </a:r>
            <a:r>
              <a:rPr lang="ru-RU" sz="2400" dirty="0"/>
              <a:t>, оснащённые операционными системами от </a:t>
            </a:r>
            <a:r>
              <a:rPr lang="ru-RU" sz="2400" dirty="0" err="1"/>
              <a:t>Microsoft</a:t>
            </a:r>
            <a:r>
              <a:rPr lang="ru-RU" sz="2400" dirty="0"/>
              <a:t>, заняли господствующее положение на рынке настольных систем и захватили также существенную долю рынка серверов — традиционной сферы применения </a:t>
            </a:r>
            <a:r>
              <a:rPr lang="ru-RU" sz="2400" dirty="0" err="1"/>
              <a:t>Unix</a:t>
            </a:r>
            <a:r>
              <a:rPr lang="ru-RU" sz="2400" dirty="0"/>
              <a:t>-систем. Компьютеры на основе </a:t>
            </a:r>
            <a:r>
              <a:rPr lang="ru-RU" sz="2400" dirty="0" err="1"/>
              <a:t>Intel</a:t>
            </a:r>
            <a:r>
              <a:rPr lang="ru-RU" sz="2400" dirty="0"/>
              <a:t> и </a:t>
            </a:r>
            <a:r>
              <a:rPr lang="ru-RU" sz="2400" dirty="0" err="1"/>
              <a:t>Intel</a:t>
            </a:r>
            <a:r>
              <a:rPr lang="ru-RU" sz="2400" dirty="0"/>
              <a:t>-совместимых процессоров достигли вычислительной мощности, сравнимой с мощностью рабочих станций с </a:t>
            </a:r>
            <a:r>
              <a:rPr lang="ru-RU" sz="2400" dirty="0" err="1"/>
              <a:t>Unix</a:t>
            </a:r>
            <a:r>
              <a:rPr lang="ru-RU" sz="2400" dirty="0"/>
              <a:t>. Но большинство коммерческих </a:t>
            </a:r>
            <a:r>
              <a:rPr lang="ru-RU" sz="2400" dirty="0" err="1"/>
              <a:t>Unix</a:t>
            </a:r>
            <a:r>
              <a:rPr lang="ru-RU" sz="2400" dirty="0"/>
              <a:t>-систем не имели версий, способных работать на оборудовании </a:t>
            </a:r>
            <a:r>
              <a:rPr lang="ru-RU" sz="2400" dirty="0" err="1"/>
              <a:t>Intel</a:t>
            </a:r>
            <a:r>
              <a:rPr lang="ru-RU" sz="2400" dirty="0"/>
              <a:t>. Производители </a:t>
            </a:r>
            <a:r>
              <a:rPr lang="ru-RU" sz="2400" dirty="0" err="1"/>
              <a:t>Unix</a:t>
            </a:r>
            <a:r>
              <a:rPr lang="ru-RU" sz="2400" dirty="0"/>
              <a:t> обычно тесно сотрудничали с производителями конкретных процессоров или даже имели долю собственности в компаниях, производивших эти процессоры, а поэтому были заинтересованы в использовании своих собственных разработок. Примерами могут служить линейки процессоров SGI и MIPS.</a:t>
            </a:r>
          </a:p>
        </p:txBody>
      </p:sp>
    </p:spTree>
    <p:extLst>
      <p:ext uri="{BB962C8B-B14F-4D97-AF65-F5344CB8AC3E}">
        <p14:creationId xmlns:p14="http://schemas.microsoft.com/office/powerpoint/2010/main" val="3074200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Minix</a:t>
            </a:r>
            <a:endParaRPr lang="ru-RU" dirty="0"/>
          </a:p>
        </p:txBody>
      </p:sp>
      <p:sp>
        <p:nvSpPr>
          <p:cNvPr id="3" name="Объект 2"/>
          <p:cNvSpPr>
            <a:spLocks noGrp="1"/>
          </p:cNvSpPr>
          <p:nvPr>
            <p:ph idx="1"/>
          </p:nvPr>
        </p:nvSpPr>
        <p:spPr>
          <a:xfrm>
            <a:off x="156150" y="2979026"/>
            <a:ext cx="8740800" cy="3487659"/>
          </a:xfrm>
        </p:spPr>
        <p:txBody>
          <a:bodyPr>
            <a:normAutofit fontScale="85000" lnSpcReduction="20000"/>
          </a:bodyPr>
          <a:lstStyle/>
          <a:p>
            <a:pPr marL="0" indent="0">
              <a:buNone/>
            </a:pPr>
            <a:r>
              <a:rPr lang="ru-RU" dirty="0"/>
              <a:t>Поскольку аппаратные возможности персоналок стремительно возрастали, естественно, что рано или поздно должны были появиться варианты </a:t>
            </a:r>
            <a:r>
              <a:rPr lang="ru-RU" dirty="0" err="1"/>
              <a:t>Unix</a:t>
            </a:r>
            <a:r>
              <a:rPr lang="ru-RU" dirty="0"/>
              <a:t> для компьютеров на основе </a:t>
            </a:r>
            <a:r>
              <a:rPr lang="ru-RU" dirty="0" err="1"/>
              <a:t>Intel</a:t>
            </a:r>
            <a:r>
              <a:rPr lang="ru-RU" dirty="0"/>
              <a:t>-совместимых процессоров. Один из таких вариантов </a:t>
            </a:r>
            <a:r>
              <a:rPr lang="ru-RU" dirty="0" err="1"/>
              <a:t>Unix</a:t>
            </a:r>
            <a:r>
              <a:rPr lang="ru-RU" dirty="0"/>
              <a:t>-подобной операционной системы, который сыграл особую роль в истории </a:t>
            </a:r>
            <a:r>
              <a:rPr lang="ru-RU" dirty="0" err="1"/>
              <a:t>Linux</a:t>
            </a:r>
            <a:r>
              <a:rPr lang="ru-RU" dirty="0"/>
              <a:t>, был разработан в январе 1987-го года Эндрю </a:t>
            </a:r>
            <a:r>
              <a:rPr lang="ru-RU" dirty="0" err="1"/>
              <a:t>Таненбаумом</a:t>
            </a:r>
            <a:r>
              <a:rPr lang="ru-RU" dirty="0"/>
              <a:t> (</a:t>
            </a:r>
            <a:r>
              <a:rPr lang="ru-RU" dirty="0" err="1"/>
              <a:t>Andrew</a:t>
            </a:r>
            <a:r>
              <a:rPr lang="ru-RU" dirty="0"/>
              <a:t> S. </a:t>
            </a:r>
            <a:r>
              <a:rPr lang="ru-RU" dirty="0" err="1"/>
              <a:t>Tanenbaum</a:t>
            </a:r>
            <a:r>
              <a:rPr lang="ru-RU" dirty="0"/>
              <a:t>), профессором Университета </a:t>
            </a:r>
            <a:r>
              <a:rPr lang="ru-RU" dirty="0" err="1"/>
              <a:t>Врие</a:t>
            </a:r>
            <a:r>
              <a:rPr lang="ru-RU" dirty="0"/>
              <a:t>, Амстердам, Нидерланды. </a:t>
            </a:r>
            <a:r>
              <a:rPr lang="ru-RU" dirty="0" err="1"/>
              <a:t>Таненбаум</a:t>
            </a:r>
            <a:r>
              <a:rPr lang="ru-RU" dirty="0"/>
              <a:t> был одним из ведущих специалистов в области разработки операционных систем. Свою операционную систему </a:t>
            </a:r>
            <a:r>
              <a:rPr lang="ru-RU" dirty="0" err="1"/>
              <a:t>Minix</a:t>
            </a:r>
            <a:r>
              <a:rPr lang="ru-RU" dirty="0"/>
              <a:t> (</a:t>
            </a:r>
            <a:r>
              <a:rPr lang="ru-RU" dirty="0" err="1"/>
              <a:t>Миникс</a:t>
            </a:r>
            <a:r>
              <a:rPr lang="ru-RU" dirty="0"/>
              <a:t>) он разработал как учебное пособие, на примере которого показывал студентам внутреннее устройство реальной операционной системы.</a:t>
            </a:r>
          </a:p>
        </p:txBody>
      </p:sp>
      <p:pic>
        <p:nvPicPr>
          <p:cNvPr id="4" name="Рисунок 3"/>
          <p:cNvPicPr>
            <a:picLocks noChangeAspect="1"/>
          </p:cNvPicPr>
          <p:nvPr/>
        </p:nvPicPr>
        <p:blipFill>
          <a:blip r:embed="rId2"/>
          <a:stretch>
            <a:fillRect/>
          </a:stretch>
        </p:blipFill>
        <p:spPr>
          <a:xfrm>
            <a:off x="4976100" y="208500"/>
            <a:ext cx="3920850" cy="2613900"/>
          </a:xfrm>
          <a:prstGeom prst="rect">
            <a:avLst/>
          </a:prstGeom>
        </p:spPr>
      </p:pic>
    </p:spTree>
    <p:extLst>
      <p:ext uri="{BB962C8B-B14F-4D97-AF65-F5344CB8AC3E}">
        <p14:creationId xmlns:p14="http://schemas.microsoft.com/office/powerpoint/2010/main" val="3500885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pPr marL="0" indent="0">
              <a:buNone/>
            </a:pPr>
            <a:r>
              <a:rPr lang="ru-RU" dirty="0"/>
              <a:t>Конечно, как операционная система, </a:t>
            </a:r>
            <a:r>
              <a:rPr lang="ru-RU" dirty="0" err="1"/>
              <a:t>Minix</a:t>
            </a:r>
            <a:r>
              <a:rPr lang="ru-RU" dirty="0"/>
              <a:t> не была верхом совершенства. Она была ориентирована на микропроцессор </a:t>
            </a:r>
            <a:r>
              <a:rPr lang="ru-RU" dirty="0" err="1"/>
              <a:t>Intel</a:t>
            </a:r>
            <a:r>
              <a:rPr lang="ru-RU" dirty="0"/>
              <a:t> 80286, который в то время господствовал на рынке. Но у неё было одно очень важное качество — открытые исходные коды. Каждый, кто имел книгу </a:t>
            </a:r>
            <a:r>
              <a:rPr lang="ru-RU" dirty="0" err="1"/>
              <a:t>Таненбаума</a:t>
            </a:r>
            <a:r>
              <a:rPr lang="ru-RU" dirty="0"/>
              <a:t> «Операционные системы», мог изучить и проанализировать 12 000 строк кода, написанного на языке Си и на ассемблере. Это был тот редкий случай, когда исходные коды не были заперты под семью печатями в сейфах разработчика. Великолепный автор, </a:t>
            </a:r>
            <a:r>
              <a:rPr lang="ru-RU" dirty="0" err="1"/>
              <a:t>Таненбаум</a:t>
            </a:r>
            <a:r>
              <a:rPr lang="ru-RU" dirty="0"/>
              <a:t> сумел вовлечь самые выдающиеся умы компьютерной науки в обсуждение искусства создания операционных систем. </a:t>
            </a:r>
            <a:r>
              <a:rPr lang="ru-RU" dirty="0" err="1"/>
              <a:t>Minix</a:t>
            </a:r>
            <a:r>
              <a:rPr lang="ru-RU" dirty="0"/>
              <a:t> можно было приобрести и отдельно от книги, она могла быть реально установлена на персональный компьютер. Студенты компьютерных факультетов по всему миру корпели над книгой </a:t>
            </a:r>
            <a:r>
              <a:rPr lang="ru-RU" dirty="0" err="1"/>
              <a:t>Таненбаума</a:t>
            </a:r>
            <a:r>
              <a:rPr lang="ru-RU" dirty="0"/>
              <a:t>, вчитываясь в коды с целью понять, как работает та самая система, которая управляет их компьютером. И одним из таких студентов был </a:t>
            </a:r>
            <a:r>
              <a:rPr lang="ru-RU" dirty="0" err="1"/>
              <a:t>Линус</a:t>
            </a:r>
            <a:r>
              <a:rPr lang="ru-RU" dirty="0"/>
              <a:t> </a:t>
            </a:r>
            <a:r>
              <a:rPr lang="ru-RU" dirty="0" err="1"/>
              <a:t>Торвальдс</a:t>
            </a:r>
            <a:r>
              <a:rPr lang="ru-RU" dirty="0"/>
              <a:t>.</a:t>
            </a:r>
          </a:p>
        </p:txBody>
      </p:sp>
    </p:spTree>
    <p:extLst>
      <p:ext uri="{BB962C8B-B14F-4D97-AF65-F5344CB8AC3E}">
        <p14:creationId xmlns:p14="http://schemas.microsoft.com/office/powerpoint/2010/main" val="47217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254250" y="2757599"/>
            <a:ext cx="8680950" cy="3851363"/>
          </a:xfrm>
        </p:spPr>
        <p:txBody>
          <a:bodyPr>
            <a:normAutofit lnSpcReduction="10000"/>
          </a:bodyPr>
          <a:lstStyle/>
          <a:p>
            <a:pPr marL="0" indent="0">
              <a:buNone/>
            </a:pPr>
            <a:r>
              <a:rPr lang="ru-RU" dirty="0"/>
              <a:t>В 1991-м году, </a:t>
            </a:r>
            <a:r>
              <a:rPr lang="ru-RU" dirty="0" err="1"/>
              <a:t>Линус</a:t>
            </a:r>
            <a:r>
              <a:rPr lang="ru-RU" dirty="0"/>
              <a:t> </a:t>
            </a:r>
            <a:r>
              <a:rPr lang="ru-RU" dirty="0" err="1"/>
              <a:t>Торвальдс</a:t>
            </a:r>
            <a:r>
              <a:rPr lang="ru-RU" dirty="0"/>
              <a:t>, финский студент, чрезвычайно увлёкся идеей написать совместимое с </a:t>
            </a:r>
            <a:r>
              <a:rPr lang="ru-RU" dirty="0" err="1"/>
              <a:t>Unix</a:t>
            </a:r>
            <a:r>
              <a:rPr lang="ru-RU" dirty="0"/>
              <a:t> ядро операционной системы для своего персонального компьютера с процессором </a:t>
            </a:r>
            <a:r>
              <a:rPr lang="ru-RU" dirty="0" err="1"/>
              <a:t>Intel</a:t>
            </a:r>
            <a:r>
              <a:rPr lang="ru-RU" dirty="0"/>
              <a:t>. Прототипом для будущего ядра стала операционная система </a:t>
            </a:r>
            <a:r>
              <a:rPr lang="ru-RU" dirty="0" err="1"/>
              <a:t>Minix</a:t>
            </a:r>
            <a:r>
              <a:rPr lang="ru-RU" dirty="0"/>
              <a:t>: совместимая с </a:t>
            </a:r>
            <a:r>
              <a:rPr lang="ru-RU" dirty="0" err="1"/>
              <a:t>Unix</a:t>
            </a:r>
            <a:r>
              <a:rPr lang="ru-RU" dirty="0"/>
              <a:t> операционная система для персональных компьютеров, которая загружалась с дискет и умещалась в очень ограниченной в те времена памяти персонального компьютера.</a:t>
            </a:r>
          </a:p>
        </p:txBody>
      </p:sp>
      <p:pic>
        <p:nvPicPr>
          <p:cNvPr id="4" name="Рисунок 3"/>
          <p:cNvPicPr>
            <a:picLocks noChangeAspect="1"/>
          </p:cNvPicPr>
          <p:nvPr/>
        </p:nvPicPr>
        <p:blipFill>
          <a:blip r:embed="rId2"/>
          <a:stretch>
            <a:fillRect/>
          </a:stretch>
        </p:blipFill>
        <p:spPr>
          <a:xfrm>
            <a:off x="5071500" y="150900"/>
            <a:ext cx="3758850" cy="2505900"/>
          </a:xfrm>
          <a:prstGeom prst="rect">
            <a:avLst/>
          </a:prstGeom>
        </p:spPr>
      </p:pic>
    </p:spTree>
    <p:extLst>
      <p:ext uri="{BB962C8B-B14F-4D97-AF65-F5344CB8AC3E}">
        <p14:creationId xmlns:p14="http://schemas.microsoft.com/office/powerpoint/2010/main" val="4139798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153" y="42398"/>
            <a:ext cx="8754036" cy="1325563"/>
          </a:xfrm>
        </p:spPr>
        <p:txBody>
          <a:bodyPr>
            <a:noAutofit/>
          </a:bodyPr>
          <a:lstStyle/>
          <a:p>
            <a:r>
              <a:rPr lang="ru-RU" sz="3200" dirty="0"/>
              <a:t>25-го августа 1991-го года </a:t>
            </a:r>
            <a:r>
              <a:rPr lang="ru-RU" sz="3200" dirty="0" err="1"/>
              <a:t>Линус</a:t>
            </a:r>
            <a:r>
              <a:rPr lang="ru-RU" sz="3200" dirty="0"/>
              <a:t> </a:t>
            </a:r>
            <a:r>
              <a:rPr lang="ru-RU" sz="3200" dirty="0" err="1"/>
              <a:t>Торвальдс</a:t>
            </a:r>
            <a:r>
              <a:rPr lang="ru-RU" sz="3200" dirty="0"/>
              <a:t> направил первое сообщение о своей разработке в группу новостей </a:t>
            </a:r>
            <a:r>
              <a:rPr lang="ru-RU" sz="3200" dirty="0" err="1"/>
              <a:t>comp.os.minix</a:t>
            </a:r>
            <a:endParaRPr lang="ru-RU" sz="3200" dirty="0"/>
          </a:p>
        </p:txBody>
      </p:sp>
      <p:sp>
        <p:nvSpPr>
          <p:cNvPr id="3" name="Объект 2"/>
          <p:cNvSpPr>
            <a:spLocks noGrp="1"/>
          </p:cNvSpPr>
          <p:nvPr>
            <p:ph idx="1"/>
          </p:nvPr>
        </p:nvSpPr>
        <p:spPr>
          <a:xfrm>
            <a:off x="134471" y="1462556"/>
            <a:ext cx="8915400" cy="4351338"/>
          </a:xfrm>
        </p:spPr>
        <p:txBody>
          <a:bodyPr>
            <a:noAutofit/>
          </a:bodyPr>
          <a:lstStyle/>
          <a:p>
            <a:pPr marL="0" indent="0">
              <a:buNone/>
            </a:pPr>
            <a:r>
              <a:rPr lang="ru-RU" sz="2200" dirty="0"/>
              <a:t>Привет всем пользователям </a:t>
            </a:r>
            <a:r>
              <a:rPr lang="ru-RU" sz="2200" dirty="0" err="1"/>
              <a:t>minix</a:t>
            </a:r>
            <a:r>
              <a:rPr lang="ru-RU" sz="2200" dirty="0"/>
              <a:t>!</a:t>
            </a:r>
          </a:p>
          <a:p>
            <a:pPr marL="0" indent="0">
              <a:buNone/>
            </a:pPr>
            <a:r>
              <a:rPr lang="ru-RU" sz="2200" dirty="0" smtClean="0"/>
              <a:t>Я </a:t>
            </a:r>
            <a:r>
              <a:rPr lang="ru-RU" sz="2200" dirty="0"/>
              <a:t>пишу (бесплатную) операционную систему (это просто хобби, ничего большого и профессионального вроде </a:t>
            </a:r>
            <a:r>
              <a:rPr lang="ru-RU" sz="2200" dirty="0" err="1"/>
              <a:t>gnu</a:t>
            </a:r>
            <a:r>
              <a:rPr lang="ru-RU" sz="2200" dirty="0"/>
              <a:t>) для AT 386(486). Я вожусь с этим с апреля, и она, похоже, скоро будет готова. Напишите мне, кому что нравится/не нравится в </a:t>
            </a:r>
            <a:r>
              <a:rPr lang="ru-RU" sz="2200" dirty="0" err="1"/>
              <a:t>minix</a:t>
            </a:r>
            <a:r>
              <a:rPr lang="ru-RU" sz="2200" dirty="0"/>
              <a:t>, поскольку моя ОС на неё похожа (кроме всего прочего, у неё — по практическим соображениям — то же физическое размещение файловой системы).</a:t>
            </a:r>
          </a:p>
          <a:p>
            <a:pPr marL="0" indent="0">
              <a:buNone/>
            </a:pPr>
            <a:r>
              <a:rPr lang="ru-RU" sz="2200" dirty="0" smtClean="0"/>
              <a:t>Пока </a:t>
            </a:r>
            <a:r>
              <a:rPr lang="ru-RU" sz="2200" dirty="0"/>
              <a:t>что я перенёс в неё </a:t>
            </a:r>
            <a:r>
              <a:rPr lang="ru-RU" sz="2200" dirty="0" err="1"/>
              <a:t>bash</a:t>
            </a:r>
            <a:r>
              <a:rPr lang="ru-RU" sz="2200" dirty="0"/>
              <a:t> (1.08) и </a:t>
            </a:r>
            <a:r>
              <a:rPr lang="ru-RU" sz="2200" dirty="0" err="1"/>
              <a:t>gсс</a:t>
            </a:r>
            <a:r>
              <a:rPr lang="ru-RU" sz="2200" dirty="0"/>
              <a:t> (1.40), и всё вроде работает. Значит, в ближайшие месяцы у меня получится уже что-то работающее, и мне бы хотелось знать, какие функции нужны большинству. Все заявки принимаются, но выполнение не гарантируется :-)</a:t>
            </a:r>
          </a:p>
          <a:p>
            <a:pPr marL="0" indent="0">
              <a:buNone/>
            </a:pPr>
            <a:r>
              <a:rPr lang="ru-RU" sz="2200" dirty="0" err="1" smtClean="0"/>
              <a:t>Линус</a:t>
            </a:r>
            <a:r>
              <a:rPr lang="ru-RU" sz="2200" dirty="0" smtClean="0"/>
              <a:t> </a:t>
            </a:r>
            <a:r>
              <a:rPr lang="ru-RU" sz="2200" dirty="0"/>
              <a:t>(torvalds@kruuna.helsinki.fi)</a:t>
            </a:r>
          </a:p>
          <a:p>
            <a:pPr marL="0" indent="0">
              <a:buNone/>
            </a:pPr>
            <a:r>
              <a:rPr lang="ru-RU" sz="2200" dirty="0" smtClean="0"/>
              <a:t>PS</a:t>
            </a:r>
            <a:r>
              <a:rPr lang="ru-RU" sz="2200" dirty="0"/>
              <a:t>. Она свободна от кода </a:t>
            </a:r>
            <a:r>
              <a:rPr lang="ru-RU" sz="2200" dirty="0" err="1"/>
              <a:t>minix</a:t>
            </a:r>
            <a:r>
              <a:rPr lang="ru-RU" sz="2200" dirty="0"/>
              <a:t> и включает </a:t>
            </a:r>
            <a:r>
              <a:rPr lang="ru-RU" sz="2200" dirty="0" err="1"/>
              <a:t>мультизадачную</a:t>
            </a:r>
            <a:r>
              <a:rPr lang="ru-RU" sz="2200" dirty="0"/>
              <a:t> файловую систему. Она НЕ переносима (используется переключение задач 386 и пр.) и, возможно, никогда не будет поддерживать ничего, кроме АТ-винчестеров, потому что у меня больше ничего нет :-(</a:t>
            </a:r>
          </a:p>
        </p:txBody>
      </p:sp>
    </p:spTree>
    <p:extLst>
      <p:ext uri="{BB962C8B-B14F-4D97-AF65-F5344CB8AC3E}">
        <p14:creationId xmlns:p14="http://schemas.microsoft.com/office/powerpoint/2010/main" val="1404995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643403"/>
          </a:xfrm>
        </p:spPr>
        <p:txBody>
          <a:bodyPr>
            <a:normAutofit fontScale="90000"/>
          </a:bodyPr>
          <a:lstStyle/>
          <a:p>
            <a:r>
              <a:rPr lang="ru-RU" dirty="0" err="1"/>
              <a:t>Linux</a:t>
            </a:r>
            <a:endParaRPr lang="ru-RU" dirty="0"/>
          </a:p>
        </p:txBody>
      </p:sp>
      <p:sp>
        <p:nvSpPr>
          <p:cNvPr id="3" name="Объект 2"/>
          <p:cNvSpPr>
            <a:spLocks noGrp="1"/>
          </p:cNvSpPr>
          <p:nvPr>
            <p:ph idx="1"/>
          </p:nvPr>
        </p:nvSpPr>
        <p:spPr>
          <a:xfrm>
            <a:off x="279025" y="1075764"/>
            <a:ext cx="8676715" cy="4351338"/>
          </a:xfrm>
        </p:spPr>
        <p:txBody>
          <a:bodyPr>
            <a:noAutofit/>
          </a:bodyPr>
          <a:lstStyle/>
          <a:p>
            <a:pPr marL="0" indent="0">
              <a:buNone/>
            </a:pPr>
            <a:r>
              <a:rPr lang="ru-RU" sz="3200" dirty="0"/>
              <a:t>Название «</a:t>
            </a:r>
            <a:r>
              <a:rPr lang="ru-RU" sz="3200" dirty="0" err="1"/>
              <a:t>Linux</a:t>
            </a:r>
            <a:r>
              <a:rPr lang="ru-RU" sz="3200" dirty="0"/>
              <a:t>» новая система получила следующим образом. Самого </a:t>
            </a:r>
            <a:r>
              <a:rPr lang="ru-RU" sz="3200" dirty="0" err="1"/>
              <a:t>Торвальдса</a:t>
            </a:r>
            <a:r>
              <a:rPr lang="ru-RU" sz="3200" dirty="0"/>
              <a:t> несколько смущало созвучие этого названия с его именем, поэтому он пытался назвать свою разработку </a:t>
            </a:r>
            <a:r>
              <a:rPr lang="ru-RU" sz="3200" dirty="0" err="1"/>
              <a:t>Freax</a:t>
            </a:r>
            <a:r>
              <a:rPr lang="ru-RU" sz="3200" dirty="0"/>
              <a:t>. Это название можно обнаружить в файле </a:t>
            </a:r>
            <a:r>
              <a:rPr lang="ru-RU" sz="3200" dirty="0" err="1"/>
              <a:t>kernl</a:t>
            </a:r>
            <a:r>
              <a:rPr lang="ru-RU" sz="3200" dirty="0"/>
              <a:t>/</a:t>
            </a:r>
            <a:r>
              <a:rPr lang="ru-RU" sz="3200" dirty="0" err="1"/>
              <a:t>Makefile</a:t>
            </a:r>
            <a:r>
              <a:rPr lang="ru-RU" sz="3200" dirty="0"/>
              <a:t> версии 0.11, и в исходных кодах других программ. Но </a:t>
            </a:r>
            <a:r>
              <a:rPr lang="ru-RU" sz="3200" dirty="0" err="1"/>
              <a:t>Ари</a:t>
            </a:r>
            <a:r>
              <a:rPr lang="ru-RU" sz="3200" dirty="0"/>
              <a:t> </a:t>
            </a:r>
            <a:r>
              <a:rPr lang="ru-RU" sz="3200" dirty="0" err="1"/>
              <a:t>Лемке</a:t>
            </a:r>
            <a:r>
              <a:rPr lang="ru-RU" sz="3200" dirty="0"/>
              <a:t>, который предоставил место для выкладывания системы на FTP сайте, назвал каталог </a:t>
            </a:r>
            <a:r>
              <a:rPr lang="ru-RU" sz="3200" dirty="0" err="1"/>
              <a:t>pub</a:t>
            </a:r>
            <a:r>
              <a:rPr lang="ru-RU" sz="3200" dirty="0"/>
              <a:t>/OS/</a:t>
            </a:r>
            <a:r>
              <a:rPr lang="ru-RU" sz="3200" dirty="0" err="1"/>
              <a:t>Linux</a:t>
            </a:r>
            <a:r>
              <a:rPr lang="ru-RU" sz="3200" dirty="0"/>
              <a:t>. И это название закрепилось за новой ОС.</a:t>
            </a:r>
            <a:endParaRPr lang="ru-RU" sz="3200" dirty="0"/>
          </a:p>
        </p:txBody>
      </p:sp>
    </p:spTree>
    <p:extLst>
      <p:ext uri="{BB962C8B-B14F-4D97-AF65-F5344CB8AC3E}">
        <p14:creationId xmlns:p14="http://schemas.microsoft.com/office/powerpoint/2010/main" val="2006575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643403"/>
          </a:xfrm>
        </p:spPr>
        <p:txBody>
          <a:bodyPr>
            <a:normAutofit fontScale="90000"/>
          </a:bodyPr>
          <a:lstStyle/>
          <a:p>
            <a:r>
              <a:rPr lang="ru-RU" dirty="0" err="1"/>
              <a:t>Linux</a:t>
            </a:r>
            <a:endParaRPr lang="ru-RU" dirty="0"/>
          </a:p>
        </p:txBody>
      </p:sp>
      <p:sp>
        <p:nvSpPr>
          <p:cNvPr id="3" name="Объект 2"/>
          <p:cNvSpPr>
            <a:spLocks noGrp="1"/>
          </p:cNvSpPr>
          <p:nvPr>
            <p:ph idx="1"/>
          </p:nvPr>
        </p:nvSpPr>
        <p:spPr>
          <a:xfrm>
            <a:off x="279025" y="1075764"/>
            <a:ext cx="8676715" cy="4351338"/>
          </a:xfrm>
        </p:spPr>
        <p:txBody>
          <a:bodyPr>
            <a:noAutofit/>
          </a:bodyPr>
          <a:lstStyle/>
          <a:p>
            <a:pPr marL="0" indent="0">
              <a:buNone/>
            </a:pPr>
            <a:r>
              <a:rPr lang="ru-RU" dirty="0"/>
              <a:t>Тот факт, что </a:t>
            </a:r>
            <a:r>
              <a:rPr lang="ru-RU" dirty="0" err="1"/>
              <a:t>Линус</a:t>
            </a:r>
            <a:r>
              <a:rPr lang="ru-RU" dirty="0"/>
              <a:t> выложил код своей ОС в интернет, был решающим в дальнейшей судьбе </a:t>
            </a:r>
            <a:r>
              <a:rPr lang="ru-RU" dirty="0" err="1"/>
              <a:t>Linux</a:t>
            </a:r>
            <a:r>
              <a:rPr lang="ru-RU" dirty="0"/>
              <a:t>. Хотя в 1991-м году интернет ещё не был так широко распространён, как в наши дни, зато пользовались им в основном люди, имеющие достаточную техническую подготовку. И уже с самого начала </a:t>
            </a:r>
            <a:r>
              <a:rPr lang="ru-RU" dirty="0" err="1"/>
              <a:t>Торвальдс</a:t>
            </a:r>
            <a:r>
              <a:rPr lang="ru-RU" dirty="0"/>
              <a:t> получил несколько заинтересованных откликов.</a:t>
            </a:r>
          </a:p>
          <a:p>
            <a:pPr marL="0" indent="0">
              <a:buNone/>
            </a:pPr>
            <a:r>
              <a:rPr lang="ru-RU" dirty="0" smtClean="0"/>
              <a:t>Примерно </a:t>
            </a:r>
            <a:r>
              <a:rPr lang="ru-RU" dirty="0"/>
              <a:t>в феврале 1992-го года </a:t>
            </a:r>
            <a:r>
              <a:rPr lang="ru-RU" dirty="0" err="1"/>
              <a:t>Линус</a:t>
            </a:r>
            <a:r>
              <a:rPr lang="ru-RU" dirty="0"/>
              <a:t> высказал просьбу ко всем, кто уже пользовался или тестировал </a:t>
            </a:r>
            <a:r>
              <a:rPr lang="ru-RU" dirty="0" err="1"/>
              <a:t>Linux</a:t>
            </a:r>
            <a:r>
              <a:rPr lang="ru-RU" dirty="0"/>
              <a:t>, прислать ему открытку. Таких открыток было получено несколько сотен со всех концов света — из Новой Зеландии, Японии, Нидерландов, США. Это говорило о том, что </a:t>
            </a:r>
            <a:r>
              <a:rPr lang="ru-RU" dirty="0" err="1"/>
              <a:t>Linux</a:t>
            </a:r>
            <a:r>
              <a:rPr lang="ru-RU" dirty="0"/>
              <a:t> начала приобретать некоторую известность.</a:t>
            </a:r>
          </a:p>
        </p:txBody>
      </p:sp>
    </p:spTree>
    <p:extLst>
      <p:ext uri="{BB962C8B-B14F-4D97-AF65-F5344CB8AC3E}">
        <p14:creationId xmlns:p14="http://schemas.microsoft.com/office/powerpoint/2010/main" val="2107277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244104"/>
            <a:ext cx="7886700" cy="831662"/>
          </a:xfrm>
        </p:spPr>
        <p:txBody>
          <a:bodyPr/>
          <a:lstStyle/>
          <a:p>
            <a:r>
              <a:rPr lang="ru-RU" dirty="0" err="1"/>
              <a:t>Linux</a:t>
            </a:r>
            <a:endParaRPr lang="ru-RU" dirty="0"/>
          </a:p>
        </p:txBody>
      </p:sp>
      <p:sp>
        <p:nvSpPr>
          <p:cNvPr id="3" name="Объект 2"/>
          <p:cNvSpPr>
            <a:spLocks noGrp="1"/>
          </p:cNvSpPr>
          <p:nvPr>
            <p:ph idx="1"/>
          </p:nvPr>
        </p:nvSpPr>
        <p:spPr>
          <a:xfrm>
            <a:off x="114300" y="1048872"/>
            <a:ext cx="9029700" cy="4351338"/>
          </a:xfrm>
        </p:spPr>
        <p:txBody>
          <a:bodyPr>
            <a:noAutofit/>
          </a:bodyPr>
          <a:lstStyle/>
          <a:p>
            <a:pPr marL="0" indent="0">
              <a:buNone/>
            </a:pPr>
            <a:r>
              <a:rPr lang="ru-RU" dirty="0"/>
              <a:t>Вначале к разработке присоединились сотни, потом тысячи, потом сотни тысяч добровольных помощников. Система уже не была просто игрушкой для хакеров. Дополненная массой программ, разработанных в рамках проекта GNU, ОС </a:t>
            </a:r>
            <a:r>
              <a:rPr lang="ru-RU" dirty="0" err="1"/>
              <a:t>Linux</a:t>
            </a:r>
            <a:r>
              <a:rPr lang="ru-RU" dirty="0"/>
              <a:t> стала пригодна для практического использования. А то, что ядро системы распространялось под лицензией GNU </a:t>
            </a:r>
            <a:r>
              <a:rPr lang="ru-RU" dirty="0" err="1"/>
              <a:t>General</a:t>
            </a:r>
            <a:r>
              <a:rPr lang="ru-RU" dirty="0"/>
              <a:t> </a:t>
            </a:r>
            <a:r>
              <a:rPr lang="ru-RU" dirty="0" err="1"/>
              <a:t>Public</a:t>
            </a:r>
            <a:r>
              <a:rPr lang="ru-RU" dirty="0"/>
              <a:t> </a:t>
            </a:r>
            <a:r>
              <a:rPr lang="ru-RU" dirty="0" err="1"/>
              <a:t>License</a:t>
            </a:r>
            <a:r>
              <a:rPr lang="ru-RU" dirty="0"/>
              <a:t>, гарантировало, что исходные коды системы останутся свободными, то есть смогут копироваться, изучаться и модифицироваться без опасения нарваться на какое-либо преследование со стороны разработчика или какой-то коммерческой фирмы. Этот факт привлекал в ряды пользователей и сторонников </a:t>
            </a:r>
            <a:r>
              <a:rPr lang="ru-RU" dirty="0" err="1"/>
              <a:t>Linux</a:t>
            </a:r>
            <a:r>
              <a:rPr lang="ru-RU" dirty="0"/>
              <a:t> всё новых последователей, в первую очередь из числа студентов и программистов</a:t>
            </a:r>
            <a:r>
              <a:rPr lang="ru-RU" dirty="0" smtClean="0"/>
              <a:t>.</a:t>
            </a:r>
            <a:endParaRPr lang="ru-RU" dirty="0"/>
          </a:p>
        </p:txBody>
      </p:sp>
    </p:spTree>
    <p:extLst>
      <p:ext uri="{BB962C8B-B14F-4D97-AF65-F5344CB8AC3E}">
        <p14:creationId xmlns:p14="http://schemas.microsoft.com/office/powerpoint/2010/main" val="3100728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7"/>
            <a:ext cx="7886700" cy="804768"/>
          </a:xfrm>
        </p:spPr>
        <p:txBody>
          <a:bodyPr/>
          <a:lstStyle/>
          <a:p>
            <a:r>
              <a:rPr lang="ru-RU" dirty="0" err="1"/>
              <a:t>Linux</a:t>
            </a:r>
            <a:endParaRPr lang="ru-RU" dirty="0"/>
          </a:p>
        </p:txBody>
      </p:sp>
      <p:sp>
        <p:nvSpPr>
          <p:cNvPr id="3" name="Объект 2"/>
          <p:cNvSpPr>
            <a:spLocks noGrp="1"/>
          </p:cNvSpPr>
          <p:nvPr>
            <p:ph idx="1"/>
          </p:nvPr>
        </p:nvSpPr>
        <p:spPr>
          <a:xfrm>
            <a:off x="194982" y="1328084"/>
            <a:ext cx="8754035" cy="4351338"/>
          </a:xfrm>
        </p:spPr>
        <p:txBody>
          <a:bodyPr>
            <a:noAutofit/>
          </a:bodyPr>
          <a:lstStyle/>
          <a:p>
            <a:pPr marL="0" indent="0">
              <a:buNone/>
            </a:pPr>
            <a:r>
              <a:rPr lang="ru-RU" sz="3200" dirty="0" smtClean="0"/>
              <a:t>К </a:t>
            </a:r>
            <a:r>
              <a:rPr lang="ru-RU" sz="3200" dirty="0"/>
              <a:t>этому времени сформировалась отдельная конференция в интернете, посвящённая </a:t>
            </a:r>
            <a:r>
              <a:rPr lang="ru-RU" sz="3200" dirty="0" err="1"/>
              <a:t>Linux</a:t>
            </a:r>
            <a:r>
              <a:rPr lang="ru-RU" sz="3200" dirty="0"/>
              <a:t>, — </a:t>
            </a:r>
            <a:r>
              <a:rPr lang="ru-RU" sz="3200" dirty="0" err="1"/>
              <a:t>comp.os.linux</a:t>
            </a:r>
            <a:r>
              <a:rPr lang="ru-RU" sz="3200" dirty="0"/>
              <a:t>. Энтузиасты образовали множество групп пользователей и в начале 1994-го года вышел первый номер журнала «</a:t>
            </a:r>
            <a:r>
              <a:rPr lang="ru-RU" sz="3200" dirty="0" err="1"/>
              <a:t>Linux</a:t>
            </a:r>
            <a:r>
              <a:rPr lang="ru-RU" sz="3200" dirty="0"/>
              <a:t> </a:t>
            </a:r>
            <a:r>
              <a:rPr lang="ru-RU" sz="3200" dirty="0" err="1"/>
              <a:t>Journal</a:t>
            </a:r>
            <a:r>
              <a:rPr lang="ru-RU" sz="3200" dirty="0"/>
              <a:t>». </a:t>
            </a:r>
            <a:r>
              <a:rPr lang="ru-RU" sz="3200" dirty="0" err="1"/>
              <a:t>Linux</a:t>
            </a:r>
            <a:r>
              <a:rPr lang="ru-RU" sz="3200" dirty="0"/>
              <a:t> привлекла внимание промышленных фирм и несколько небольших компаний начали разрабатывать и продавать собственные версии </a:t>
            </a:r>
            <a:r>
              <a:rPr lang="ru-RU" sz="3200" dirty="0" err="1"/>
              <a:t>Linux</a:t>
            </a:r>
            <a:r>
              <a:rPr lang="ru-RU" sz="3200" dirty="0"/>
              <a:t>. </a:t>
            </a:r>
          </a:p>
        </p:txBody>
      </p:sp>
    </p:spTree>
    <p:extLst>
      <p:ext uri="{BB962C8B-B14F-4D97-AF65-F5344CB8AC3E}">
        <p14:creationId xmlns:p14="http://schemas.microsoft.com/office/powerpoint/2010/main" val="797121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pPr marL="0" indent="0">
              <a:buNone/>
            </a:pPr>
            <a:r>
              <a:rPr lang="ru-RU" sz="2800" dirty="0" smtClean="0"/>
              <a:t>Корни </a:t>
            </a:r>
            <a:r>
              <a:rPr lang="ru-RU" sz="2800" dirty="0" err="1" smtClean="0"/>
              <a:t>Linux</a:t>
            </a:r>
            <a:r>
              <a:rPr lang="ru-RU" sz="2800" dirty="0" smtClean="0"/>
              <a:t> прослеживаются ещё с 70-х годов 20-го века. Точкой отсчёта можно считать появление операционной системы </a:t>
            </a:r>
            <a:r>
              <a:rPr lang="ru-RU" sz="2800" dirty="0" err="1" smtClean="0"/>
              <a:t>Unix</a:t>
            </a:r>
            <a:r>
              <a:rPr lang="ru-RU" sz="2800" dirty="0" smtClean="0"/>
              <a:t> в 1969-м году в США в фирме </a:t>
            </a:r>
            <a:r>
              <a:rPr lang="ru-RU" sz="2800" dirty="0" err="1" smtClean="0"/>
              <a:t>Bell</a:t>
            </a:r>
            <a:r>
              <a:rPr lang="ru-RU" sz="2800" dirty="0" smtClean="0"/>
              <a:t> </a:t>
            </a:r>
            <a:r>
              <a:rPr lang="ru-RU" sz="2800" dirty="0" err="1" smtClean="0"/>
              <a:t>Laboratories</a:t>
            </a:r>
            <a:r>
              <a:rPr lang="ru-RU" sz="2800" dirty="0" smtClean="0"/>
              <a:t>, дочернем подразделении компании AT&amp;T. </a:t>
            </a:r>
            <a:r>
              <a:rPr lang="ru-RU" sz="2800" dirty="0" err="1" smtClean="0"/>
              <a:t>Unix</a:t>
            </a:r>
            <a:r>
              <a:rPr lang="ru-RU" sz="2800" dirty="0" smtClean="0"/>
              <a:t> стала основной для большого количества операционных систем промышленного класса.</a:t>
            </a:r>
            <a:endParaRPr lang="en-US" sz="2800" dirty="0" smtClean="0"/>
          </a:p>
          <a:p>
            <a:pPr marL="0" indent="0">
              <a:buNone/>
            </a:pPr>
            <a:endParaRPr lang="en-US" sz="2800" dirty="0"/>
          </a:p>
          <a:p>
            <a:pPr marL="0" indent="0">
              <a:buNone/>
            </a:pPr>
            <a:r>
              <a:rPr lang="ru-RU" sz="2800" b="1" dirty="0" err="1"/>
              <a:t>Linux</a:t>
            </a:r>
            <a:r>
              <a:rPr lang="ru-RU" sz="2800" b="1" dirty="0"/>
              <a:t> </a:t>
            </a:r>
            <a:r>
              <a:rPr lang="ru-RU" sz="2800" b="1" dirty="0" smtClean="0"/>
              <a:t>больше </a:t>
            </a:r>
            <a:r>
              <a:rPr lang="ru-RU" sz="2800" b="1" dirty="0"/>
              <a:t>всего обязан своей жизнью двум проектам — GNU и </a:t>
            </a:r>
            <a:r>
              <a:rPr lang="ru-RU" sz="2800" b="1" dirty="0" err="1"/>
              <a:t>Minix</a:t>
            </a:r>
            <a:r>
              <a:rPr lang="ru-RU" sz="2800" b="1" dirty="0"/>
              <a:t>.</a:t>
            </a:r>
          </a:p>
        </p:txBody>
      </p:sp>
    </p:spTree>
    <p:extLst>
      <p:ext uri="{BB962C8B-B14F-4D97-AF65-F5344CB8AC3E}">
        <p14:creationId xmlns:p14="http://schemas.microsoft.com/office/powerpoint/2010/main" val="21124215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626" y="176868"/>
            <a:ext cx="7886700" cy="683745"/>
          </a:xfrm>
        </p:spPr>
        <p:txBody>
          <a:bodyPr>
            <a:normAutofit fontScale="90000"/>
          </a:bodyPr>
          <a:lstStyle/>
          <a:p>
            <a:r>
              <a:rPr lang="ru-RU" dirty="0" err="1"/>
              <a:t>Linux</a:t>
            </a:r>
            <a:endParaRPr lang="ru-RU" dirty="0"/>
          </a:p>
        </p:txBody>
      </p:sp>
      <p:sp>
        <p:nvSpPr>
          <p:cNvPr id="3" name="Объект 2"/>
          <p:cNvSpPr>
            <a:spLocks noGrp="1"/>
          </p:cNvSpPr>
          <p:nvPr>
            <p:ph idx="1"/>
          </p:nvPr>
        </p:nvSpPr>
        <p:spPr>
          <a:xfrm>
            <a:off x="211792" y="860613"/>
            <a:ext cx="8811184" cy="4351338"/>
          </a:xfrm>
        </p:spPr>
        <p:txBody>
          <a:bodyPr>
            <a:noAutofit/>
          </a:bodyPr>
          <a:lstStyle/>
          <a:p>
            <a:pPr marL="0" indent="0">
              <a:buNone/>
            </a:pPr>
            <a:r>
              <a:rPr lang="ru-RU" sz="2400" dirty="0"/>
              <a:t>Первоначально </a:t>
            </a:r>
            <a:r>
              <a:rPr lang="ru-RU" sz="2400" dirty="0" err="1"/>
              <a:t>Линус</a:t>
            </a:r>
            <a:r>
              <a:rPr lang="ru-RU" sz="2400" dirty="0"/>
              <a:t> </a:t>
            </a:r>
            <a:r>
              <a:rPr lang="ru-RU" sz="2400" dirty="0" err="1"/>
              <a:t>Торвальдс</a:t>
            </a:r>
            <a:r>
              <a:rPr lang="ru-RU" sz="2400" dirty="0"/>
              <a:t> не хотел продавать свою разработку. И не хотел, чтобы её продавал кто-то другой. Это было чётко прописано в уведомлении об авторских правах, помещённом в файл COPYING самой первой версии — 0.01. Причём требование </a:t>
            </a:r>
            <a:r>
              <a:rPr lang="ru-RU" sz="2400" dirty="0" err="1"/>
              <a:t>Линуса</a:t>
            </a:r>
            <a:r>
              <a:rPr lang="ru-RU" sz="2400" dirty="0"/>
              <a:t> налагало значительно более жёсткие ограничения на распространение </a:t>
            </a:r>
            <a:r>
              <a:rPr lang="ru-RU" sz="2400" dirty="0" err="1"/>
              <a:t>Linux</a:t>
            </a:r>
            <a:r>
              <a:rPr lang="ru-RU" sz="2400" dirty="0"/>
              <a:t>, чем те, которые провозглашались в лицензии GNU: не разрешалось взимать никаких денег за передачу или использование </a:t>
            </a:r>
            <a:r>
              <a:rPr lang="ru-RU" sz="2400" dirty="0" err="1"/>
              <a:t>Linux</a:t>
            </a:r>
            <a:r>
              <a:rPr lang="ru-RU" sz="2400" dirty="0"/>
              <a:t>. Но уже в феврале 1992-го года к нему стали обращаться за разрешением брать плату за распространение дискет с </a:t>
            </a:r>
            <a:r>
              <a:rPr lang="ru-RU" sz="2400" dirty="0" err="1"/>
              <a:t>Linux</a:t>
            </a:r>
            <a:r>
              <a:rPr lang="ru-RU" sz="2400" dirty="0"/>
              <a:t>, чтобы покрыть временные затраты и стоимость дискет. Кроме того, необходимо было считаться и с тем, что при создании </a:t>
            </a:r>
            <a:r>
              <a:rPr lang="ru-RU" sz="2400" dirty="0" err="1"/>
              <a:t>Linux</a:t>
            </a:r>
            <a:r>
              <a:rPr lang="ru-RU" sz="2400" dirty="0"/>
              <a:t> использовалось множество свободно распространяемых по интернету инструментов, самым важным из которых был компилятор GCC. Авторские права на него оговорены в общественной лицензии GPL, которую изобрёл Ричард </a:t>
            </a:r>
            <a:r>
              <a:rPr lang="ru-RU" sz="2400" dirty="0" err="1"/>
              <a:t>Столлман</a:t>
            </a:r>
            <a:r>
              <a:rPr lang="ru-RU" sz="2400" dirty="0"/>
              <a:t>. </a:t>
            </a:r>
            <a:r>
              <a:rPr lang="ru-RU" sz="2400" dirty="0" err="1"/>
              <a:t>Торвальдсу</a:t>
            </a:r>
            <a:r>
              <a:rPr lang="ru-RU" sz="2400" dirty="0"/>
              <a:t> пришлось пересмотреть свое заявление об авторских правах, и, начиная с версии 0.12, он тоже перешёл на использование лицензии GPL.</a:t>
            </a:r>
          </a:p>
          <a:p>
            <a:pPr marL="0" indent="0">
              <a:buNone/>
            </a:pPr>
            <a:endParaRPr lang="ru-RU" sz="2400" dirty="0"/>
          </a:p>
        </p:txBody>
      </p:sp>
    </p:spTree>
    <p:extLst>
      <p:ext uri="{BB962C8B-B14F-4D97-AF65-F5344CB8AC3E}">
        <p14:creationId xmlns:p14="http://schemas.microsoft.com/office/powerpoint/2010/main" val="15465466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626" y="176868"/>
            <a:ext cx="7886700" cy="683745"/>
          </a:xfrm>
        </p:spPr>
        <p:txBody>
          <a:bodyPr>
            <a:normAutofit fontScale="90000"/>
          </a:bodyPr>
          <a:lstStyle/>
          <a:p>
            <a:r>
              <a:rPr lang="ru-RU" dirty="0" err="1"/>
              <a:t>Linux</a:t>
            </a:r>
            <a:endParaRPr lang="ru-RU" dirty="0"/>
          </a:p>
        </p:txBody>
      </p:sp>
      <p:sp>
        <p:nvSpPr>
          <p:cNvPr id="3" name="Объект 2"/>
          <p:cNvSpPr>
            <a:spLocks noGrp="1"/>
          </p:cNvSpPr>
          <p:nvPr>
            <p:ph idx="1"/>
          </p:nvPr>
        </p:nvSpPr>
        <p:spPr>
          <a:xfrm>
            <a:off x="198345" y="779931"/>
            <a:ext cx="8811184" cy="4351338"/>
          </a:xfrm>
        </p:spPr>
        <p:txBody>
          <a:bodyPr>
            <a:noAutofit/>
          </a:bodyPr>
          <a:lstStyle/>
          <a:p>
            <a:pPr marL="0" indent="0">
              <a:buNone/>
            </a:pPr>
            <a:r>
              <a:rPr lang="ru-RU" sz="2300" dirty="0"/>
              <a:t>С технической точки зрения, </a:t>
            </a:r>
            <a:r>
              <a:rPr lang="ru-RU" sz="2300" dirty="0" err="1"/>
              <a:t>Linux</a:t>
            </a:r>
            <a:r>
              <a:rPr lang="ru-RU" sz="2300" dirty="0"/>
              <a:t> представляет собой только ядро </a:t>
            </a:r>
            <a:r>
              <a:rPr lang="ru-RU" sz="2300" dirty="0" err="1"/>
              <a:t>Unix</a:t>
            </a:r>
            <a:r>
              <a:rPr lang="ru-RU" sz="2300" dirty="0"/>
              <a:t>-подобной операционной системы, отвечающее за взаимодействие с аппаратной частью компьютера и выполнение таких задач, как распределение памяти, выделение процессорного времени различным программам и так далее. Кроме ядра, операционная система включает в себя множество различных утилит, которые служат для организации взаимодействия пользователя с системой. Успех </a:t>
            </a:r>
            <a:r>
              <a:rPr lang="ru-RU" sz="2300" dirty="0" err="1"/>
              <a:t>Linux</a:t>
            </a:r>
            <a:r>
              <a:rPr lang="ru-RU" sz="2300" dirty="0"/>
              <a:t> как операционной системы во многом обусловлен тем, что к 1991-му году в рамках проекта GNU уже было разработано множество утилит, свободно распространяемых в интернете. Проекту GNU не хватало ядра, а ядро, скорее всего, осталось бы невостребованным, если бы отсутствовали необходимые для работы утилиты. </a:t>
            </a:r>
            <a:r>
              <a:rPr lang="ru-RU" sz="2300" dirty="0" err="1"/>
              <a:t>Линус</a:t>
            </a:r>
            <a:r>
              <a:rPr lang="ru-RU" sz="2300" dirty="0"/>
              <a:t> </a:t>
            </a:r>
            <a:r>
              <a:rPr lang="ru-RU" sz="2300" dirty="0" err="1"/>
              <a:t>Торвальдс</a:t>
            </a:r>
            <a:r>
              <a:rPr lang="ru-RU" sz="2300" dirty="0"/>
              <a:t> оказался со своей разработкой в нужном месте в нужное время. И Ричард </a:t>
            </a:r>
            <a:r>
              <a:rPr lang="ru-RU" sz="2300" dirty="0" err="1"/>
              <a:t>Столлман</a:t>
            </a:r>
            <a:r>
              <a:rPr lang="ru-RU" sz="2300" dirty="0"/>
              <a:t> прав, когда настаивает на том, что операционную систему следует называть не </a:t>
            </a:r>
            <a:r>
              <a:rPr lang="ru-RU" sz="2300" dirty="0" err="1"/>
              <a:t>Linux</a:t>
            </a:r>
            <a:r>
              <a:rPr lang="ru-RU" sz="2300" dirty="0"/>
              <a:t>, а GNU/</a:t>
            </a:r>
            <a:r>
              <a:rPr lang="ru-RU" sz="2300" dirty="0" err="1"/>
              <a:t>Linux</a:t>
            </a:r>
            <a:r>
              <a:rPr lang="ru-RU" sz="2300" dirty="0"/>
              <a:t>. Но название </a:t>
            </a:r>
            <a:r>
              <a:rPr lang="ru-RU" sz="2300" dirty="0" err="1"/>
              <a:t>Linux</a:t>
            </a:r>
            <a:r>
              <a:rPr lang="ru-RU" sz="2300" dirty="0"/>
              <a:t> исторически закрепилось за этой ОС, поэтому мы тоже будем называть её просто </a:t>
            </a:r>
            <a:r>
              <a:rPr lang="ru-RU" sz="2300" dirty="0" err="1"/>
              <a:t>Linux</a:t>
            </a:r>
            <a:r>
              <a:rPr lang="ru-RU" sz="2300" dirty="0"/>
              <a:t> (не забывая о заслугах </a:t>
            </a:r>
            <a:r>
              <a:rPr lang="ru-RU" sz="2300" dirty="0" err="1"/>
              <a:t>Столлмана</a:t>
            </a:r>
            <a:r>
              <a:rPr lang="ru-RU" sz="2300" dirty="0"/>
              <a:t> и его сподвижников).</a:t>
            </a:r>
          </a:p>
        </p:txBody>
      </p:sp>
    </p:spTree>
    <p:extLst>
      <p:ext uri="{BB962C8B-B14F-4D97-AF65-F5344CB8AC3E}">
        <p14:creationId xmlns:p14="http://schemas.microsoft.com/office/powerpoint/2010/main" val="2252006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b="1" dirty="0" smtClean="0"/>
              <a:t>GNU</a:t>
            </a:r>
            <a:endParaRPr lang="ru-RU" dirty="0"/>
          </a:p>
        </p:txBody>
      </p:sp>
      <p:sp>
        <p:nvSpPr>
          <p:cNvPr id="3" name="Объект 2"/>
          <p:cNvSpPr>
            <a:spLocks noGrp="1"/>
          </p:cNvSpPr>
          <p:nvPr>
            <p:ph idx="1"/>
          </p:nvPr>
        </p:nvSpPr>
        <p:spPr>
          <a:xfrm>
            <a:off x="628650" y="2270125"/>
            <a:ext cx="8189100" cy="3906837"/>
          </a:xfrm>
        </p:spPr>
        <p:txBody>
          <a:bodyPr>
            <a:noAutofit/>
          </a:bodyPr>
          <a:lstStyle/>
          <a:p>
            <a:pPr marL="0" indent="0">
              <a:buNone/>
            </a:pPr>
            <a:r>
              <a:rPr lang="ru-RU" sz="2800" b="1" dirty="0" smtClean="0"/>
              <a:t>История проекта GNU началась в сентябре 1983-го года. Основоположник проекта GNU, Ричард </a:t>
            </a:r>
            <a:r>
              <a:rPr lang="ru-RU" sz="2800" b="1" dirty="0" err="1" smtClean="0"/>
              <a:t>Столлман</a:t>
            </a:r>
            <a:r>
              <a:rPr lang="ru-RU" sz="2800" b="1" dirty="0" smtClean="0"/>
              <a:t> </a:t>
            </a:r>
            <a:r>
              <a:rPr lang="ru-RU" sz="2800" dirty="0" smtClean="0"/>
              <a:t>(</a:t>
            </a:r>
            <a:r>
              <a:rPr lang="ru-RU" sz="2800" dirty="0" err="1" smtClean="0"/>
              <a:t>Richard</a:t>
            </a:r>
            <a:r>
              <a:rPr lang="ru-RU" sz="2800" dirty="0" smtClean="0"/>
              <a:t> M. </a:t>
            </a:r>
            <a:r>
              <a:rPr lang="ru-RU" sz="2800" dirty="0" err="1" smtClean="0"/>
              <a:t>Stallman</a:t>
            </a:r>
            <a:r>
              <a:rPr lang="ru-RU" sz="2800" dirty="0" smtClean="0"/>
              <a:t>) работал в это время в лаборатории искусственного интеллекта Массачусетского технологического института (</a:t>
            </a:r>
            <a:r>
              <a:rPr lang="ru-RU" sz="2800" dirty="0" err="1" smtClean="0"/>
              <a:t>Massachusetts</a:t>
            </a:r>
            <a:r>
              <a:rPr lang="ru-RU" sz="2800" dirty="0" smtClean="0"/>
              <a:t> </a:t>
            </a:r>
            <a:r>
              <a:rPr lang="ru-RU" sz="2800" dirty="0" err="1" smtClean="0"/>
              <a:t>Institute</a:t>
            </a:r>
            <a:r>
              <a:rPr lang="ru-RU" sz="2800" dirty="0" smtClean="0"/>
              <a:t> </a:t>
            </a:r>
            <a:r>
              <a:rPr lang="ru-RU" sz="2800" dirty="0" err="1" smtClean="0"/>
              <a:t>of</a:t>
            </a:r>
            <a:r>
              <a:rPr lang="ru-RU" sz="2800" dirty="0" smtClean="0"/>
              <a:t> </a:t>
            </a:r>
            <a:r>
              <a:rPr lang="ru-RU" sz="2800" dirty="0" err="1" smtClean="0"/>
              <a:t>Technology</a:t>
            </a:r>
            <a:r>
              <a:rPr lang="ru-RU" sz="2800" dirty="0" smtClean="0"/>
              <a:t>, MIT, </a:t>
            </a:r>
            <a:r>
              <a:rPr lang="ru-RU" sz="2800" dirty="0" err="1" smtClean="0"/>
              <a:t>Cambridge</a:t>
            </a:r>
            <a:r>
              <a:rPr lang="ru-RU" sz="2800" dirty="0" smtClean="0"/>
              <a:t>, </a:t>
            </a:r>
            <a:r>
              <a:rPr lang="ru-RU" sz="2800" dirty="0" err="1" smtClean="0"/>
              <a:t>Massachusetts</a:t>
            </a:r>
            <a:r>
              <a:rPr lang="ru-RU" sz="2800" dirty="0" smtClean="0"/>
              <a:t>). </a:t>
            </a:r>
            <a:r>
              <a:rPr lang="ru-RU" sz="2800" dirty="0" err="1" smtClean="0"/>
              <a:t>Столлмана</a:t>
            </a:r>
            <a:r>
              <a:rPr lang="ru-RU" sz="2800" dirty="0" smtClean="0"/>
              <a:t> называют одним из самых выдающихся программистов нашего времени.</a:t>
            </a:r>
            <a:endParaRPr lang="ru-RU" sz="2800" dirty="0"/>
          </a:p>
        </p:txBody>
      </p:sp>
      <p:pic>
        <p:nvPicPr>
          <p:cNvPr id="5" name="Рисунок 4"/>
          <p:cNvPicPr>
            <a:picLocks noChangeAspect="1"/>
          </p:cNvPicPr>
          <p:nvPr/>
        </p:nvPicPr>
        <p:blipFill>
          <a:blip r:embed="rId2"/>
          <a:stretch>
            <a:fillRect/>
          </a:stretch>
        </p:blipFill>
        <p:spPr>
          <a:xfrm>
            <a:off x="5960250" y="227225"/>
            <a:ext cx="2857500" cy="1905000"/>
          </a:xfrm>
          <a:prstGeom prst="rect">
            <a:avLst/>
          </a:prstGeom>
        </p:spPr>
      </p:pic>
    </p:spTree>
    <p:extLst>
      <p:ext uri="{BB962C8B-B14F-4D97-AF65-F5344CB8AC3E}">
        <p14:creationId xmlns:p14="http://schemas.microsoft.com/office/powerpoint/2010/main" val="3830329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643403"/>
          </a:xfrm>
        </p:spPr>
        <p:txBody>
          <a:bodyPr/>
          <a:lstStyle/>
          <a:p>
            <a:r>
              <a:rPr lang="ru-RU" sz="3200" b="1" dirty="0" smtClean="0"/>
              <a:t>GNU</a:t>
            </a:r>
            <a:endParaRPr lang="ru-RU" dirty="0"/>
          </a:p>
        </p:txBody>
      </p:sp>
      <p:sp>
        <p:nvSpPr>
          <p:cNvPr id="3" name="Объект 2"/>
          <p:cNvSpPr>
            <a:spLocks noGrp="1"/>
          </p:cNvSpPr>
          <p:nvPr>
            <p:ph idx="1"/>
          </p:nvPr>
        </p:nvSpPr>
        <p:spPr>
          <a:xfrm>
            <a:off x="139513" y="1008529"/>
            <a:ext cx="8864974" cy="4351338"/>
          </a:xfrm>
        </p:spPr>
        <p:txBody>
          <a:bodyPr>
            <a:noAutofit/>
          </a:bodyPr>
          <a:lstStyle/>
          <a:p>
            <a:pPr marL="0" indent="0">
              <a:buNone/>
            </a:pPr>
            <a:r>
              <a:rPr lang="ru-RU" sz="2400" dirty="0" smtClean="0"/>
              <a:t>В той среде, к которой принадлежал </a:t>
            </a:r>
            <a:r>
              <a:rPr lang="ru-RU" sz="2400" dirty="0" err="1" smtClean="0"/>
              <a:t>Столлман</a:t>
            </a:r>
            <a:r>
              <a:rPr lang="ru-RU" sz="2400" dirty="0" smtClean="0"/>
              <a:t>, было принято свободно обмениваться программами и их исходными кодами. Лицензия же на </a:t>
            </a:r>
            <a:r>
              <a:rPr lang="ru-RU" sz="2400" dirty="0" err="1" smtClean="0"/>
              <a:t>Unix</a:t>
            </a:r>
            <a:r>
              <a:rPr lang="ru-RU" sz="2400" dirty="0" smtClean="0"/>
              <a:t> от AT&amp;T, к примеру, стоила 40 000 долларов. Позволить себе купить её могли только достаточно крупные фирмы. А без обладания лицензией, программист не имел права использовать исходные коды системы в своих разработках. Это препятствовало обмену идеями в сфере программирования и сильно тормозило процесс создания программ, поскольку вместо того, чтобы позаимствовать готовый кусок кода для решения той или иной задачи, разработчик программы был вынужден писать эту часть кода заново, что сродни изобретению колеса.</a:t>
            </a:r>
          </a:p>
          <a:p>
            <a:pPr marL="0" indent="0">
              <a:buNone/>
            </a:pPr>
            <a:endParaRPr lang="ru-RU" sz="2400" dirty="0" smtClean="0"/>
          </a:p>
          <a:p>
            <a:pPr marL="0" indent="0">
              <a:buNone/>
            </a:pPr>
            <a:r>
              <a:rPr lang="ru-RU" sz="2400" dirty="0" err="1" smtClean="0"/>
              <a:t>Столлман</a:t>
            </a:r>
            <a:r>
              <a:rPr lang="ru-RU" sz="2400" dirty="0" smtClean="0"/>
              <a:t> решил изменить это положение вещей в программировании. В 1983-м году он объявил о начале разработки проекта GNU, целью которого было создание полностью открытой операционной системы</a:t>
            </a:r>
            <a:endParaRPr lang="ru-RU" sz="2400" dirty="0"/>
          </a:p>
        </p:txBody>
      </p:sp>
    </p:spTree>
    <p:extLst>
      <p:ext uri="{BB962C8B-B14F-4D97-AF65-F5344CB8AC3E}">
        <p14:creationId xmlns:p14="http://schemas.microsoft.com/office/powerpoint/2010/main" val="2500955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7"/>
            <a:ext cx="7886700" cy="750980"/>
          </a:xfrm>
        </p:spPr>
        <p:txBody>
          <a:bodyPr/>
          <a:lstStyle/>
          <a:p>
            <a:r>
              <a:rPr lang="ru-RU" b="1" dirty="0" smtClean="0"/>
              <a:t>Письмо Ричарда </a:t>
            </a:r>
            <a:r>
              <a:rPr lang="ru-RU" b="1" dirty="0" err="1" smtClean="0"/>
              <a:t>Столлмана</a:t>
            </a:r>
            <a:endParaRPr lang="ru-RU" b="1" dirty="0"/>
          </a:p>
        </p:txBody>
      </p:sp>
      <p:sp>
        <p:nvSpPr>
          <p:cNvPr id="3" name="Объект 2"/>
          <p:cNvSpPr>
            <a:spLocks noGrp="1"/>
          </p:cNvSpPr>
          <p:nvPr>
            <p:ph idx="1"/>
          </p:nvPr>
        </p:nvSpPr>
        <p:spPr>
          <a:xfrm>
            <a:off x="152960" y="1116107"/>
            <a:ext cx="8838079" cy="4351338"/>
          </a:xfrm>
        </p:spPr>
        <p:txBody>
          <a:bodyPr>
            <a:noAutofit/>
          </a:bodyPr>
          <a:lstStyle/>
          <a:p>
            <a:pPr marL="0" indent="0">
              <a:buNone/>
            </a:pPr>
            <a:r>
              <a:rPr lang="ru-RU" sz="2000" dirty="0" smtClean="0"/>
              <a:t>Четверг, 27 сентября 1983 г., 12:35:59 EST</a:t>
            </a:r>
          </a:p>
          <a:p>
            <a:pPr marL="0" indent="0">
              <a:buNone/>
            </a:pPr>
            <a:endParaRPr lang="ru-RU" sz="2000" dirty="0" smtClean="0"/>
          </a:p>
          <a:p>
            <a:pPr marL="0" indent="0">
              <a:buNone/>
            </a:pPr>
            <a:r>
              <a:rPr lang="ru-RU" sz="2000" dirty="0" smtClean="0"/>
              <a:t>Свободный </a:t>
            </a:r>
            <a:r>
              <a:rPr lang="ru-RU" sz="2000" dirty="0" err="1" smtClean="0"/>
              <a:t>Unix</a:t>
            </a:r>
            <a:r>
              <a:rPr lang="ru-RU" sz="2000" dirty="0" smtClean="0"/>
              <a:t>!</a:t>
            </a:r>
          </a:p>
          <a:p>
            <a:pPr marL="0" indent="0">
              <a:buNone/>
            </a:pPr>
            <a:r>
              <a:rPr lang="ru-RU" sz="2000" dirty="0" smtClean="0"/>
              <a:t>После Дня Благодарения я начинаю писать </a:t>
            </a:r>
            <a:r>
              <a:rPr lang="ru-RU" sz="2000" dirty="0" err="1" smtClean="0"/>
              <a:t>Unix</a:t>
            </a:r>
            <a:r>
              <a:rPr lang="ru-RU" sz="2000" dirty="0" smtClean="0"/>
              <a:t>-совместимую программную систему GNU (</a:t>
            </a:r>
            <a:r>
              <a:rPr lang="ru-RU" sz="2000" dirty="0" err="1" smtClean="0"/>
              <a:t>Gnu’s</a:t>
            </a:r>
            <a:r>
              <a:rPr lang="ru-RU" sz="2000" dirty="0" smtClean="0"/>
              <a:t> </a:t>
            </a:r>
            <a:r>
              <a:rPr lang="ru-RU" sz="2000" dirty="0" err="1" smtClean="0"/>
              <a:t>Not</a:t>
            </a:r>
            <a:r>
              <a:rPr lang="ru-RU" sz="2000" dirty="0" smtClean="0"/>
              <a:t> </a:t>
            </a:r>
            <a:r>
              <a:rPr lang="ru-RU" sz="2000" dirty="0" err="1" smtClean="0"/>
              <a:t>Unix</a:t>
            </a:r>
            <a:r>
              <a:rPr lang="ru-RU" sz="2000" dirty="0" smtClean="0"/>
              <a:t>), которую буду предоставлять свободно(!) всем, кто может её использовать. Нужна помощь в виде времени, денег, программ и оборудования.</a:t>
            </a:r>
          </a:p>
          <a:p>
            <a:pPr marL="0" indent="0">
              <a:buNone/>
            </a:pPr>
            <a:r>
              <a:rPr lang="ru-RU" sz="2000" dirty="0" smtClean="0"/>
              <a:t>GNU будет содержать ядро плюс все утилиты, необходимые для того, чтобы писать и запускать программы на </a:t>
            </a:r>
            <a:r>
              <a:rPr lang="ru-RU" sz="2000" dirty="0" err="1" smtClean="0"/>
              <a:t>Cи</a:t>
            </a:r>
            <a:r>
              <a:rPr lang="ru-RU" sz="2000" dirty="0" smtClean="0"/>
              <a:t>: редактор, оболочку, компилятор </a:t>
            </a:r>
            <a:r>
              <a:rPr lang="ru-RU" sz="2000" dirty="0" err="1" smtClean="0"/>
              <a:t>Cи</a:t>
            </a:r>
            <a:r>
              <a:rPr lang="ru-RU" sz="2000" dirty="0" smtClean="0"/>
              <a:t>, линкер, ассемблер и ещё несколько вещей. После этого будут добавлены программа форматирования текста, YACC, игра </a:t>
            </a:r>
            <a:r>
              <a:rPr lang="ru-RU" sz="2000" dirty="0" err="1" smtClean="0"/>
              <a:t>Empire</a:t>
            </a:r>
            <a:r>
              <a:rPr lang="ru-RU" sz="2000" dirty="0" smtClean="0"/>
              <a:t>, электронная таблица и сотни других вещей. Мы надеемся включить всё, что обычно поставляется с </a:t>
            </a:r>
            <a:r>
              <a:rPr lang="ru-RU" sz="2000" dirty="0" err="1" smtClean="0"/>
              <a:t>Unix</a:t>
            </a:r>
            <a:r>
              <a:rPr lang="ru-RU" sz="2000" dirty="0" smtClean="0"/>
              <a:t>-системами, и всё, что ещё может оказаться полезным, в том числе онлайновую и печатную документацию.</a:t>
            </a:r>
          </a:p>
          <a:p>
            <a:pPr marL="0" indent="0">
              <a:buNone/>
            </a:pPr>
            <a:r>
              <a:rPr lang="ru-RU" sz="2000" dirty="0" smtClean="0"/>
              <a:t>GNU будет способна запускать программы </a:t>
            </a:r>
            <a:r>
              <a:rPr lang="ru-RU" sz="2000" dirty="0" err="1" smtClean="0"/>
              <a:t>Unix</a:t>
            </a:r>
            <a:r>
              <a:rPr lang="ru-RU" sz="2000" dirty="0" smtClean="0"/>
              <a:t>, но не будет идентична </a:t>
            </a:r>
            <a:r>
              <a:rPr lang="ru-RU" sz="2000" dirty="0" err="1" smtClean="0"/>
              <a:t>Unix</a:t>
            </a:r>
            <a:r>
              <a:rPr lang="ru-RU" sz="2000" dirty="0" smtClean="0"/>
              <a:t>. Мы будем вносить в систему улучшения, основываясь на нашем опыте работы с другими операционными системами...</a:t>
            </a:r>
            <a:endParaRPr lang="ru-RU" sz="2000" dirty="0"/>
          </a:p>
        </p:txBody>
      </p:sp>
    </p:spTree>
    <p:extLst>
      <p:ext uri="{BB962C8B-B14F-4D97-AF65-F5344CB8AC3E}">
        <p14:creationId xmlns:p14="http://schemas.microsoft.com/office/powerpoint/2010/main" val="1663826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b="1" dirty="0" smtClean="0"/>
              <a:t>GNU</a:t>
            </a:r>
            <a:endParaRPr lang="ru-RU" dirty="0"/>
          </a:p>
        </p:txBody>
      </p:sp>
      <p:sp>
        <p:nvSpPr>
          <p:cNvPr id="3" name="Объект 2"/>
          <p:cNvSpPr>
            <a:spLocks noGrp="1"/>
          </p:cNvSpPr>
          <p:nvPr>
            <p:ph idx="1"/>
          </p:nvPr>
        </p:nvSpPr>
        <p:spPr>
          <a:xfrm>
            <a:off x="416859" y="1825625"/>
            <a:ext cx="8498541" cy="4351338"/>
          </a:xfrm>
        </p:spPr>
        <p:txBody>
          <a:bodyPr>
            <a:normAutofit/>
          </a:bodyPr>
          <a:lstStyle/>
          <a:p>
            <a:pPr marL="0" indent="0">
              <a:buNone/>
            </a:pPr>
            <a:r>
              <a:rPr lang="ru-RU" sz="2800" b="1" dirty="0" smtClean="0"/>
              <a:t>Аббревиатура GNU расшифровывается как «GNU — это не </a:t>
            </a:r>
            <a:r>
              <a:rPr lang="ru-RU" sz="2800" b="1" dirty="0" err="1" smtClean="0"/>
              <a:t>Unix</a:t>
            </a:r>
            <a:r>
              <a:rPr lang="ru-RU" sz="2800" b="1" dirty="0" smtClean="0"/>
              <a:t>» (GNU </a:t>
            </a:r>
            <a:r>
              <a:rPr lang="ru-RU" sz="2800" b="1" dirty="0" err="1" smtClean="0"/>
              <a:t>is</a:t>
            </a:r>
            <a:r>
              <a:rPr lang="ru-RU" sz="2800" b="1" dirty="0" smtClean="0"/>
              <a:t> </a:t>
            </a:r>
            <a:r>
              <a:rPr lang="ru-RU" sz="2800" b="1" dirty="0" err="1" smtClean="0"/>
              <a:t>Not</a:t>
            </a:r>
            <a:r>
              <a:rPr lang="ru-RU" sz="2800" b="1" dirty="0" smtClean="0"/>
              <a:t> </a:t>
            </a:r>
            <a:r>
              <a:rPr lang="ru-RU" sz="2800" b="1" dirty="0" err="1" smtClean="0"/>
              <a:t>Unix</a:t>
            </a:r>
            <a:r>
              <a:rPr lang="ru-RU" sz="2800" b="1" dirty="0" smtClean="0"/>
              <a:t>)</a:t>
            </a:r>
            <a:r>
              <a:rPr lang="ru-RU" sz="2800" dirty="0" smtClean="0"/>
              <a:t>. </a:t>
            </a:r>
            <a:r>
              <a:rPr lang="ru-RU" sz="2800" dirty="0" err="1" smtClean="0"/>
              <a:t>Unix</a:t>
            </a:r>
            <a:r>
              <a:rPr lang="ru-RU" sz="2800" dirty="0" smtClean="0"/>
              <a:t> всегда была несвободным ПО, то есть она лишает своих пользователей свободы сотрудничества, а также контроля над своими компьютерами (как </a:t>
            </a:r>
            <a:r>
              <a:rPr lang="ru-RU" sz="2800" dirty="0" err="1" smtClean="0"/>
              <a:t>Windows</a:t>
            </a:r>
            <a:r>
              <a:rPr lang="ru-RU" sz="2800" dirty="0" smtClean="0"/>
              <a:t> в наши дни). Чуть позже </a:t>
            </a:r>
            <a:r>
              <a:rPr lang="ru-RU" sz="2800" b="1" dirty="0" err="1" smtClean="0"/>
              <a:t>Столлман</a:t>
            </a:r>
            <a:r>
              <a:rPr lang="ru-RU" sz="2800" b="1" dirty="0" smtClean="0"/>
              <a:t> написал свой знаменитый Манифест GNU, который стал основой для лицензии GPL (GNU </a:t>
            </a:r>
            <a:r>
              <a:rPr lang="ru-RU" sz="2800" b="1" dirty="0" err="1" smtClean="0"/>
              <a:t>General</a:t>
            </a:r>
            <a:r>
              <a:rPr lang="ru-RU" sz="2800" b="1" dirty="0" smtClean="0"/>
              <a:t> </a:t>
            </a:r>
            <a:r>
              <a:rPr lang="ru-RU" sz="2800" b="1" dirty="0" err="1" smtClean="0"/>
              <a:t>Public</a:t>
            </a:r>
            <a:r>
              <a:rPr lang="ru-RU" sz="2800" b="1" dirty="0" smtClean="0"/>
              <a:t> </a:t>
            </a:r>
            <a:r>
              <a:rPr lang="ru-RU" sz="2800" b="1" dirty="0" err="1" smtClean="0"/>
              <a:t>License</a:t>
            </a:r>
            <a:r>
              <a:rPr lang="ru-RU" sz="2800" b="1" dirty="0" smtClean="0"/>
              <a:t>). Роль этой лицензии нельзя переоценить, она изменила всю компьютерную индустрию.</a:t>
            </a:r>
          </a:p>
          <a:p>
            <a:pPr marL="0" indent="0">
              <a:buNone/>
            </a:pPr>
            <a:endParaRPr lang="ru-RU" sz="2800" dirty="0"/>
          </a:p>
        </p:txBody>
      </p:sp>
    </p:spTree>
    <p:extLst>
      <p:ext uri="{BB962C8B-B14F-4D97-AF65-F5344CB8AC3E}">
        <p14:creationId xmlns:p14="http://schemas.microsoft.com/office/powerpoint/2010/main" val="3653166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b="1" dirty="0" smtClean="0"/>
              <a:t>Лицензия GPL </a:t>
            </a:r>
            <a:br>
              <a:rPr lang="ru-RU" sz="3600" b="1" dirty="0" smtClean="0"/>
            </a:br>
            <a:r>
              <a:rPr lang="ru-RU" sz="3600" b="1" dirty="0" smtClean="0"/>
              <a:t>(GNU </a:t>
            </a:r>
            <a:r>
              <a:rPr lang="ru-RU" sz="3600" b="1" dirty="0" err="1" smtClean="0"/>
              <a:t>General</a:t>
            </a:r>
            <a:r>
              <a:rPr lang="ru-RU" sz="3600" b="1" dirty="0" smtClean="0"/>
              <a:t> </a:t>
            </a:r>
            <a:r>
              <a:rPr lang="ru-RU" sz="3600" b="1" dirty="0" err="1" smtClean="0"/>
              <a:t>Public</a:t>
            </a:r>
            <a:r>
              <a:rPr lang="ru-RU" sz="3600" b="1" dirty="0" smtClean="0"/>
              <a:t> </a:t>
            </a:r>
            <a:r>
              <a:rPr lang="ru-RU" sz="3600" b="1" dirty="0" err="1" smtClean="0"/>
              <a:t>License</a:t>
            </a:r>
            <a:r>
              <a:rPr lang="ru-RU" sz="3600" b="1" dirty="0" smtClean="0"/>
              <a:t>).</a:t>
            </a:r>
            <a:endParaRPr lang="ru-RU" b="1" dirty="0"/>
          </a:p>
        </p:txBody>
      </p:sp>
      <p:sp>
        <p:nvSpPr>
          <p:cNvPr id="3" name="Объект 2"/>
          <p:cNvSpPr>
            <a:spLocks noGrp="1"/>
          </p:cNvSpPr>
          <p:nvPr>
            <p:ph idx="1"/>
          </p:nvPr>
        </p:nvSpPr>
        <p:spPr>
          <a:xfrm>
            <a:off x="174812" y="1690689"/>
            <a:ext cx="8794376" cy="4351338"/>
          </a:xfrm>
        </p:spPr>
        <p:txBody>
          <a:bodyPr>
            <a:normAutofit fontScale="92500" lnSpcReduction="20000"/>
          </a:bodyPr>
          <a:lstStyle/>
          <a:p>
            <a:pPr marL="0" indent="0">
              <a:buNone/>
            </a:pPr>
            <a:r>
              <a:rPr lang="ru-RU" b="1" dirty="0" smtClean="0"/>
              <a:t>Основная идея GPL состоит в том, что пользователь должен обладать следующими четырьмя правами (или четырьмя свободами):</a:t>
            </a:r>
          </a:p>
          <a:p>
            <a:r>
              <a:rPr lang="ru-RU" b="1" dirty="0" smtClean="0"/>
              <a:t>Правом запускать программу для любых целей </a:t>
            </a:r>
            <a:r>
              <a:rPr lang="ru-RU" dirty="0" smtClean="0"/>
              <a:t>(свобода 0);</a:t>
            </a:r>
          </a:p>
          <a:p>
            <a:r>
              <a:rPr lang="ru-RU" b="1" dirty="0" smtClean="0"/>
              <a:t>Правом изучать устройство программы и приспосабливать её к своим потребностям </a:t>
            </a:r>
            <a:r>
              <a:rPr lang="ru-RU" dirty="0" smtClean="0"/>
              <a:t>(свобода 1), что предполагает доступ к исходному коду программы;</a:t>
            </a:r>
          </a:p>
          <a:p>
            <a:r>
              <a:rPr lang="ru-RU" b="1" dirty="0" smtClean="0"/>
              <a:t>Правом распространять программу, имея возможность помочь другим </a:t>
            </a:r>
            <a:r>
              <a:rPr lang="ru-RU" dirty="0" smtClean="0"/>
              <a:t>(свобода 2);</a:t>
            </a:r>
          </a:p>
          <a:p>
            <a:r>
              <a:rPr lang="ru-RU" b="1" dirty="0" smtClean="0"/>
              <a:t>Правом улучшать программу и публиковать улучшения, в пользу всего сообщества </a:t>
            </a:r>
            <a:r>
              <a:rPr lang="ru-RU" dirty="0" smtClean="0"/>
              <a:t>(свобода 3), что тоже предполагает доступ к исходному коду программы.</a:t>
            </a:r>
          </a:p>
        </p:txBody>
      </p:sp>
    </p:spTree>
    <p:extLst>
      <p:ext uri="{BB962C8B-B14F-4D97-AF65-F5344CB8AC3E}">
        <p14:creationId xmlns:p14="http://schemas.microsoft.com/office/powerpoint/2010/main" val="2357102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5238" y="136526"/>
            <a:ext cx="7886700" cy="1325563"/>
          </a:xfrm>
        </p:spPr>
        <p:txBody>
          <a:bodyPr/>
          <a:lstStyle/>
          <a:p>
            <a:r>
              <a:rPr lang="ru-RU" sz="3600" b="1" dirty="0" smtClean="0"/>
              <a:t>Лицензия GPL </a:t>
            </a:r>
            <a:r>
              <a:rPr lang="ru-RU" sz="3600" b="1" dirty="0" smtClean="0"/>
              <a:t/>
            </a:r>
            <a:br>
              <a:rPr lang="ru-RU" sz="3600" b="1" dirty="0" smtClean="0"/>
            </a:br>
            <a:r>
              <a:rPr lang="ru-RU" sz="3600" b="1" dirty="0" smtClean="0"/>
              <a:t>(</a:t>
            </a:r>
            <a:r>
              <a:rPr lang="ru-RU" sz="3600" b="1" dirty="0" smtClean="0"/>
              <a:t>GNU </a:t>
            </a:r>
            <a:r>
              <a:rPr lang="ru-RU" sz="3600" b="1" dirty="0" err="1" smtClean="0"/>
              <a:t>General</a:t>
            </a:r>
            <a:r>
              <a:rPr lang="ru-RU" sz="3600" b="1" dirty="0" smtClean="0"/>
              <a:t> </a:t>
            </a:r>
            <a:r>
              <a:rPr lang="ru-RU" sz="3600" b="1" dirty="0" err="1" smtClean="0"/>
              <a:t>Public</a:t>
            </a:r>
            <a:r>
              <a:rPr lang="ru-RU" sz="3600" b="1" dirty="0" smtClean="0"/>
              <a:t> </a:t>
            </a:r>
            <a:r>
              <a:rPr lang="ru-RU" sz="3600" b="1" dirty="0" err="1" smtClean="0"/>
              <a:t>License</a:t>
            </a:r>
            <a:r>
              <a:rPr lang="ru-RU" sz="3600" b="1" dirty="0" smtClean="0"/>
              <a:t>).</a:t>
            </a:r>
            <a:endParaRPr lang="ru-RU" b="1" dirty="0"/>
          </a:p>
        </p:txBody>
      </p:sp>
      <p:sp>
        <p:nvSpPr>
          <p:cNvPr id="3" name="Объект 2"/>
          <p:cNvSpPr>
            <a:spLocks noGrp="1"/>
          </p:cNvSpPr>
          <p:nvPr>
            <p:ph idx="1"/>
          </p:nvPr>
        </p:nvSpPr>
        <p:spPr>
          <a:xfrm>
            <a:off x="225238" y="1435196"/>
            <a:ext cx="8811185" cy="4351338"/>
          </a:xfrm>
        </p:spPr>
        <p:txBody>
          <a:bodyPr>
            <a:noAutofit/>
          </a:bodyPr>
          <a:lstStyle/>
          <a:p>
            <a:pPr marL="0" indent="0">
              <a:buNone/>
            </a:pPr>
            <a:r>
              <a:rPr lang="ru-RU" sz="2400" b="1" dirty="0" smtClean="0"/>
              <a:t>Программное обеспечение, распространяемое под этой лицензией, можно как угодно использовать, копировать, дорабатывать, модифицировать, передавать или продавать модифицированные (или даже </a:t>
            </a:r>
            <a:r>
              <a:rPr lang="ru-RU" sz="2400" b="1" dirty="0" err="1" smtClean="0"/>
              <a:t>немодифицированные</a:t>
            </a:r>
            <a:r>
              <a:rPr lang="ru-RU" sz="2400" b="1" dirty="0" smtClean="0"/>
              <a:t>) версии другим лицам при условии, что результат такой переработки тоже будет распространяться под лицензией GPL</a:t>
            </a:r>
            <a:r>
              <a:rPr lang="ru-RU" sz="2400" dirty="0" smtClean="0"/>
              <a:t>. Последнее условие — самое важное и определяющее в этой лицензии. Оно гарантирует, что результаты усилий разработчиков свободного ПО останутся открытыми и не станут частью какого-либо лицензированного обычным способом продукта. Оно также отличает свободное ПО от ПО, распространяемого бесплатно. Одно из требований этой лицензии состоит в том, что продавая ПО под лицензией GPL, вы должны предоставить исходные коды этого ПО каждому, кто захочет получить к ним доступ. Лицензия GPL «делает ПО свободным и гарантирует, что оно останется свободным».</a:t>
            </a:r>
            <a:endParaRPr lang="ru-RU" sz="2400" dirty="0"/>
          </a:p>
        </p:txBody>
      </p:sp>
    </p:spTree>
    <p:extLst>
      <p:ext uri="{BB962C8B-B14F-4D97-AF65-F5344CB8AC3E}">
        <p14:creationId xmlns:p14="http://schemas.microsoft.com/office/powerpoint/2010/main" val="128583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GNU</a:t>
            </a:r>
            <a:endParaRPr lang="ru-RU" b="1" dirty="0"/>
          </a:p>
        </p:txBody>
      </p:sp>
      <p:sp>
        <p:nvSpPr>
          <p:cNvPr id="3" name="Объект 2"/>
          <p:cNvSpPr>
            <a:spLocks noGrp="1"/>
          </p:cNvSpPr>
          <p:nvPr>
            <p:ph idx="1"/>
          </p:nvPr>
        </p:nvSpPr>
        <p:spPr>
          <a:xfrm>
            <a:off x="238684" y="1690689"/>
            <a:ext cx="8905315" cy="4351338"/>
          </a:xfrm>
        </p:spPr>
        <p:txBody>
          <a:bodyPr>
            <a:normAutofit fontScale="85000" lnSpcReduction="10000"/>
          </a:bodyPr>
          <a:lstStyle/>
          <a:p>
            <a:pPr marL="0" indent="0">
              <a:buNone/>
            </a:pPr>
            <a:r>
              <a:rPr lang="ru-RU" dirty="0" smtClean="0"/>
              <a:t>К 1990-му году в рамках проекта GNU было создано большинство компонент, необходимых для функционирования свободной операционной системы. Помимо текстового редактора </a:t>
            </a:r>
            <a:r>
              <a:rPr lang="ru-RU" dirty="0" err="1" smtClean="0"/>
              <a:t>Emacs</a:t>
            </a:r>
            <a:r>
              <a:rPr lang="ru-RU" dirty="0" smtClean="0"/>
              <a:t>, </a:t>
            </a:r>
            <a:r>
              <a:rPr lang="ru-RU" dirty="0" err="1" smtClean="0"/>
              <a:t>Столлман</a:t>
            </a:r>
            <a:r>
              <a:rPr lang="ru-RU" dirty="0" smtClean="0"/>
              <a:t> создал компилятор </a:t>
            </a:r>
            <a:r>
              <a:rPr lang="ru-RU" dirty="0" err="1" smtClean="0"/>
              <a:t>gcc</a:t>
            </a:r>
            <a:r>
              <a:rPr lang="ru-RU" dirty="0" smtClean="0"/>
              <a:t> (GNU C </a:t>
            </a:r>
            <a:r>
              <a:rPr lang="ru-RU" dirty="0" err="1" smtClean="0"/>
              <a:t>Compiler</a:t>
            </a:r>
            <a:r>
              <a:rPr lang="ru-RU" dirty="0" smtClean="0"/>
              <a:t>) и отладчик </a:t>
            </a:r>
            <a:r>
              <a:rPr lang="ru-RU" dirty="0" err="1" smtClean="0"/>
              <a:t>gdb</a:t>
            </a:r>
            <a:r>
              <a:rPr lang="ru-RU" dirty="0" smtClean="0"/>
              <a:t>. Будучи выдающимся программистом, Ричард </a:t>
            </a:r>
            <a:r>
              <a:rPr lang="ru-RU" dirty="0" err="1" smtClean="0"/>
              <a:t>Столлман</a:t>
            </a:r>
            <a:r>
              <a:rPr lang="ru-RU" dirty="0" smtClean="0"/>
              <a:t> в одиночку сумел создать эффективный и надёжный компилятор, который превосходит по своим качествам продукты коммерческих поставщиков, создаваемые целыми группами программистов. Поскольку изначально при его создании ставилась задача обеспечения переносимости, сегодня существуют версии этого компилятора практически для всех операционных систем. Позже были созданы компиляторы и для других языков программирования, включая C++, </a:t>
            </a:r>
            <a:r>
              <a:rPr lang="ru-RU" dirty="0" err="1" smtClean="0"/>
              <a:t>Pascal</a:t>
            </a:r>
            <a:r>
              <a:rPr lang="ru-RU" dirty="0" smtClean="0"/>
              <a:t> и </a:t>
            </a:r>
            <a:r>
              <a:rPr lang="ru-RU" dirty="0" err="1" smtClean="0"/>
              <a:t>Fortran</a:t>
            </a:r>
            <a:r>
              <a:rPr lang="ru-RU" dirty="0" smtClean="0"/>
              <a:t>. Поэтому сейчас аббревиатура GCC расшифровывается как GNU </a:t>
            </a:r>
            <a:r>
              <a:rPr lang="ru-RU" dirty="0" err="1" smtClean="0"/>
              <a:t>Compiler</a:t>
            </a:r>
            <a:r>
              <a:rPr lang="ru-RU" dirty="0" smtClean="0"/>
              <a:t> </a:t>
            </a:r>
            <a:r>
              <a:rPr lang="ru-RU" dirty="0" err="1" smtClean="0"/>
              <a:t>Collection</a:t>
            </a:r>
            <a:r>
              <a:rPr lang="ru-RU" dirty="0" smtClean="0"/>
              <a:t>.</a:t>
            </a:r>
          </a:p>
          <a:p>
            <a:pPr marL="0" indent="0">
              <a:buNone/>
            </a:pPr>
            <a:endParaRPr lang="ru-RU" dirty="0"/>
          </a:p>
        </p:txBody>
      </p:sp>
    </p:spTree>
    <p:extLst>
      <p:ext uri="{BB962C8B-B14F-4D97-AF65-F5344CB8AC3E}">
        <p14:creationId xmlns:p14="http://schemas.microsoft.com/office/powerpoint/2010/main" val="7598257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2231</TotalTime>
  <Words>2215</Words>
  <Application>Microsoft Office PowerPoint</Application>
  <PresentationFormat>Экран (4:3)</PresentationFormat>
  <Paragraphs>56</Paragraphs>
  <Slides>21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21</vt:i4>
      </vt:variant>
    </vt:vector>
  </HeadingPairs>
  <TitlesOfParts>
    <vt:vector size="25" baseType="lpstr">
      <vt:lpstr>Arial</vt:lpstr>
      <vt:lpstr>Calibri</vt:lpstr>
      <vt:lpstr>Calibri Light</vt:lpstr>
      <vt:lpstr>Office Theme</vt:lpstr>
      <vt:lpstr>История создания операционной системы Linux</vt:lpstr>
      <vt:lpstr>Презентация PowerPoint</vt:lpstr>
      <vt:lpstr>GNU</vt:lpstr>
      <vt:lpstr>GNU</vt:lpstr>
      <vt:lpstr>Письмо Ричарда Столлмана</vt:lpstr>
      <vt:lpstr>GNU</vt:lpstr>
      <vt:lpstr>Лицензия GPL  (GNU General Public License).</vt:lpstr>
      <vt:lpstr>Лицензия GPL  (GNU General Public License).</vt:lpstr>
      <vt:lpstr>GNU</vt:lpstr>
      <vt:lpstr>GNU</vt:lpstr>
      <vt:lpstr>Minix</vt:lpstr>
      <vt:lpstr>Minix</vt:lpstr>
      <vt:lpstr>Презентация PowerPoint</vt:lpstr>
      <vt:lpstr>Презентация PowerPoint</vt:lpstr>
      <vt:lpstr>25-го августа 1991-го года Линус Торвальдс направил первое сообщение о своей разработке в группу новостей comp.os.minix</vt:lpstr>
      <vt:lpstr>Linux</vt:lpstr>
      <vt:lpstr>Linux</vt:lpstr>
      <vt:lpstr>Linux</vt:lpstr>
      <vt:lpstr>Linux</vt:lpstr>
      <vt:lpstr>Linux</vt:lpstr>
      <vt:lpstr>Linux</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Виталий Шараборин</dc:creator>
  <cp:lastModifiedBy>A</cp:lastModifiedBy>
  <cp:revision>9</cp:revision>
  <dcterms:created xsi:type="dcterms:W3CDTF">2018-10-14T09:44:02Z</dcterms:created>
  <dcterms:modified xsi:type="dcterms:W3CDTF">2018-10-18T00:59:06Z</dcterms:modified>
</cp:coreProperties>
</file>