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8" r:id="rId1"/>
  </p:sldMasterIdLst>
  <p:notesMasterIdLst>
    <p:notesMasterId r:id="rId79"/>
  </p:notesMasterIdLst>
  <p:sldIdLst>
    <p:sldId id="289" r:id="rId2"/>
    <p:sldId id="259" r:id="rId3"/>
    <p:sldId id="260" r:id="rId4"/>
    <p:sldId id="303" r:id="rId5"/>
    <p:sldId id="261" r:id="rId6"/>
    <p:sldId id="304" r:id="rId7"/>
    <p:sldId id="262" r:id="rId8"/>
    <p:sldId id="305" r:id="rId9"/>
    <p:sldId id="263" r:id="rId10"/>
    <p:sldId id="306" r:id="rId11"/>
    <p:sldId id="264" r:id="rId12"/>
    <p:sldId id="307" r:id="rId13"/>
    <p:sldId id="266" r:id="rId14"/>
    <p:sldId id="308" r:id="rId15"/>
    <p:sldId id="267" r:id="rId16"/>
    <p:sldId id="309" r:id="rId17"/>
    <p:sldId id="310" r:id="rId18"/>
    <p:sldId id="268" r:id="rId19"/>
    <p:sldId id="311" r:id="rId20"/>
    <p:sldId id="269" r:id="rId21"/>
    <p:sldId id="312" r:id="rId22"/>
    <p:sldId id="272" r:id="rId23"/>
    <p:sldId id="294" r:id="rId24"/>
    <p:sldId id="273" r:id="rId25"/>
    <p:sldId id="295" r:id="rId26"/>
    <p:sldId id="274" r:id="rId27"/>
    <p:sldId id="296" r:id="rId28"/>
    <p:sldId id="275" r:id="rId29"/>
    <p:sldId id="297" r:id="rId30"/>
    <p:sldId id="276" r:id="rId31"/>
    <p:sldId id="298" r:id="rId32"/>
    <p:sldId id="277" r:id="rId33"/>
    <p:sldId id="299" r:id="rId34"/>
    <p:sldId id="278" r:id="rId35"/>
    <p:sldId id="300" r:id="rId36"/>
    <p:sldId id="279" r:id="rId37"/>
    <p:sldId id="301" r:id="rId38"/>
    <p:sldId id="280" r:id="rId39"/>
    <p:sldId id="302" r:id="rId40"/>
    <p:sldId id="291" r:id="rId41"/>
    <p:sldId id="313" r:id="rId42"/>
    <p:sldId id="314" r:id="rId43"/>
    <p:sldId id="315" r:id="rId44"/>
    <p:sldId id="316" r:id="rId45"/>
    <p:sldId id="319" r:id="rId46"/>
    <p:sldId id="318" r:id="rId47"/>
    <p:sldId id="317" r:id="rId48"/>
    <p:sldId id="320" r:id="rId49"/>
    <p:sldId id="323" r:id="rId50"/>
    <p:sldId id="324" r:id="rId51"/>
    <p:sldId id="322" r:id="rId52"/>
    <p:sldId id="321" r:id="rId53"/>
    <p:sldId id="349" r:id="rId54"/>
    <p:sldId id="326" r:id="rId55"/>
    <p:sldId id="325" r:id="rId56"/>
    <p:sldId id="328" r:id="rId57"/>
    <p:sldId id="329" r:id="rId58"/>
    <p:sldId id="327" r:id="rId59"/>
    <p:sldId id="330" r:id="rId60"/>
    <p:sldId id="331" r:id="rId61"/>
    <p:sldId id="332" r:id="rId62"/>
    <p:sldId id="333" r:id="rId63"/>
    <p:sldId id="334" r:id="rId64"/>
    <p:sldId id="335" r:id="rId65"/>
    <p:sldId id="336" r:id="rId66"/>
    <p:sldId id="337" r:id="rId67"/>
    <p:sldId id="339" r:id="rId68"/>
    <p:sldId id="338" r:id="rId69"/>
    <p:sldId id="340" r:id="rId70"/>
    <p:sldId id="342" r:id="rId71"/>
    <p:sldId id="341" r:id="rId72"/>
    <p:sldId id="343" r:id="rId73"/>
    <p:sldId id="345" r:id="rId74"/>
    <p:sldId id="344" r:id="rId75"/>
    <p:sldId id="346" r:id="rId76"/>
    <p:sldId id="347" r:id="rId77"/>
    <p:sldId id="348" r:id="rId7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5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5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5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5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6600"/>
    <a:srgbClr val="FFFFFF"/>
    <a:srgbClr val="996633"/>
    <a:srgbClr val="6600FF"/>
    <a:srgbClr val="0066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31" autoAdjust="0"/>
    <p:restoredTop sz="94660"/>
  </p:normalViewPr>
  <p:slideViewPr>
    <p:cSldViewPr>
      <p:cViewPr varScale="1">
        <p:scale>
          <a:sx n="75" d="100"/>
          <a:sy n="75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</a:defRPr>
            </a:lvl1pPr>
          </a:lstStyle>
          <a:p>
            <a:endParaRPr lang="ru-RU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</a:defRPr>
            </a:lvl1pPr>
          </a:lstStyle>
          <a:p>
            <a:fld id="{A120D6BB-A1E6-4446-A576-5AAFB6CAAF87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</a:defRPr>
            </a:lvl1pPr>
          </a:lstStyle>
          <a:p>
            <a:endParaRPr lang="ru-RU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</a:defRPr>
            </a:lvl1pPr>
          </a:lstStyle>
          <a:p>
            <a:fld id="{FD11530D-6780-44A9-B52A-706FEB9277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631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619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77619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619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619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619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619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620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620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620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7620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7620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ED4F30D-FBCB-4663-B546-7E2C37465D80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77620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7620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67847D1-314B-47FA-9EF3-ACFD9294FA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EB6A37-C784-449E-9190-1E88ED3BAD0B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058FD-9B8E-4749-B430-E9ADE1EFD0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5B2A93-11AB-4198-9F2E-B31BEF4F9F11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97B66-10A2-480B-A23E-0CA7C32D8D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3EF7EB-4BC4-4818-81B8-BBEDFF359785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81A86-49F0-447D-BB01-EFE24CCCCF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6EBE74-B371-4C11-9A63-C9040A4E8387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FCE5A-5214-4452-88A7-D034773554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2208DD-86E5-41E6-8878-1BBBD542FDBC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FE1B9-D4DB-4B84-BC95-1896EBAE45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2AB215-0D84-4AD3-9055-8BBF7BA37A2C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434AF-6361-4876-BC6E-58C8B0860D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8578C-8AE9-4B46-806B-209D7F5DC131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FF1BA-59DA-428F-B04C-B5B0FF3398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87E65B-D352-481F-972E-9B50EE0F826F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1E0BA-2685-4CE4-91A2-210C0EE177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79EF82-AACB-43D3-BC38-75454861FDFE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7337A-CC40-445B-B307-5F4934B555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D725C5-8247-424A-AAE5-4B7F04167B6E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C8DE1-B796-48CD-8B05-62E7B19049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517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77517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517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517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517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517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517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517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517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7517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7518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fld id="{5A11F07D-2DD7-4FD1-8EE2-6DF3065E5A31}" type="datetimeFigureOut">
              <a:rPr lang="ru-RU"/>
              <a:pPr/>
              <a:t>11.04.2023</a:t>
            </a:fld>
            <a:endParaRPr lang="ru-RU"/>
          </a:p>
        </p:txBody>
      </p:sp>
      <p:sp>
        <p:nvSpPr>
          <p:cNvPr id="77518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7518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fld id="{BAB009CA-B133-4ED3-B8F6-64703E7B962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22.xml"/><Relationship Id="rId18" Type="http://schemas.openxmlformats.org/officeDocument/2006/relationships/slide" Target="slide32.xml"/><Relationship Id="rId26" Type="http://schemas.openxmlformats.org/officeDocument/2006/relationships/slide" Target="slide50.xml"/><Relationship Id="rId3" Type="http://schemas.openxmlformats.org/officeDocument/2006/relationships/slide" Target="slide38.xml"/><Relationship Id="rId21" Type="http://schemas.openxmlformats.org/officeDocument/2006/relationships/slide" Target="slide40.xml"/><Relationship Id="rId34" Type="http://schemas.openxmlformats.org/officeDocument/2006/relationships/slide" Target="slide68.xml"/><Relationship Id="rId7" Type="http://schemas.openxmlformats.org/officeDocument/2006/relationships/slide" Target="slide9.xml"/><Relationship Id="rId12" Type="http://schemas.openxmlformats.org/officeDocument/2006/relationships/slide" Target="slide20.xml"/><Relationship Id="rId17" Type="http://schemas.openxmlformats.org/officeDocument/2006/relationships/slide" Target="slide30.xml"/><Relationship Id="rId25" Type="http://schemas.openxmlformats.org/officeDocument/2006/relationships/slide" Target="slide48.xml"/><Relationship Id="rId33" Type="http://schemas.openxmlformats.org/officeDocument/2006/relationships/slide" Target="slide66.xml"/><Relationship Id="rId38" Type="http://schemas.openxmlformats.org/officeDocument/2006/relationships/slide" Target="slide76.xml"/><Relationship Id="rId2" Type="http://schemas.openxmlformats.org/officeDocument/2006/relationships/notesSlide" Target="../notesSlides/notesSlide2.xml"/><Relationship Id="rId16" Type="http://schemas.openxmlformats.org/officeDocument/2006/relationships/slide" Target="slide28.xml"/><Relationship Id="rId20" Type="http://schemas.openxmlformats.org/officeDocument/2006/relationships/slide" Target="slide36.xml"/><Relationship Id="rId29" Type="http://schemas.openxmlformats.org/officeDocument/2006/relationships/slide" Target="slide5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8.xml"/><Relationship Id="rId24" Type="http://schemas.openxmlformats.org/officeDocument/2006/relationships/slide" Target="slide46.xml"/><Relationship Id="rId32" Type="http://schemas.openxmlformats.org/officeDocument/2006/relationships/slide" Target="slide63.xml"/><Relationship Id="rId37" Type="http://schemas.openxmlformats.org/officeDocument/2006/relationships/slide" Target="slide74.xml"/><Relationship Id="rId5" Type="http://schemas.openxmlformats.org/officeDocument/2006/relationships/slide" Target="slide5.xml"/><Relationship Id="rId15" Type="http://schemas.openxmlformats.org/officeDocument/2006/relationships/slide" Target="slide26.xml"/><Relationship Id="rId23" Type="http://schemas.openxmlformats.org/officeDocument/2006/relationships/slide" Target="slide44.xml"/><Relationship Id="rId28" Type="http://schemas.openxmlformats.org/officeDocument/2006/relationships/slide" Target="slide55.xml"/><Relationship Id="rId36" Type="http://schemas.openxmlformats.org/officeDocument/2006/relationships/slide" Target="slide72.xml"/><Relationship Id="rId10" Type="http://schemas.openxmlformats.org/officeDocument/2006/relationships/slide" Target="slide15.xml"/><Relationship Id="rId19" Type="http://schemas.openxmlformats.org/officeDocument/2006/relationships/slide" Target="slide34.xml"/><Relationship Id="rId31" Type="http://schemas.openxmlformats.org/officeDocument/2006/relationships/slide" Target="slide61.xml"/><Relationship Id="rId4" Type="http://schemas.openxmlformats.org/officeDocument/2006/relationships/slide" Target="slide3.xml"/><Relationship Id="rId9" Type="http://schemas.openxmlformats.org/officeDocument/2006/relationships/slide" Target="slide13.xml"/><Relationship Id="rId14" Type="http://schemas.openxmlformats.org/officeDocument/2006/relationships/slide" Target="slide24.xml"/><Relationship Id="rId22" Type="http://schemas.openxmlformats.org/officeDocument/2006/relationships/slide" Target="slide42.xml"/><Relationship Id="rId27" Type="http://schemas.openxmlformats.org/officeDocument/2006/relationships/slide" Target="slide52.xml"/><Relationship Id="rId30" Type="http://schemas.openxmlformats.org/officeDocument/2006/relationships/slide" Target="slide59.xml"/><Relationship Id="rId35" Type="http://schemas.openxmlformats.org/officeDocument/2006/relationships/slide" Target="slide7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http://lenta.ru/photo/gagarinfoto/1_998c_Jpg.htm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nova.rambler.ru/pic_cache?url=http://shkolazhizni.ru/archive/0/n-5072/&amp;bi=http://shkolazhizni.ru/img/content/i11/11096.jpg&amp;i=http://media5.picsearch.com/is?UjP2TKr9gAOHk5xmaswPbR5OpnmOJ3rBFBODKUHyl0I&amp;w=128&amp;h=96&amp;f=13&amp;q=%D0%AE.%D0%90.%D0%93%D0%B0%D0%B3%D0%B0%D1%80%D0%B8%D0%BD&amp;p=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900113" y="1196975"/>
            <a:ext cx="7775575" cy="252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Первыми в космос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4652963"/>
            <a:ext cx="1042988" cy="15843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68646" name="Picture 6" descr="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2349500"/>
            <a:ext cx="2716213" cy="2055813"/>
          </a:xfrm>
          <a:prstGeom prst="rect">
            <a:avLst/>
          </a:prstGeom>
          <a:noFill/>
        </p:spPr>
      </p:pic>
      <p:sp>
        <p:nvSpPr>
          <p:cNvPr id="368647" name="WordArt 7"/>
          <p:cNvSpPr>
            <a:spLocks noChangeArrowheads="1" noChangeShapeType="1" noTextEdit="1"/>
          </p:cNvSpPr>
          <p:nvPr/>
        </p:nvSpPr>
        <p:spPr bwMode="auto">
          <a:xfrm>
            <a:off x="2268538" y="620713"/>
            <a:ext cx="46085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108 МИНУТ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>
                <a:effectLst/>
              </a:rPr>
              <a:t>Юрий Гагарин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Вопрос № 5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ru-RU" b="1">
                <a:solidFill>
                  <a:srgbClr val="FFFF00"/>
                </a:solidFill>
                <a:effectLst/>
              </a:rPr>
              <a:t>Город Гжатск Смоленской области указом Президиума Советского Союза переименован в этот город (2 б)</a:t>
            </a:r>
          </a:p>
        </p:txBody>
      </p:sp>
      <p:sp>
        <p:nvSpPr>
          <p:cNvPr id="25604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693" name="Picture 5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773238"/>
            <a:ext cx="2039937" cy="2016125"/>
          </a:xfrm>
          <a:prstGeom prst="rect">
            <a:avLst/>
          </a:prstGeom>
          <a:noFill/>
        </p:spPr>
      </p:pic>
      <p:pic>
        <p:nvPicPr>
          <p:cNvPr id="370694" name="Picture 6" descr="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2205038"/>
            <a:ext cx="2592388" cy="2160587"/>
          </a:xfrm>
          <a:prstGeom prst="rect">
            <a:avLst/>
          </a:prstGeom>
          <a:noFill/>
        </p:spPr>
      </p:pic>
      <p:pic>
        <p:nvPicPr>
          <p:cNvPr id="370695" name="Picture 7" descr="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4149725"/>
            <a:ext cx="2124075" cy="2303463"/>
          </a:xfrm>
          <a:prstGeom prst="rect">
            <a:avLst/>
          </a:prstGeom>
          <a:noFill/>
        </p:spPr>
      </p:pic>
      <p:sp>
        <p:nvSpPr>
          <p:cNvPr id="370696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5229225"/>
            <a:ext cx="1152525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0697" name="WordArt 9"/>
          <p:cNvSpPr>
            <a:spLocks noChangeArrowheads="1" noChangeShapeType="1" noTextEdit="1"/>
          </p:cNvSpPr>
          <p:nvPr/>
        </p:nvSpPr>
        <p:spPr bwMode="auto">
          <a:xfrm>
            <a:off x="1763713" y="404813"/>
            <a:ext cx="5472112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город  Гагарин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>
                <a:effectLst/>
              </a:rPr>
              <a:t>Юрий Гагарин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Вопрос № 6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/>
              <a:t>    </a:t>
            </a: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14 апреля 1961 года Юрию Алексеевичу Гагарину было присвоено это звание (1 б)</a:t>
            </a:r>
          </a:p>
        </p:txBody>
      </p:sp>
      <p:sp>
        <p:nvSpPr>
          <p:cNvPr id="27652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  <p:pic>
        <p:nvPicPr>
          <p:cNvPr id="19464" name="Рисунок 91" descr="http://www.cosmoworld.ru/spaceencyclopedia/gagarin/gagarin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500438"/>
            <a:ext cx="3810000" cy="26860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19465" name="Рисунок 93" descr="http://www.cosmoworld.ru/spaceencyclopedia/gagarin/gagarin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141663"/>
            <a:ext cx="2720975" cy="3500437"/>
          </a:xfrm>
          <a:prstGeom prst="rect">
            <a:avLst/>
          </a:prstGeom>
          <a:solidFill>
            <a:srgbClr val="FF0000"/>
          </a:solidFill>
          <a:ln w="38100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741" name="Picture 5" descr="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708275"/>
            <a:ext cx="2838450" cy="3529013"/>
          </a:xfrm>
          <a:prstGeom prst="rect">
            <a:avLst/>
          </a:prstGeom>
          <a:noFill/>
        </p:spPr>
      </p:pic>
      <p:sp>
        <p:nvSpPr>
          <p:cNvPr id="37274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042988" cy="12239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2743" name="WordArt 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7129463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Герой   Советского  Союза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>
                <a:effectLst/>
              </a:rPr>
              <a:t>Юрий Гагарин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Вопрос № 7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  </a:t>
            </a:r>
            <a:r>
              <a:rPr lang="ru-RU" sz="36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Передай </a:t>
            </a:r>
            <a:r>
              <a:rPr lang="ru-RU" sz="3600" b="1" i="1">
                <a:solidFill>
                  <a:srgbClr val="FFFF00"/>
                </a:solidFill>
                <a:effectLst/>
              </a:rPr>
              <a:t>вопрос</a:t>
            </a:r>
            <a:r>
              <a:rPr lang="ru-RU" sz="36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другой команде</a:t>
            </a:r>
          </a:p>
        </p:txBody>
      </p:sp>
      <p:sp>
        <p:nvSpPr>
          <p:cNvPr id="28676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3708400" y="2708275"/>
            <a:ext cx="2160588" cy="1943100"/>
          </a:xfrm>
          <a:prstGeom prst="star5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9750" y="836613"/>
            <a:ext cx="7772400" cy="1470025"/>
          </a:xfrm>
        </p:spPr>
        <p:txBody>
          <a:bodyPr/>
          <a:lstStyle/>
          <a:p>
            <a:r>
              <a:rPr lang="ru-RU" b="1">
                <a:effectLst/>
              </a:rPr>
              <a:t>Вопрос № 7</a:t>
            </a:r>
          </a:p>
        </p:txBody>
      </p:sp>
      <p:sp>
        <p:nvSpPr>
          <p:cNvPr id="3747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852738"/>
            <a:ext cx="6769100" cy="2881312"/>
          </a:xfrm>
        </p:spPr>
        <p:txBody>
          <a:bodyPr/>
          <a:lstStyle/>
          <a:p>
            <a:r>
              <a:rPr lang="ru-RU" sz="3600" b="1" i="1">
                <a:solidFill>
                  <a:srgbClr val="FFFF00"/>
                </a:solidFill>
                <a:effectLst/>
              </a:rPr>
              <a:t>Почему первый полёт человека в космос назначили именно на 12 апреля. (3 б)</a:t>
            </a:r>
          </a:p>
          <a:p>
            <a:endParaRPr lang="ru-RU" sz="3600" b="1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0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1125538"/>
            <a:ext cx="8424863" cy="2520950"/>
          </a:xfrm>
        </p:spPr>
        <p:txBody>
          <a:bodyPr/>
          <a:lstStyle/>
          <a:p>
            <a:r>
              <a:rPr lang="ru-RU" sz="4000" i="1">
                <a:solidFill>
                  <a:srgbClr val="FFFF00"/>
                </a:solidFill>
                <a:effectLst/>
              </a:rPr>
              <a:t>Королев очень торопился, потому что на 20 апреля 1961г. своего человека в космос отправят американцы, и старт планировалось назначить между 11 и 17 апреля</a:t>
            </a:r>
          </a:p>
        </p:txBody>
      </p:sp>
      <p:sp>
        <p:nvSpPr>
          <p:cNvPr id="37786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516563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>
                <a:effectLst/>
              </a:rPr>
              <a:t>Юрий Гагарин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Вопрос № 8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  </a:t>
            </a:r>
            <a:r>
              <a:rPr 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Вместе с Юрием Гагариным к полёту тренировался другой космонавт, и до последнего времени было неизвестно, </a:t>
            </a:r>
            <a:r>
              <a:rPr lang="ru-RU" b="1" i="1">
                <a:solidFill>
                  <a:srgbClr val="FFFF00"/>
                </a:solidFill>
                <a:effectLst/>
              </a:rPr>
              <a:t>кто</a:t>
            </a:r>
            <a:r>
              <a:rPr 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полетит. Назовите его имя (2 б)</a:t>
            </a:r>
          </a:p>
        </p:txBody>
      </p:sp>
      <p:sp>
        <p:nvSpPr>
          <p:cNvPr id="29700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1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4797425"/>
            <a:ext cx="1042988" cy="16557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79911" name="Picture 7" descr="тит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2276475"/>
            <a:ext cx="3025775" cy="3830638"/>
          </a:xfrm>
          <a:prstGeom prst="rect">
            <a:avLst/>
          </a:prstGeom>
          <a:noFill/>
        </p:spPr>
      </p:pic>
      <p:sp>
        <p:nvSpPr>
          <p:cNvPr id="379912" name="WordArt 8"/>
          <p:cNvSpPr>
            <a:spLocks noChangeArrowheads="1" noChangeShapeType="1" noTextEdit="1"/>
          </p:cNvSpPr>
          <p:nvPr/>
        </p:nvSpPr>
        <p:spPr bwMode="auto">
          <a:xfrm>
            <a:off x="1763713" y="908050"/>
            <a:ext cx="56165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Герман  Титов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/>
              <a:t>.</a:t>
            </a:r>
          </a:p>
        </p:txBody>
      </p:sp>
      <p:sp>
        <p:nvSpPr>
          <p:cNvPr id="24" name="Управляющая кнопка: документ 23">
            <a:hlinkClick r:id="rId3" action="ppaction://hlinksldjump" highlightClick="1"/>
          </p:cNvPr>
          <p:cNvSpPr/>
          <p:nvPr/>
        </p:nvSpPr>
        <p:spPr>
          <a:xfrm>
            <a:off x="8101013" y="0"/>
            <a:ext cx="857250" cy="1071563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800">
              <a:effectLst/>
            </a:endParaRPr>
          </a:p>
        </p:txBody>
      </p:sp>
      <p:sp>
        <p:nvSpPr>
          <p:cNvPr id="20527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0" y="981075"/>
            <a:ext cx="1512888" cy="1273175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>
                <a:solidFill>
                  <a:schemeClr val="bg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20529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900113" y="1412875"/>
            <a:ext cx="1439862" cy="1295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1"/>
                </a:solidFill>
                <a:effectLst/>
                <a:latin typeface="Arial" charset="0"/>
              </a:rPr>
              <a:t>2</a:t>
            </a:r>
          </a:p>
        </p:txBody>
      </p:sp>
      <p:sp>
        <p:nvSpPr>
          <p:cNvPr id="20531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908175" y="1484313"/>
            <a:ext cx="1320800" cy="1419225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1"/>
                </a:solidFill>
                <a:effectLst/>
                <a:latin typeface="Arial" charset="0"/>
              </a:rPr>
              <a:t>3</a:t>
            </a:r>
          </a:p>
        </p:txBody>
      </p:sp>
      <p:sp>
        <p:nvSpPr>
          <p:cNvPr id="20533" name="AutoShape 5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2700338" y="1196975"/>
            <a:ext cx="1439862" cy="1368425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1"/>
                </a:solidFill>
                <a:effectLst/>
                <a:latin typeface="Arial" charset="0"/>
              </a:rPr>
              <a:t>4</a:t>
            </a:r>
            <a:endParaRPr lang="en-US" sz="2800" b="1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534" name="AutoShape 5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635375" y="1196975"/>
            <a:ext cx="1439863" cy="1295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1"/>
                </a:solidFill>
                <a:effectLst/>
                <a:latin typeface="Arial" charset="0"/>
              </a:rPr>
              <a:t>5</a:t>
            </a:r>
            <a:endParaRPr lang="en-US" sz="2800" b="1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535" name="AutoShape 5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500563" y="1484313"/>
            <a:ext cx="1393825" cy="1296987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1"/>
                </a:solidFill>
                <a:effectLst/>
                <a:latin typeface="Arial" charset="0"/>
              </a:rPr>
              <a:t>6</a:t>
            </a:r>
            <a:endParaRPr lang="en-US" sz="2800" b="1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536" name="AutoShape 56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580063" y="1268413"/>
            <a:ext cx="1322387" cy="12255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1"/>
                </a:solidFill>
                <a:effectLst/>
                <a:latin typeface="Arial" charset="0"/>
              </a:rPr>
              <a:t>7</a:t>
            </a:r>
            <a:endParaRPr lang="en-US" sz="2800" b="1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537" name="AutoShape 57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732588" y="1268413"/>
            <a:ext cx="1322387" cy="1295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1"/>
                </a:solidFill>
                <a:effectLst/>
                <a:latin typeface="Arial" charset="0"/>
              </a:rPr>
              <a:t>8</a:t>
            </a:r>
            <a:endParaRPr lang="en-US" sz="2800" b="1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538" name="AutoShape 58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667625" y="1052513"/>
            <a:ext cx="1322388" cy="1295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1"/>
                </a:solidFill>
                <a:effectLst/>
                <a:latin typeface="Arial" charset="0"/>
              </a:rPr>
              <a:t>9</a:t>
            </a:r>
            <a:endParaRPr lang="en-US" sz="2800" b="1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543" name="AutoShape 63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0" y="2565400"/>
            <a:ext cx="1203325" cy="1347788"/>
          </a:xfrm>
          <a:prstGeom prst="sun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>
                <a:effectLst/>
              </a:rPr>
              <a:t>1</a:t>
            </a:r>
            <a:endParaRPr lang="en-US" sz="2800" b="1" dirty="0">
              <a:effectLst/>
            </a:endParaRPr>
          </a:p>
        </p:txBody>
      </p:sp>
      <p:sp>
        <p:nvSpPr>
          <p:cNvPr id="20544" name="AutoShape 64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1116013" y="2781300"/>
            <a:ext cx="1201737" cy="1223963"/>
          </a:xfrm>
          <a:prstGeom prst="sun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effectLst/>
              </a:rPr>
              <a:t>2</a:t>
            </a:r>
            <a:endParaRPr lang="en-US" sz="2800" b="1" dirty="0">
              <a:effectLst/>
            </a:endParaRPr>
          </a:p>
        </p:txBody>
      </p:sp>
      <p:sp>
        <p:nvSpPr>
          <p:cNvPr id="20545" name="AutoShape 65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2195513" y="2852738"/>
            <a:ext cx="1150937" cy="1296987"/>
          </a:xfrm>
          <a:prstGeom prst="sun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>
                <a:effectLst/>
              </a:rPr>
              <a:t>3</a:t>
            </a:r>
            <a:endParaRPr lang="en-US" sz="2800" b="1" dirty="0">
              <a:effectLst/>
            </a:endParaRPr>
          </a:p>
        </p:txBody>
      </p:sp>
      <p:sp>
        <p:nvSpPr>
          <p:cNvPr id="20546" name="AutoShape 66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3203575" y="2636838"/>
            <a:ext cx="1223963" cy="1223962"/>
          </a:xfrm>
          <a:prstGeom prst="sun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effectLst/>
              </a:rPr>
              <a:t>4</a:t>
            </a:r>
            <a:endParaRPr lang="en-US" sz="2800" b="1">
              <a:effectLst/>
            </a:endParaRPr>
          </a:p>
        </p:txBody>
      </p:sp>
      <p:sp>
        <p:nvSpPr>
          <p:cNvPr id="20547" name="AutoShape 67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4211638" y="3213100"/>
            <a:ext cx="1223962" cy="1150938"/>
          </a:xfrm>
          <a:prstGeom prst="sun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effectLst/>
              </a:rPr>
              <a:t>5</a:t>
            </a:r>
            <a:endParaRPr lang="en-US" sz="2800" b="1">
              <a:effectLst/>
            </a:endParaRPr>
          </a:p>
        </p:txBody>
      </p:sp>
      <p:sp>
        <p:nvSpPr>
          <p:cNvPr id="20548" name="AutoShape 68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5003800" y="2636838"/>
            <a:ext cx="1295400" cy="1223962"/>
          </a:xfrm>
          <a:prstGeom prst="sun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effectLst/>
              </a:rPr>
              <a:t>6</a:t>
            </a:r>
            <a:endParaRPr lang="en-US" sz="2800" b="1">
              <a:effectLst/>
            </a:endParaRPr>
          </a:p>
        </p:txBody>
      </p:sp>
      <p:sp>
        <p:nvSpPr>
          <p:cNvPr id="20549" name="AutoShape 69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6084888" y="3141663"/>
            <a:ext cx="1152525" cy="1296987"/>
          </a:xfrm>
          <a:prstGeom prst="sun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>
                <a:effectLst/>
              </a:rPr>
              <a:t>7</a:t>
            </a:r>
            <a:endParaRPr lang="en-US" sz="2800" b="1" dirty="0">
              <a:effectLst/>
            </a:endParaRPr>
          </a:p>
        </p:txBody>
      </p:sp>
      <p:sp>
        <p:nvSpPr>
          <p:cNvPr id="20550" name="AutoShape 70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948488" y="2565400"/>
            <a:ext cx="1152525" cy="1223963"/>
          </a:xfrm>
          <a:prstGeom prst="sun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effectLst/>
              </a:rPr>
              <a:t>8</a:t>
            </a:r>
            <a:endParaRPr lang="en-US" sz="2800" b="1">
              <a:effectLst/>
            </a:endParaRPr>
          </a:p>
        </p:txBody>
      </p:sp>
      <p:sp>
        <p:nvSpPr>
          <p:cNvPr id="20551" name="AutoShape 7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85113" y="3141663"/>
            <a:ext cx="1058862" cy="1223962"/>
          </a:xfrm>
          <a:prstGeom prst="sun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effectLst/>
              </a:rPr>
              <a:t>9</a:t>
            </a:r>
            <a:endParaRPr lang="en-US" sz="2800" b="1">
              <a:effectLst/>
            </a:endParaRPr>
          </a:p>
        </p:txBody>
      </p:sp>
      <p:sp>
        <p:nvSpPr>
          <p:cNvPr id="20552" name="AutoShape 72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0" y="4005263"/>
            <a:ext cx="1203325" cy="120332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800" b="1">
              <a:solidFill>
                <a:srgbClr val="FF0000"/>
              </a:solidFill>
              <a:effectLst/>
            </a:endParaRPr>
          </a:p>
        </p:txBody>
      </p:sp>
      <p:sp>
        <p:nvSpPr>
          <p:cNvPr id="20553" name="AutoShape 73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1042988" y="4076700"/>
            <a:ext cx="1130300" cy="1273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  <a:effectLst/>
            </a:endParaRPr>
          </a:p>
        </p:txBody>
      </p:sp>
      <p:sp>
        <p:nvSpPr>
          <p:cNvPr id="20554" name="AutoShape 74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2051050" y="4005263"/>
            <a:ext cx="1130300" cy="1490662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  <a:effectLst/>
            </a:endParaRPr>
          </a:p>
        </p:txBody>
      </p:sp>
      <p:sp>
        <p:nvSpPr>
          <p:cNvPr id="20555" name="AutoShape 75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2843213" y="4149725"/>
            <a:ext cx="1223962" cy="1296988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800" b="1">
              <a:solidFill>
                <a:srgbClr val="FF0000"/>
              </a:solidFill>
              <a:effectLst/>
            </a:endParaRPr>
          </a:p>
        </p:txBody>
      </p:sp>
      <p:sp>
        <p:nvSpPr>
          <p:cNvPr id="20556" name="AutoShape 76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3708400" y="3933825"/>
            <a:ext cx="1295400" cy="1441450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800" b="1">
              <a:solidFill>
                <a:srgbClr val="FF0000"/>
              </a:solidFill>
              <a:effectLst/>
            </a:endParaRPr>
          </a:p>
        </p:txBody>
      </p:sp>
      <p:sp>
        <p:nvSpPr>
          <p:cNvPr id="20557" name="AutoShape 77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4787900" y="4149725"/>
            <a:ext cx="1274763" cy="1490663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b="1">
              <a:solidFill>
                <a:srgbClr val="FF0000"/>
              </a:solidFill>
              <a:effectLst/>
            </a:endParaRPr>
          </a:p>
        </p:txBody>
      </p:sp>
      <p:sp>
        <p:nvSpPr>
          <p:cNvPr id="20558" name="AutoShape 78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5795963" y="4221163"/>
            <a:ext cx="1347787" cy="1416050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800" b="1">
              <a:solidFill>
                <a:srgbClr val="FF0000"/>
              </a:solidFill>
              <a:effectLst/>
            </a:endParaRPr>
          </a:p>
        </p:txBody>
      </p:sp>
      <p:sp>
        <p:nvSpPr>
          <p:cNvPr id="20559" name="AutoShape 79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6804025" y="4149725"/>
            <a:ext cx="1439863" cy="136842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  <a:effectLst/>
            </a:endParaRPr>
          </a:p>
        </p:txBody>
      </p:sp>
      <p:sp>
        <p:nvSpPr>
          <p:cNvPr id="20560" name="AutoShape 80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7796213" y="4149725"/>
            <a:ext cx="1347787" cy="141922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  <a:effectLst/>
            </a:endParaRPr>
          </a:p>
        </p:txBody>
      </p:sp>
      <p:sp>
        <p:nvSpPr>
          <p:cNvPr id="20561" name="AutoShape 81">
            <a:hlinkClick r:id="rId30" action="ppaction://hlinksldjump"/>
          </p:cNvPr>
          <p:cNvSpPr>
            <a:spLocks noChangeArrowheads="1"/>
          </p:cNvSpPr>
          <p:nvPr/>
        </p:nvSpPr>
        <p:spPr bwMode="auto">
          <a:xfrm>
            <a:off x="0" y="5157788"/>
            <a:ext cx="1238250" cy="1412875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2"/>
                </a:solidFill>
                <a:effectLst/>
              </a:rPr>
              <a:t>1</a:t>
            </a:r>
            <a:endParaRPr lang="en-US" sz="2800" b="1">
              <a:solidFill>
                <a:schemeClr val="bg2"/>
              </a:solidFill>
              <a:effectLst/>
            </a:endParaRPr>
          </a:p>
        </p:txBody>
      </p:sp>
      <p:sp>
        <p:nvSpPr>
          <p:cNvPr id="20562" name="AutoShape 82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971550" y="5013325"/>
            <a:ext cx="1223963" cy="1412875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2"/>
                </a:solidFill>
                <a:effectLst/>
              </a:rPr>
              <a:t>2</a:t>
            </a:r>
            <a:endParaRPr lang="en-US" sz="2800" b="1">
              <a:solidFill>
                <a:schemeClr val="bg2"/>
              </a:solidFill>
              <a:effectLst/>
            </a:endParaRPr>
          </a:p>
        </p:txBody>
      </p:sp>
      <p:sp>
        <p:nvSpPr>
          <p:cNvPr id="20563" name="AutoShape 83">
            <a:hlinkClick r:id="rId32" action="ppaction://hlinksldjump"/>
          </p:cNvPr>
          <p:cNvSpPr>
            <a:spLocks noChangeArrowheads="1"/>
          </p:cNvSpPr>
          <p:nvPr/>
        </p:nvSpPr>
        <p:spPr bwMode="auto">
          <a:xfrm>
            <a:off x="1763713" y="5373688"/>
            <a:ext cx="1346200" cy="1268412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2"/>
                </a:solidFill>
                <a:effectLst/>
              </a:rPr>
              <a:t>3</a:t>
            </a:r>
            <a:endParaRPr lang="en-US" sz="2800" b="1">
              <a:solidFill>
                <a:schemeClr val="bg2"/>
              </a:solidFill>
              <a:effectLst/>
            </a:endParaRPr>
          </a:p>
        </p:txBody>
      </p:sp>
      <p:sp>
        <p:nvSpPr>
          <p:cNvPr id="20564" name="AutoShape 84">
            <a:hlinkClick r:id="rId33" action="ppaction://hlinksldjump"/>
          </p:cNvPr>
          <p:cNvSpPr>
            <a:spLocks noChangeArrowheads="1"/>
          </p:cNvSpPr>
          <p:nvPr/>
        </p:nvSpPr>
        <p:spPr bwMode="auto">
          <a:xfrm>
            <a:off x="2916238" y="5013325"/>
            <a:ext cx="1223962" cy="1484313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2"/>
                </a:solidFill>
                <a:effectLst/>
              </a:rPr>
              <a:t>4</a:t>
            </a:r>
            <a:endParaRPr lang="en-US" sz="2800" b="1">
              <a:solidFill>
                <a:schemeClr val="bg2"/>
              </a:solidFill>
              <a:effectLst/>
            </a:endParaRPr>
          </a:p>
        </p:txBody>
      </p:sp>
      <p:sp>
        <p:nvSpPr>
          <p:cNvPr id="20565" name="AutoShape 85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3779838" y="5157788"/>
            <a:ext cx="1130300" cy="151288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2"/>
                </a:solidFill>
                <a:effectLst/>
              </a:rPr>
              <a:t>5</a:t>
            </a:r>
            <a:endParaRPr lang="en-US" sz="2800" b="1">
              <a:solidFill>
                <a:schemeClr val="bg2"/>
              </a:solidFill>
              <a:effectLst/>
            </a:endParaRPr>
          </a:p>
        </p:txBody>
      </p:sp>
      <p:sp>
        <p:nvSpPr>
          <p:cNvPr id="20566" name="AutoShape 86">
            <a:hlinkClick r:id="rId35" action="ppaction://hlinksldjump"/>
          </p:cNvPr>
          <p:cNvSpPr>
            <a:spLocks noChangeArrowheads="1"/>
          </p:cNvSpPr>
          <p:nvPr/>
        </p:nvSpPr>
        <p:spPr bwMode="auto">
          <a:xfrm>
            <a:off x="4643438" y="4941888"/>
            <a:ext cx="1296987" cy="1490662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2"/>
                </a:solidFill>
                <a:effectLst/>
              </a:rPr>
              <a:t>6</a:t>
            </a:r>
            <a:endParaRPr lang="en-US" sz="2800" b="1">
              <a:solidFill>
                <a:schemeClr val="bg2"/>
              </a:solidFill>
              <a:effectLst/>
            </a:endParaRPr>
          </a:p>
        </p:txBody>
      </p:sp>
      <p:sp>
        <p:nvSpPr>
          <p:cNvPr id="20567" name="AutoShape 87">
            <a:hlinkClick r:id="rId36" action="ppaction://hlinksldjump"/>
          </p:cNvPr>
          <p:cNvSpPr>
            <a:spLocks noChangeArrowheads="1"/>
          </p:cNvSpPr>
          <p:nvPr/>
        </p:nvSpPr>
        <p:spPr bwMode="auto">
          <a:xfrm>
            <a:off x="5724525" y="5300663"/>
            <a:ext cx="1225550" cy="129698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2"/>
                </a:solidFill>
                <a:effectLst/>
              </a:rPr>
              <a:t>7</a:t>
            </a:r>
            <a:endParaRPr lang="en-US" sz="2800" b="1">
              <a:solidFill>
                <a:schemeClr val="bg2"/>
              </a:solidFill>
              <a:effectLst/>
            </a:endParaRPr>
          </a:p>
        </p:txBody>
      </p:sp>
      <p:sp>
        <p:nvSpPr>
          <p:cNvPr id="20568" name="AutoShape 88">
            <a:hlinkClick r:id="rId37" action="ppaction://hlinksldjump"/>
          </p:cNvPr>
          <p:cNvSpPr>
            <a:spLocks noChangeArrowheads="1"/>
          </p:cNvSpPr>
          <p:nvPr/>
        </p:nvSpPr>
        <p:spPr bwMode="auto">
          <a:xfrm>
            <a:off x="6732588" y="5084763"/>
            <a:ext cx="1201737" cy="1439862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2"/>
                </a:solidFill>
                <a:effectLst/>
              </a:rPr>
              <a:t>8</a:t>
            </a:r>
            <a:endParaRPr lang="en-US" sz="2800" b="1">
              <a:solidFill>
                <a:schemeClr val="bg2"/>
              </a:solidFill>
              <a:effectLst/>
            </a:endParaRPr>
          </a:p>
        </p:txBody>
      </p:sp>
      <p:sp>
        <p:nvSpPr>
          <p:cNvPr id="20569" name="AutoShape 89">
            <a:hlinkClick r:id="rId38" action="ppaction://hlinksldjump"/>
          </p:cNvPr>
          <p:cNvSpPr>
            <a:spLocks noChangeArrowheads="1"/>
          </p:cNvSpPr>
          <p:nvPr/>
        </p:nvSpPr>
        <p:spPr bwMode="auto">
          <a:xfrm>
            <a:off x="7740650" y="5300663"/>
            <a:ext cx="1258888" cy="1412875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chemeClr val="bg2"/>
                </a:solidFill>
                <a:effectLst/>
              </a:rPr>
              <a:t>9</a:t>
            </a:r>
            <a:endParaRPr lang="en-US" sz="2800" b="1">
              <a:solidFill>
                <a:schemeClr val="bg2"/>
              </a:solidFill>
              <a:effectLst/>
            </a:endParaRPr>
          </a:p>
        </p:txBody>
      </p:sp>
      <p:sp>
        <p:nvSpPr>
          <p:cNvPr id="20570" name="WordArt 90"/>
          <p:cNvSpPr>
            <a:spLocks noChangeArrowheads="1" noChangeShapeType="1" noTextEdit="1"/>
          </p:cNvSpPr>
          <p:nvPr/>
        </p:nvSpPr>
        <p:spPr bwMode="auto">
          <a:xfrm>
            <a:off x="1476375" y="260350"/>
            <a:ext cx="5759450" cy="931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ВОПРОСЫ</a:t>
            </a:r>
          </a:p>
        </p:txBody>
      </p:sp>
      <p:sp>
        <p:nvSpPr>
          <p:cNvPr id="20571" name="Rectangle 91"/>
          <p:cNvSpPr>
            <a:spLocks noChangeArrowheads="1"/>
          </p:cNvSpPr>
          <p:nvPr/>
        </p:nvSpPr>
        <p:spPr bwMode="auto">
          <a:xfrm>
            <a:off x="250825" y="4221163"/>
            <a:ext cx="4968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/>
              </a:rPr>
              <a:t>1</a:t>
            </a:r>
          </a:p>
        </p:txBody>
      </p:sp>
      <p:sp>
        <p:nvSpPr>
          <p:cNvPr id="20572" name="Rectangle 92"/>
          <p:cNvSpPr>
            <a:spLocks noChangeArrowheads="1"/>
          </p:cNvSpPr>
          <p:nvPr/>
        </p:nvSpPr>
        <p:spPr bwMode="auto">
          <a:xfrm>
            <a:off x="1258888" y="4149725"/>
            <a:ext cx="4365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/>
              </a:rPr>
              <a:t>2</a:t>
            </a:r>
          </a:p>
        </p:txBody>
      </p:sp>
      <p:sp>
        <p:nvSpPr>
          <p:cNvPr id="20574" name="Rectangle 94"/>
          <p:cNvSpPr>
            <a:spLocks noChangeArrowheads="1"/>
          </p:cNvSpPr>
          <p:nvPr/>
        </p:nvSpPr>
        <p:spPr bwMode="auto">
          <a:xfrm>
            <a:off x="2195513" y="4005263"/>
            <a:ext cx="436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/>
              </a:rPr>
              <a:t>3</a:t>
            </a:r>
          </a:p>
        </p:txBody>
      </p:sp>
      <p:sp>
        <p:nvSpPr>
          <p:cNvPr id="20575" name="Rectangle 95"/>
          <p:cNvSpPr>
            <a:spLocks noChangeArrowheads="1"/>
          </p:cNvSpPr>
          <p:nvPr/>
        </p:nvSpPr>
        <p:spPr bwMode="auto">
          <a:xfrm>
            <a:off x="3059113" y="414972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/>
              </a:rPr>
              <a:t>4</a:t>
            </a:r>
          </a:p>
        </p:txBody>
      </p:sp>
      <p:sp>
        <p:nvSpPr>
          <p:cNvPr id="20576" name="Rectangle 96"/>
          <p:cNvSpPr>
            <a:spLocks noChangeArrowheads="1"/>
          </p:cNvSpPr>
          <p:nvPr/>
        </p:nvSpPr>
        <p:spPr bwMode="auto">
          <a:xfrm>
            <a:off x="3924300" y="4005263"/>
            <a:ext cx="436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/>
              </a:rPr>
              <a:t>5</a:t>
            </a:r>
          </a:p>
        </p:txBody>
      </p:sp>
      <p:sp>
        <p:nvSpPr>
          <p:cNvPr id="20579" name="Rectangle 99"/>
          <p:cNvSpPr>
            <a:spLocks noChangeArrowheads="1"/>
          </p:cNvSpPr>
          <p:nvPr/>
        </p:nvSpPr>
        <p:spPr bwMode="auto">
          <a:xfrm>
            <a:off x="4959350" y="4094163"/>
            <a:ext cx="436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/>
              </a:rPr>
              <a:t>6</a:t>
            </a:r>
          </a:p>
        </p:txBody>
      </p:sp>
      <p:sp>
        <p:nvSpPr>
          <p:cNvPr id="20580" name="Rectangle 100"/>
          <p:cNvSpPr>
            <a:spLocks noChangeArrowheads="1"/>
          </p:cNvSpPr>
          <p:nvPr/>
        </p:nvSpPr>
        <p:spPr bwMode="auto">
          <a:xfrm>
            <a:off x="6011863" y="4321175"/>
            <a:ext cx="55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/>
              </a:rPr>
              <a:t>7</a:t>
            </a:r>
          </a:p>
        </p:txBody>
      </p:sp>
      <p:sp>
        <p:nvSpPr>
          <p:cNvPr id="20581" name="Rectangle 101"/>
          <p:cNvSpPr>
            <a:spLocks noChangeArrowheads="1"/>
          </p:cNvSpPr>
          <p:nvPr/>
        </p:nvSpPr>
        <p:spPr bwMode="auto">
          <a:xfrm>
            <a:off x="7189788" y="4164013"/>
            <a:ext cx="436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/>
              </a:rPr>
              <a:t>8</a:t>
            </a:r>
          </a:p>
        </p:txBody>
      </p:sp>
      <p:sp>
        <p:nvSpPr>
          <p:cNvPr id="20582" name="Rectangle 102"/>
          <p:cNvSpPr>
            <a:spLocks noChangeArrowheads="1"/>
          </p:cNvSpPr>
          <p:nvPr/>
        </p:nvSpPr>
        <p:spPr bwMode="auto">
          <a:xfrm>
            <a:off x="7885113" y="414972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>
                <a:effectLst/>
              </a:rPr>
              <a:t>Юрий Гагарин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Вопрос № 9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  </a:t>
            </a:r>
            <a:r>
              <a:rPr 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После окончания индустриального техникума, Гагарин отправился в этот город </a:t>
            </a:r>
            <a:r>
              <a:rPr lang="ru-RU" b="1" i="1">
                <a:solidFill>
                  <a:srgbClr val="FFFF00"/>
                </a:solidFill>
                <a:effectLst/>
              </a:rPr>
              <a:t>на</a:t>
            </a:r>
            <a:r>
              <a:rPr 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Урале, получать летную специальность. (3 б)</a:t>
            </a:r>
          </a:p>
        </p:txBody>
      </p:sp>
      <p:sp>
        <p:nvSpPr>
          <p:cNvPr id="30724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  <p:pic>
        <p:nvPicPr>
          <p:cNvPr id="25608" name="Picture 8" descr="Г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3716338"/>
            <a:ext cx="2419350" cy="29797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5607" name="Рисунок 579" descr="http://www.cosmoworld.ru/spaceencyclopedia/gagarin/gagarin_2_2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221163"/>
            <a:ext cx="3571875" cy="22415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157788"/>
            <a:ext cx="1258887" cy="134143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1960" name="WordArt 8"/>
          <p:cNvSpPr>
            <a:spLocks noChangeArrowheads="1" noChangeShapeType="1" noTextEdit="1"/>
          </p:cNvSpPr>
          <p:nvPr/>
        </p:nvSpPr>
        <p:spPr bwMode="auto">
          <a:xfrm>
            <a:off x="1979613" y="1989138"/>
            <a:ext cx="5400675" cy="1365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Оренбург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Солнечной системы</a:t>
            </a:r>
            <a:br>
              <a:rPr lang="ru-RU" sz="4000" b="1">
                <a:solidFill>
                  <a:srgbClr val="66FF33"/>
                </a:solidFill>
                <a:effectLst/>
              </a:rPr>
            </a:br>
            <a:r>
              <a:rPr lang="ru-RU" b="1">
                <a:solidFill>
                  <a:srgbClr val="66FF33"/>
                </a:solidFill>
                <a:effectLst/>
              </a:rPr>
              <a:t>Вопрос №1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Планеты в Солнечной системе названы в честь римских и греческих богов, кроме этой</a:t>
            </a:r>
            <a:r>
              <a:rPr lang="en-US" b="1" i="1">
                <a:solidFill>
                  <a:srgbClr val="FFFF00"/>
                </a:solidFill>
                <a:effectLst/>
              </a:rPr>
              <a:t> </a:t>
            </a:r>
            <a:r>
              <a:rPr lang="ru-RU" b="1" i="1">
                <a:solidFill>
                  <a:srgbClr val="FFFF00"/>
                </a:solidFill>
                <a:effectLst/>
              </a:rPr>
              <a:t>(1 б)</a:t>
            </a:r>
          </a:p>
          <a:p>
            <a:pPr>
              <a:buFont typeface="Wingdings" pitchFamily="2" charset="2"/>
              <a:buNone/>
            </a:pPr>
            <a:endParaRPr lang="ru-RU" b="1" i="1">
              <a:solidFill>
                <a:srgbClr val="FFFF00"/>
              </a:solidFill>
              <a:effectLst/>
            </a:endParaRPr>
          </a:p>
        </p:txBody>
      </p:sp>
      <p:sp>
        <p:nvSpPr>
          <p:cNvPr id="3379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72225" y="4437063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33830" name="Picture 6" descr="zemlja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700213"/>
            <a:ext cx="4826000" cy="4864100"/>
          </a:xfrm>
          <a:prstGeom prst="rect">
            <a:avLst/>
          </a:prstGeom>
          <a:noFill/>
        </p:spPr>
      </p:pic>
      <p:sp>
        <p:nvSpPr>
          <p:cNvPr id="333831" name="WordArt 7"/>
          <p:cNvSpPr>
            <a:spLocks noChangeArrowheads="1" noChangeShapeType="1" noTextEdit="1"/>
          </p:cNvSpPr>
          <p:nvPr/>
        </p:nvSpPr>
        <p:spPr bwMode="auto">
          <a:xfrm>
            <a:off x="2555875" y="476250"/>
            <a:ext cx="40322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66FF33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Земля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Солнечной системы </a:t>
            </a:r>
            <a:br>
              <a:rPr lang="ru-RU" sz="4000" b="1">
                <a:solidFill>
                  <a:srgbClr val="66FF33"/>
                </a:solidFill>
                <a:effectLst/>
              </a:rPr>
            </a:br>
            <a:r>
              <a:rPr lang="ru-RU" b="1">
                <a:solidFill>
                  <a:srgbClr val="66FF33"/>
                </a:solidFill>
                <a:effectLst/>
              </a:rPr>
              <a:t>Вопрос № 2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Какая планета Солнечной системы является самой большой?</a:t>
            </a:r>
            <a:r>
              <a:rPr lang="en-US" b="1" i="1">
                <a:solidFill>
                  <a:srgbClr val="FFFF00"/>
                </a:solidFill>
                <a:effectLst/>
              </a:rPr>
              <a:t> </a:t>
            </a:r>
            <a:r>
              <a:rPr lang="ru-RU" b="1" i="1">
                <a:solidFill>
                  <a:srgbClr val="FFFF00"/>
                </a:solidFill>
                <a:effectLst/>
              </a:rPr>
              <a:t>(2 б)</a:t>
            </a:r>
          </a:p>
        </p:txBody>
      </p:sp>
      <p:sp>
        <p:nvSpPr>
          <p:cNvPr id="3482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80288" y="5084763"/>
            <a:ext cx="1081087" cy="12239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34855" name="Picture 7" descr="600px-Jupi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2276475"/>
            <a:ext cx="3810000" cy="3810000"/>
          </a:xfrm>
          <a:prstGeom prst="rect">
            <a:avLst/>
          </a:prstGeom>
          <a:noFill/>
        </p:spPr>
      </p:pic>
      <p:sp>
        <p:nvSpPr>
          <p:cNvPr id="334856" name="WordArt 8"/>
          <p:cNvSpPr>
            <a:spLocks noChangeArrowheads="1" noChangeShapeType="1" noTextEdit="1"/>
          </p:cNvSpPr>
          <p:nvPr/>
        </p:nvSpPr>
        <p:spPr bwMode="auto">
          <a:xfrm>
            <a:off x="2771775" y="765175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66FF33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Юпитер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Солнечной системы </a:t>
            </a:r>
            <a:br>
              <a:rPr lang="ru-RU" sz="4000" b="1">
                <a:solidFill>
                  <a:srgbClr val="66FF33"/>
                </a:solidFill>
                <a:effectLst/>
              </a:rPr>
            </a:br>
            <a:r>
              <a:rPr lang="ru-RU" b="1">
                <a:solidFill>
                  <a:srgbClr val="66FF33"/>
                </a:solidFill>
                <a:effectLst/>
              </a:rPr>
              <a:t>Вопрос № 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Какая планета Солнечной системы в 2006 году потеряла свой статус, сейчас данное космическое тело считается одним из крупнейших объектов (возможно, самым крупным) в поясе Койпера (1 б)</a:t>
            </a:r>
          </a:p>
        </p:txBody>
      </p:sp>
      <p:sp>
        <p:nvSpPr>
          <p:cNvPr id="3584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80288" y="4941888"/>
            <a:ext cx="792162" cy="11525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37926" name="Picture 6" descr="плуто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2565400"/>
            <a:ext cx="5260975" cy="3746500"/>
          </a:xfrm>
          <a:prstGeom prst="rect">
            <a:avLst/>
          </a:prstGeom>
          <a:noFill/>
        </p:spPr>
      </p:pic>
      <p:sp>
        <p:nvSpPr>
          <p:cNvPr id="337928" name="WordArt 8"/>
          <p:cNvSpPr>
            <a:spLocks noChangeArrowheads="1" noChangeShapeType="1" noTextEdit="1"/>
          </p:cNvSpPr>
          <p:nvPr/>
        </p:nvSpPr>
        <p:spPr bwMode="auto">
          <a:xfrm>
            <a:off x="2627313" y="692150"/>
            <a:ext cx="403225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66FF33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Плутон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Солнечной системы </a:t>
            </a:r>
            <a:br>
              <a:rPr lang="ru-RU" sz="4000" b="1">
                <a:solidFill>
                  <a:srgbClr val="66FF33"/>
                </a:solidFill>
                <a:effectLst/>
              </a:rPr>
            </a:br>
            <a:r>
              <a:rPr lang="ru-RU" sz="4000" b="1">
                <a:solidFill>
                  <a:srgbClr val="66FF33"/>
                </a:solidFill>
                <a:effectLst/>
              </a:rPr>
              <a:t>Вопрос № 4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Это второй по яркости объект на земном небосводе после Солнца и пятый по величине естественный спутник планет Солнечной системы. Также является первым и единственным небесным телом, помимо Земли, на котором побывал человек. Что это?</a:t>
            </a:r>
            <a:r>
              <a:rPr lang="en-US" b="1" i="1">
                <a:solidFill>
                  <a:srgbClr val="FFFF00"/>
                </a:solidFill>
                <a:effectLst/>
              </a:rPr>
              <a:t> </a:t>
            </a:r>
            <a:r>
              <a:rPr lang="ru-RU" b="1" i="1">
                <a:solidFill>
                  <a:srgbClr val="FFFF00"/>
                </a:solidFill>
                <a:effectLst/>
              </a:rPr>
              <a:t>(1 б)</a:t>
            </a:r>
          </a:p>
        </p:txBody>
      </p:sp>
      <p:sp>
        <p:nvSpPr>
          <p:cNvPr id="36868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33997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4868863"/>
            <a:ext cx="1042988" cy="15128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39974" name="Picture 6" descr="луна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1628775"/>
            <a:ext cx="5207000" cy="4999038"/>
          </a:xfrm>
          <a:prstGeom prst="rect">
            <a:avLst/>
          </a:prstGeom>
          <a:noFill/>
        </p:spPr>
      </p:pic>
      <p:sp>
        <p:nvSpPr>
          <p:cNvPr id="339975" name="WordArt 7"/>
          <p:cNvSpPr>
            <a:spLocks noChangeArrowheads="1" noChangeShapeType="1" noTextEdit="1"/>
          </p:cNvSpPr>
          <p:nvPr/>
        </p:nvSpPr>
        <p:spPr bwMode="auto">
          <a:xfrm>
            <a:off x="2987675" y="188913"/>
            <a:ext cx="2808288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66FF33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Луна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>
                <a:effectLst/>
              </a:rPr>
              <a:t>Юрий Гагарин</a:t>
            </a:r>
            <a:br>
              <a:rPr lang="ru-RU" sz="4000">
                <a:effectLst/>
              </a:rPr>
            </a:br>
            <a:r>
              <a:rPr lang="ru-RU" sz="4000">
                <a:effectLst/>
              </a:rPr>
              <a:t>Вопрос № 1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/>
              <a:t>    </a:t>
            </a:r>
            <a:r>
              <a:rPr lang="ru-RU">
                <a:solidFill>
                  <a:srgbClr val="FFFF00"/>
                </a:solidFill>
                <a:effectLst/>
              </a:rPr>
              <a:t>Юрий Гагарин – стал первым человеком, проложившим дорогу к звёздам и основателем какой новой профессии.(1б)</a:t>
            </a:r>
          </a:p>
        </p:txBody>
      </p:sp>
      <p:sp>
        <p:nvSpPr>
          <p:cNvPr id="21508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  <p:pic>
        <p:nvPicPr>
          <p:cNvPr id="6149" name="Рисунок 15" descr="http://www.librairieduglobe.com/cms/wp-content/gagarin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3716338"/>
            <a:ext cx="5922963" cy="2928937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Солнечной системы Вопрос № 5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Все географические объекты на Венере, кроме гор Максвелла, называются именно по такому принципу</a:t>
            </a:r>
            <a:r>
              <a:rPr lang="en-US" b="1" i="1">
                <a:solidFill>
                  <a:srgbClr val="FFFF00"/>
                </a:solidFill>
                <a:effectLst/>
              </a:rPr>
              <a:t> </a:t>
            </a:r>
            <a:r>
              <a:rPr lang="ru-RU" b="1" i="1">
                <a:solidFill>
                  <a:srgbClr val="FFFF00"/>
                </a:solidFill>
                <a:effectLst/>
              </a:rPr>
              <a:t>(3 б)</a:t>
            </a:r>
          </a:p>
          <a:p>
            <a:pPr marL="609600" indent="-609600" algn="ctr">
              <a:buFont typeface="Wingdings" pitchFamily="2" charset="2"/>
              <a:buNone/>
            </a:pPr>
            <a:endParaRPr lang="ru-RU" b="1" i="1">
              <a:solidFill>
                <a:srgbClr val="FFFF00"/>
              </a:solidFill>
              <a:effectLst/>
            </a:endParaRPr>
          </a:p>
        </p:txBody>
      </p:sp>
      <p:sp>
        <p:nvSpPr>
          <p:cNvPr id="37892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07375" cy="1787525"/>
          </a:xfrm>
        </p:spPr>
        <p:txBody>
          <a:bodyPr/>
          <a:lstStyle/>
          <a:p>
            <a:r>
              <a:rPr lang="ru-RU" sz="4000" b="1" i="1">
                <a:solidFill>
                  <a:srgbClr val="FFFF00"/>
                </a:solidFill>
                <a:effectLst/>
              </a:rPr>
              <a:t>Географическим объектам на</a:t>
            </a:r>
            <a:br>
              <a:rPr lang="ru-RU" sz="4000" b="1" i="1">
                <a:solidFill>
                  <a:srgbClr val="FFFF00"/>
                </a:solidFill>
                <a:effectLst/>
              </a:rPr>
            </a:br>
            <a:r>
              <a:rPr lang="ru-RU" sz="4000" b="1" i="1">
                <a:solidFill>
                  <a:srgbClr val="FFFF00"/>
                </a:solidFill>
                <a:effectLst/>
              </a:rPr>
              <a:t/>
            </a:r>
            <a:br>
              <a:rPr lang="ru-RU" sz="4000" b="1" i="1">
                <a:solidFill>
                  <a:srgbClr val="FFFF00"/>
                </a:solidFill>
                <a:effectLst/>
              </a:rPr>
            </a:br>
            <a:r>
              <a:rPr lang="ru-RU" sz="4000" b="1" i="1">
                <a:solidFill>
                  <a:srgbClr val="FFFF00"/>
                </a:solidFill>
                <a:effectLst/>
              </a:rPr>
              <a:t> Венере дают женские имена</a:t>
            </a:r>
            <a:endParaRPr lang="en-US" sz="4000" b="1" i="1">
              <a:solidFill>
                <a:srgbClr val="FFFF00"/>
              </a:solidFill>
              <a:effectLst/>
            </a:endParaRPr>
          </a:p>
        </p:txBody>
      </p:sp>
      <p:sp>
        <p:nvSpPr>
          <p:cNvPr id="34202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80288" y="4652963"/>
            <a:ext cx="1042987" cy="17272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Солнечной системы Вопрос № 6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Нептун был первой планетой 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открытый не благодаря 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непосредственному наблюдению. 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А благодаря чему?</a:t>
            </a:r>
            <a:r>
              <a:rPr lang="en-US" b="1" i="1">
                <a:solidFill>
                  <a:srgbClr val="FFFF00"/>
                </a:solidFill>
                <a:effectLst/>
              </a:rPr>
              <a:t> </a:t>
            </a:r>
            <a:r>
              <a:rPr lang="ru-RU" b="1" i="1">
                <a:solidFill>
                  <a:srgbClr val="FFFF00"/>
                </a:solidFill>
                <a:effectLst/>
              </a:rPr>
              <a:t>(3 б)</a:t>
            </a:r>
          </a:p>
        </p:txBody>
      </p:sp>
      <p:sp>
        <p:nvSpPr>
          <p:cNvPr id="3891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268413"/>
            <a:ext cx="8229600" cy="1139825"/>
          </a:xfrm>
        </p:spPr>
        <p:txBody>
          <a:bodyPr/>
          <a:lstStyle/>
          <a:p>
            <a:r>
              <a:rPr lang="ru-RU">
                <a:solidFill>
                  <a:srgbClr val="66FF33"/>
                </a:solidFill>
                <a:effectLst/>
              </a:rPr>
              <a:t>Математическим расчетам</a:t>
            </a:r>
            <a:r>
              <a:rPr lang="ru-RU"/>
              <a:t> </a:t>
            </a:r>
            <a:endParaRPr lang="en-US"/>
          </a:p>
        </p:txBody>
      </p:sp>
      <p:sp>
        <p:nvSpPr>
          <p:cNvPr id="34406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4797425"/>
            <a:ext cx="1042987" cy="17287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Солнечной системы Вопрос № 7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Планеты Солнечной системы </a:t>
            </a:r>
          </a:p>
          <a:p>
            <a:pPr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делятся </a:t>
            </a:r>
          </a:p>
          <a:p>
            <a:pPr algn="ctr"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effectLst/>
              </a:rPr>
              <a:t>на 2 группы, какие?</a:t>
            </a:r>
            <a:r>
              <a:rPr lang="en-US" b="1" i="1">
                <a:solidFill>
                  <a:srgbClr val="FFFF00"/>
                </a:solidFill>
                <a:effectLst/>
              </a:rPr>
              <a:t> </a:t>
            </a:r>
            <a:r>
              <a:rPr lang="ru-RU" b="1" i="1">
                <a:solidFill>
                  <a:srgbClr val="FFFF00"/>
                </a:solidFill>
                <a:effectLst/>
              </a:rPr>
              <a:t>(1 б)</a:t>
            </a:r>
          </a:p>
        </p:txBody>
      </p:sp>
      <p:sp>
        <p:nvSpPr>
          <p:cNvPr id="3994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484313"/>
            <a:ext cx="8229600" cy="1139825"/>
          </a:xfrm>
        </p:spPr>
        <p:txBody>
          <a:bodyPr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земной группы и газовые гиганты</a:t>
            </a:r>
            <a:r>
              <a:rPr lang="en-US" sz="4000"/>
              <a:t> </a:t>
            </a:r>
          </a:p>
        </p:txBody>
      </p:sp>
      <p:sp>
        <p:nvSpPr>
          <p:cNvPr id="34611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4724400"/>
            <a:ext cx="1042988" cy="16557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Солнечной системы Вопрос № 8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ru-RU" sz="4000" b="1" i="1">
                <a:solidFill>
                  <a:srgbClr val="FFFF00"/>
                </a:solidFill>
                <a:effectLst/>
              </a:rPr>
              <a:t>Назовите два спутника Марса</a:t>
            </a:r>
            <a:r>
              <a:rPr lang="en-US" sz="4000" b="1" i="1">
                <a:solidFill>
                  <a:srgbClr val="FFFF00"/>
                </a:solidFill>
                <a:effectLst/>
              </a:rPr>
              <a:t> </a:t>
            </a:r>
            <a:r>
              <a:rPr lang="ru-RU" sz="4000" b="1" i="1">
                <a:solidFill>
                  <a:srgbClr val="FFFF00"/>
                </a:solidFill>
                <a:effectLst/>
              </a:rPr>
              <a:t>(3 б)</a:t>
            </a:r>
          </a:p>
        </p:txBody>
      </p:sp>
      <p:sp>
        <p:nvSpPr>
          <p:cNvPr id="4096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solidFill>
                  <a:srgbClr val="66FF33"/>
                </a:solidFill>
              </a:rPr>
              <a:t>Деймос и Фобос</a:t>
            </a:r>
            <a:r>
              <a:rPr lang="en-US"/>
              <a:t> </a:t>
            </a:r>
          </a:p>
        </p:txBody>
      </p:sp>
      <p:sp>
        <p:nvSpPr>
          <p:cNvPr id="34816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4437063"/>
            <a:ext cx="1042988" cy="18732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166" name="Picture 6" descr="Mars_sputniki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616075"/>
            <a:ext cx="5616575" cy="48371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04813"/>
            <a:ext cx="8459787" cy="1428750"/>
          </a:xfrm>
        </p:spPr>
        <p:txBody>
          <a:bodyPr/>
          <a:lstStyle/>
          <a:p>
            <a:r>
              <a:rPr lang="ru-RU" sz="4000" b="1">
                <a:solidFill>
                  <a:srgbClr val="66FF33"/>
                </a:solidFill>
                <a:effectLst/>
              </a:rPr>
              <a:t>Планеты Солнечной системы </a:t>
            </a:r>
            <a:br>
              <a:rPr lang="ru-RU" sz="4000" b="1">
                <a:solidFill>
                  <a:srgbClr val="66FF33"/>
                </a:solidFill>
                <a:effectLst/>
              </a:rPr>
            </a:br>
            <a:r>
              <a:rPr lang="ru-RU" sz="4000" b="1">
                <a:solidFill>
                  <a:srgbClr val="66FF33"/>
                </a:solidFill>
                <a:effectLst/>
              </a:rPr>
              <a:t>Вопрос № 9</a:t>
            </a:r>
            <a:br>
              <a:rPr lang="ru-RU" sz="4000" b="1">
                <a:solidFill>
                  <a:srgbClr val="66FF33"/>
                </a:solidFill>
                <a:effectLst/>
              </a:rPr>
            </a:br>
            <a:r>
              <a:rPr lang="ru-RU" sz="4000"/>
              <a:t> 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420688" y="2271713"/>
            <a:ext cx="839946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ru-RU" sz="3200" b="1" i="1">
                <a:solidFill>
                  <a:srgbClr val="FFFF00"/>
                </a:solidFill>
                <a:effectLst/>
              </a:rPr>
              <a:t>Какой период вращения Земли вокруг Солнца? </a:t>
            </a:r>
          </a:p>
          <a:p>
            <a:pPr eaLnBrk="0" hangingPunct="0"/>
            <a:r>
              <a:rPr lang="ru-RU" sz="3200" b="1" i="1">
                <a:solidFill>
                  <a:srgbClr val="FFFF00"/>
                </a:solidFill>
                <a:effectLst/>
              </a:rPr>
              <a:t>(1 б)</a:t>
            </a:r>
            <a:r>
              <a:rPr lang="en-US" sz="3200" b="1" i="1">
                <a:solidFill>
                  <a:srgbClr val="FFFF00"/>
                </a:solidFill>
                <a:effectLst/>
              </a:rPr>
              <a:t> </a:t>
            </a:r>
          </a:p>
        </p:txBody>
      </p:sp>
      <p:sp>
        <p:nvSpPr>
          <p:cNvPr id="41993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300663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4581525"/>
            <a:ext cx="1042988" cy="15843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0214" name="WordArt 6"/>
          <p:cNvSpPr>
            <a:spLocks noChangeArrowheads="1" noChangeShapeType="1" noTextEdit="1"/>
          </p:cNvSpPr>
          <p:nvPr/>
        </p:nvSpPr>
        <p:spPr bwMode="auto">
          <a:xfrm>
            <a:off x="2484438" y="1916113"/>
            <a:ext cx="3743325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66FF33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1   год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0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4388" y="5300663"/>
            <a:ext cx="1042987" cy="12239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2503" name="WordArt 7"/>
          <p:cNvSpPr>
            <a:spLocks noChangeArrowheads="1" noChangeShapeType="1" noTextEdit="1"/>
          </p:cNvSpPr>
          <p:nvPr/>
        </p:nvSpPr>
        <p:spPr bwMode="auto">
          <a:xfrm>
            <a:off x="1116013" y="2060575"/>
            <a:ext cx="6911975" cy="165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65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КОСМОНАВТ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>
                <a:solidFill>
                  <a:srgbClr val="FF6600"/>
                </a:solidFill>
                <a:effectLst/>
              </a:rPr>
              <a:t>Корабли и космонавты</a:t>
            </a:r>
            <a:r>
              <a:rPr lang="en-US" b="1">
                <a:solidFill>
                  <a:srgbClr val="FF6600"/>
                </a:solidFill>
                <a:effectLst/>
              </a:rPr>
              <a:t> </a:t>
            </a:r>
            <a:r>
              <a:rPr lang="ru-RU" b="1">
                <a:solidFill>
                  <a:srgbClr val="FF6600"/>
                </a:solidFill>
                <a:effectLst/>
              </a:rPr>
              <a:t/>
            </a:r>
            <a:br>
              <a:rPr lang="ru-RU" b="1">
                <a:solidFill>
                  <a:srgbClr val="FF6600"/>
                </a:solidFill>
                <a:effectLst/>
              </a:rPr>
            </a:br>
            <a:r>
              <a:rPr lang="ru-RU" sz="3600" b="1">
                <a:solidFill>
                  <a:srgbClr val="FF6600"/>
                </a:solidFill>
                <a:effectLst/>
              </a:rPr>
              <a:t>Вопрос № 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71550" y="2133600"/>
            <a:ext cx="7632700" cy="23749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i="1">
                <a:solidFill>
                  <a:srgbClr val="FFFF00"/>
                </a:solidFill>
                <a:effectLst/>
              </a:rPr>
              <a:t>В каком году и с какого космодрома был запущен</a:t>
            </a:r>
          </a:p>
          <a:p>
            <a:pPr algn="ctr">
              <a:buFont typeface="Wingdings" pitchFamily="2" charset="2"/>
              <a:buNone/>
            </a:pPr>
            <a:r>
              <a:rPr lang="ru-RU" sz="4000" b="1" i="1">
                <a:solidFill>
                  <a:srgbClr val="FFFF00"/>
                </a:solidFill>
                <a:effectLst/>
              </a:rPr>
              <a:t> 1-й спутник? (2 б)</a:t>
            </a:r>
          </a:p>
        </p:txBody>
      </p:sp>
      <p:sp>
        <p:nvSpPr>
          <p:cNvPr id="4301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4451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FF6600"/>
                </a:solidFill>
                <a:effectLst/>
              </a:rPr>
              <a:t>4 октября 1957</a:t>
            </a:r>
            <a:r>
              <a:rPr lang="en-US" sz="4000"/>
              <a:t> </a:t>
            </a:r>
            <a:r>
              <a:rPr lang="ru-RU" sz="4000"/>
              <a:t/>
            </a:r>
            <a:br>
              <a:rPr lang="ru-RU" sz="4000"/>
            </a:br>
            <a:r>
              <a:rPr lang="ru-RU" sz="4000">
                <a:solidFill>
                  <a:srgbClr val="FF3300"/>
                </a:solidFill>
                <a:effectLst/>
              </a:rPr>
              <a:t>Космодром «Байконур»</a:t>
            </a:r>
            <a:endParaRPr lang="en-US" sz="4000">
              <a:solidFill>
                <a:srgbClr val="FF3300"/>
              </a:solidFill>
              <a:effectLst/>
            </a:endParaRPr>
          </a:p>
        </p:txBody>
      </p:sp>
      <p:pic>
        <p:nvPicPr>
          <p:cNvPr id="489478" name="Picture 6" descr="запус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628775"/>
            <a:ext cx="4457700" cy="3438525"/>
          </a:xfrm>
          <a:prstGeom prst="rect">
            <a:avLst/>
          </a:prstGeom>
          <a:noFill/>
        </p:spPr>
      </p:pic>
      <p:sp>
        <p:nvSpPr>
          <p:cNvPr id="489479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300663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6600"/>
                </a:solidFill>
                <a:effectLst/>
              </a:rPr>
              <a:t>Корабли и космонавты</a:t>
            </a:r>
            <a:r>
              <a:rPr lang="en-US" b="1">
                <a:solidFill>
                  <a:srgbClr val="FF6600"/>
                </a:solidFill>
                <a:effectLst/>
              </a:rPr>
              <a:t> </a:t>
            </a:r>
            <a:r>
              <a:rPr lang="ru-RU" b="1">
                <a:solidFill>
                  <a:srgbClr val="FF6600"/>
                </a:solidFill>
                <a:effectLst/>
              </a:rPr>
              <a:t/>
            </a:r>
            <a:br>
              <a:rPr lang="ru-RU" b="1">
                <a:solidFill>
                  <a:srgbClr val="FF6600"/>
                </a:solidFill>
                <a:effectLst/>
              </a:rPr>
            </a:br>
            <a:r>
              <a:rPr lang="ru-RU" sz="3600" b="1">
                <a:solidFill>
                  <a:srgbClr val="FF6600"/>
                </a:solidFill>
                <a:effectLst/>
              </a:rPr>
              <a:t>Вопрос № 2</a:t>
            </a:r>
            <a:endParaRPr lang="en-US" sz="3600" b="1">
              <a:solidFill>
                <a:srgbClr val="FF6600"/>
              </a:solidFill>
              <a:effectLst/>
            </a:endParaRPr>
          </a:p>
        </p:txBody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i="1">
                <a:solidFill>
                  <a:srgbClr val="FFFF00"/>
                </a:solidFill>
                <a:effectLst/>
              </a:rPr>
              <a:t>Назовите первых животных, совершивших орбитальный космический полёт на корабле «Спутник-5», и вернувшихся на Землю </a:t>
            </a:r>
            <a:r>
              <a:rPr lang="en-US" sz="4000" b="1" i="1">
                <a:solidFill>
                  <a:srgbClr val="FFFF00"/>
                </a:solidFill>
                <a:effectLst/>
              </a:rPr>
              <a:t>невредимыми. </a:t>
            </a:r>
            <a:r>
              <a:rPr lang="ru-RU" sz="4000" b="1" i="1">
                <a:solidFill>
                  <a:srgbClr val="FFFF00"/>
                </a:solidFill>
                <a:effectLst/>
              </a:rPr>
              <a:t>(1 б)</a:t>
            </a:r>
            <a:endParaRPr lang="en-US" sz="4000" b="1" i="1">
              <a:solidFill>
                <a:srgbClr val="FFFF00"/>
              </a:solidFill>
              <a:effectLst/>
            </a:endParaRPr>
          </a:p>
        </p:txBody>
      </p:sp>
      <p:sp>
        <p:nvSpPr>
          <p:cNvPr id="49357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300663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6600"/>
                </a:solidFill>
                <a:effectLst/>
              </a:rPr>
              <a:t>Белка и Стрелка</a:t>
            </a:r>
            <a:r>
              <a:rPr lang="en-US"/>
              <a:t> </a:t>
            </a:r>
          </a:p>
        </p:txBody>
      </p:sp>
      <p:pic>
        <p:nvPicPr>
          <p:cNvPr id="494597" name="Picture 5" descr="белка и стрел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412875"/>
            <a:ext cx="5486400" cy="4197350"/>
          </a:xfrm>
          <a:prstGeom prst="rect">
            <a:avLst/>
          </a:prstGeom>
          <a:noFill/>
        </p:spPr>
      </p:pic>
      <p:sp>
        <p:nvSpPr>
          <p:cNvPr id="49459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6600"/>
                </a:solidFill>
                <a:effectLst/>
              </a:rPr>
              <a:t>Корабли и космонавты</a:t>
            </a:r>
            <a:r>
              <a:rPr lang="en-US" b="1">
                <a:solidFill>
                  <a:srgbClr val="FF6600"/>
                </a:solidFill>
                <a:effectLst/>
              </a:rPr>
              <a:t> </a:t>
            </a:r>
            <a:r>
              <a:rPr lang="ru-RU" b="1">
                <a:solidFill>
                  <a:srgbClr val="FF6600"/>
                </a:solidFill>
                <a:effectLst/>
              </a:rPr>
              <a:t/>
            </a:r>
            <a:br>
              <a:rPr lang="ru-RU" b="1">
                <a:solidFill>
                  <a:srgbClr val="FF6600"/>
                </a:solidFill>
                <a:effectLst/>
              </a:rPr>
            </a:br>
            <a:r>
              <a:rPr lang="ru-RU" sz="3600" b="1">
                <a:solidFill>
                  <a:srgbClr val="FF6600"/>
                </a:solidFill>
                <a:effectLst/>
              </a:rPr>
              <a:t>Вопрос № 3</a:t>
            </a:r>
            <a:endParaRPr lang="en-US" sz="3600" b="1">
              <a:solidFill>
                <a:srgbClr val="FF6600"/>
              </a:solidFill>
              <a:effectLst/>
            </a:endParaRP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i="1">
                <a:solidFill>
                  <a:srgbClr val="FFFF00"/>
                </a:solidFill>
                <a:effectLst/>
              </a:rPr>
              <a:t>Назовите первую женщину-космонавта (1 б)</a:t>
            </a:r>
            <a:endParaRPr lang="en-US" sz="4400" i="1">
              <a:solidFill>
                <a:srgbClr val="FFFF00"/>
              </a:solidFill>
              <a:effectLst/>
            </a:endParaRPr>
          </a:p>
        </p:txBody>
      </p:sp>
      <p:sp>
        <p:nvSpPr>
          <p:cNvPr id="49664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6" name="Rectangle 4"/>
          <p:cNvSpPr>
            <a:spLocks noGrp="1" noChangeArrowheads="1"/>
          </p:cNvSpPr>
          <p:nvPr>
            <p:ph type="title"/>
          </p:nvPr>
        </p:nvSpPr>
        <p:spPr>
          <a:xfrm>
            <a:off x="547688" y="368300"/>
            <a:ext cx="7959725" cy="982663"/>
          </a:xfrm>
        </p:spPr>
        <p:txBody>
          <a:bodyPr/>
          <a:lstStyle/>
          <a:p>
            <a:r>
              <a:rPr lang="en-US" sz="4800">
                <a:solidFill>
                  <a:srgbClr val="FF6600"/>
                </a:solidFill>
                <a:effectLst/>
              </a:rPr>
              <a:t>Валентина Терешкова</a:t>
            </a:r>
            <a:r>
              <a:rPr lang="en-US"/>
              <a:t> </a:t>
            </a:r>
          </a:p>
        </p:txBody>
      </p:sp>
      <p:pic>
        <p:nvPicPr>
          <p:cNvPr id="499717" name="Picture 5" descr="терешко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341438"/>
            <a:ext cx="3959225" cy="5232400"/>
          </a:xfrm>
          <a:prstGeom prst="rect">
            <a:avLst/>
          </a:prstGeom>
          <a:noFill/>
        </p:spPr>
      </p:pic>
      <p:sp>
        <p:nvSpPr>
          <p:cNvPr id="499718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451725" y="5734050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>
                <a:solidFill>
                  <a:srgbClr val="FF6600"/>
                </a:solidFill>
                <a:effectLst/>
              </a:rPr>
              <a:t>Корабли и космонавты</a:t>
            </a:r>
            <a:r>
              <a:rPr lang="en-US" sz="4800">
                <a:solidFill>
                  <a:srgbClr val="FF6600"/>
                </a:solidFill>
                <a:effectLst/>
              </a:rPr>
              <a:t> </a:t>
            </a:r>
            <a:r>
              <a:rPr lang="ru-RU" sz="4800">
                <a:solidFill>
                  <a:srgbClr val="FF6600"/>
                </a:solidFill>
                <a:effectLst/>
              </a:rPr>
              <a:t/>
            </a:r>
            <a:br>
              <a:rPr lang="ru-RU" sz="4800">
                <a:solidFill>
                  <a:srgbClr val="FF6600"/>
                </a:solidFill>
                <a:effectLst/>
              </a:rPr>
            </a:br>
            <a:r>
              <a:rPr lang="ru-RU" sz="3600">
                <a:solidFill>
                  <a:srgbClr val="FF6600"/>
                </a:solidFill>
                <a:effectLst/>
              </a:rPr>
              <a:t>Вопрос № 4</a:t>
            </a:r>
            <a:endParaRPr lang="en-US" sz="3600">
              <a:solidFill>
                <a:srgbClr val="FF6600"/>
              </a:solidFill>
              <a:effectLst/>
            </a:endParaRPr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i="1">
                <a:solidFill>
                  <a:srgbClr val="FFFF00"/>
                </a:solidFill>
                <a:effectLst/>
              </a:rPr>
              <a:t>Кто совершил первый выход в открытый космос?</a:t>
            </a:r>
            <a:r>
              <a:rPr lang="en-US" i="1">
                <a:solidFill>
                  <a:srgbClr val="FFFF00"/>
                </a:solidFill>
                <a:effectLst/>
              </a:rPr>
              <a:t> </a:t>
            </a:r>
            <a:r>
              <a:rPr lang="ru-RU" i="1">
                <a:solidFill>
                  <a:srgbClr val="FFFF00"/>
                </a:solidFill>
                <a:effectLst/>
              </a:rPr>
              <a:t>(2 б)</a:t>
            </a:r>
            <a:endParaRPr lang="en-US" i="1">
              <a:solidFill>
                <a:srgbClr val="FFFF00"/>
              </a:solidFill>
              <a:effectLst/>
            </a:endParaRPr>
          </a:p>
        </p:txBody>
      </p:sp>
      <p:sp>
        <p:nvSpPr>
          <p:cNvPr id="49869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734050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>
                <a:solidFill>
                  <a:srgbClr val="FF3300"/>
                </a:solidFill>
                <a:effectLst/>
              </a:rPr>
              <a:t>Алексей Леонов</a:t>
            </a:r>
            <a:r>
              <a:rPr lang="en-US"/>
              <a:t> </a:t>
            </a:r>
          </a:p>
        </p:txBody>
      </p:sp>
      <p:pic>
        <p:nvPicPr>
          <p:cNvPr id="497669" name="Picture 5" descr="леон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341438"/>
            <a:ext cx="5146675" cy="5210175"/>
          </a:xfrm>
          <a:prstGeom prst="rect">
            <a:avLst/>
          </a:prstGeom>
          <a:noFill/>
        </p:spPr>
      </p:pic>
      <p:sp>
        <p:nvSpPr>
          <p:cNvPr id="49767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373688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FF6600"/>
                </a:solidFill>
                <a:effectLst/>
              </a:rPr>
              <a:t>Корабли и космонавты</a:t>
            </a:r>
            <a:r>
              <a:rPr lang="en-US" sz="4800" b="1">
                <a:solidFill>
                  <a:srgbClr val="FF6600"/>
                </a:solidFill>
                <a:effectLst/>
              </a:rPr>
              <a:t> </a:t>
            </a:r>
            <a:r>
              <a:rPr lang="ru-RU" sz="4800" b="1">
                <a:solidFill>
                  <a:srgbClr val="FF6600"/>
                </a:solidFill>
                <a:effectLst/>
              </a:rPr>
              <a:t/>
            </a:r>
            <a:br>
              <a:rPr lang="ru-RU" sz="4800" b="1">
                <a:solidFill>
                  <a:srgbClr val="FF6600"/>
                </a:solidFill>
                <a:effectLst/>
              </a:rPr>
            </a:br>
            <a:r>
              <a:rPr lang="ru-RU" sz="3600" b="1">
                <a:solidFill>
                  <a:srgbClr val="FF6600"/>
                </a:solidFill>
                <a:effectLst/>
              </a:rPr>
              <a:t>Вопрос № 5</a:t>
            </a:r>
            <a:endParaRPr lang="en-US" sz="3600" b="1">
              <a:solidFill>
                <a:srgbClr val="FF6600"/>
              </a:solidFill>
              <a:effectLst/>
            </a:endParaRPr>
          </a:p>
        </p:txBody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8218488" cy="37036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 b="1" i="1">
                <a:solidFill>
                  <a:srgbClr val="FFFF00"/>
                </a:solidFill>
                <a:effectLst/>
              </a:rPr>
              <a:t>Назовите американского астронавта, первого землянина, ступившего на Луну 21 июля 1969 (2 б)</a:t>
            </a:r>
            <a:endParaRPr lang="en-US" sz="4400" b="1" i="1">
              <a:solidFill>
                <a:srgbClr val="FFFF00"/>
              </a:solidFill>
              <a:effectLst/>
            </a:endParaRPr>
          </a:p>
        </p:txBody>
      </p:sp>
      <p:sp>
        <p:nvSpPr>
          <p:cNvPr id="53146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895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>
                <a:solidFill>
                  <a:srgbClr val="FF3300"/>
                </a:solidFill>
                <a:effectLst/>
              </a:rPr>
              <a:t>Нил Армстронг</a:t>
            </a:r>
            <a:r>
              <a:rPr lang="en-US"/>
              <a:t> </a:t>
            </a:r>
          </a:p>
        </p:txBody>
      </p:sp>
      <p:pic>
        <p:nvPicPr>
          <p:cNvPr id="534533" name="Picture 5" descr="армстрон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412875"/>
            <a:ext cx="4521200" cy="5080000"/>
          </a:xfrm>
          <a:prstGeom prst="rect">
            <a:avLst/>
          </a:prstGeom>
          <a:noFill/>
        </p:spPr>
      </p:pic>
      <p:sp>
        <p:nvSpPr>
          <p:cNvPr id="53453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373688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>
                <a:effectLst/>
              </a:rPr>
              <a:t>Юрий Гагарин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Вопрос № 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1484313"/>
            <a:ext cx="8643937" cy="4530725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/>
              <a:t>    </a:t>
            </a:r>
            <a:r>
              <a:rPr lang="ru-RU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Какое слово произнёс Юрий Гагарин при запуске космического корабля.(1 б)</a:t>
            </a:r>
          </a:p>
        </p:txBody>
      </p:sp>
      <p:sp>
        <p:nvSpPr>
          <p:cNvPr id="22532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  <p:pic>
        <p:nvPicPr>
          <p:cNvPr id="12295" name="Picture 7" descr="1_998csmall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3068638"/>
            <a:ext cx="3281363" cy="3500437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FF6600"/>
                </a:solidFill>
                <a:effectLst/>
              </a:rPr>
              <a:t>Корабли и космонавты</a:t>
            </a:r>
            <a:r>
              <a:rPr lang="en-US" sz="4800" b="1">
                <a:solidFill>
                  <a:srgbClr val="FF6600"/>
                </a:solidFill>
                <a:effectLst/>
              </a:rPr>
              <a:t> </a:t>
            </a:r>
            <a:r>
              <a:rPr lang="ru-RU" sz="4800" b="1">
                <a:solidFill>
                  <a:srgbClr val="FF6600"/>
                </a:solidFill>
                <a:effectLst/>
              </a:rPr>
              <a:t/>
            </a:r>
            <a:br>
              <a:rPr lang="ru-RU" sz="4800" b="1">
                <a:solidFill>
                  <a:srgbClr val="FF6600"/>
                </a:solidFill>
                <a:effectLst/>
              </a:rPr>
            </a:br>
            <a:r>
              <a:rPr lang="ru-RU" sz="4800" b="1">
                <a:solidFill>
                  <a:srgbClr val="FF6600"/>
                </a:solidFill>
                <a:effectLst/>
              </a:rPr>
              <a:t>Вопрос № 6</a:t>
            </a:r>
            <a:endParaRPr lang="en-US" sz="4800" b="1">
              <a:solidFill>
                <a:srgbClr val="FF6600"/>
              </a:solidFill>
              <a:effectLst/>
            </a:endParaRP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133600"/>
            <a:ext cx="7927975" cy="30511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b="1" i="1">
                <a:solidFill>
                  <a:srgbClr val="FFFF00"/>
                </a:solidFill>
                <a:effectLst/>
              </a:rPr>
              <a:t>Назовите корабль, на котором полетел Гагарин</a:t>
            </a:r>
            <a:r>
              <a:rPr lang="en-US" sz="4400" b="1" i="1">
                <a:solidFill>
                  <a:srgbClr val="FFFF00"/>
                </a:solidFill>
                <a:effectLst/>
              </a:rPr>
              <a:t> </a:t>
            </a:r>
            <a:r>
              <a:rPr lang="ru-RU" sz="4400" b="1" i="1">
                <a:solidFill>
                  <a:srgbClr val="FFFF00"/>
                </a:solidFill>
                <a:effectLst/>
              </a:rPr>
              <a:t>(1 б)</a:t>
            </a:r>
            <a:endParaRPr lang="en-US" sz="4400" b="1" i="1">
              <a:solidFill>
                <a:srgbClr val="FFFF00"/>
              </a:solidFill>
              <a:effectLst/>
            </a:endParaRPr>
          </a:p>
        </p:txBody>
      </p:sp>
      <p:sp>
        <p:nvSpPr>
          <p:cNvPr id="53658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FF3300"/>
                </a:solidFill>
                <a:effectLst/>
              </a:rPr>
              <a:t>«Восток-1»</a:t>
            </a:r>
            <a:endParaRPr lang="en-US" sz="4800" b="1">
              <a:solidFill>
                <a:srgbClr val="FF3300"/>
              </a:solidFill>
              <a:effectLst/>
            </a:endParaRPr>
          </a:p>
        </p:txBody>
      </p:sp>
      <p:pic>
        <p:nvPicPr>
          <p:cNvPr id="533509" name="Picture 5" descr="восток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412875"/>
            <a:ext cx="3571875" cy="4762500"/>
          </a:xfrm>
          <a:prstGeom prst="rect">
            <a:avLst/>
          </a:prstGeom>
          <a:noFill/>
        </p:spPr>
      </p:pic>
      <p:sp>
        <p:nvSpPr>
          <p:cNvPr id="53351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2292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76250"/>
            <a:ext cx="7772400" cy="1736725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  <a:effectLst/>
              </a:rPr>
              <a:t>Корабли и космонавты</a:t>
            </a:r>
            <a:r>
              <a:rPr lang="en-US" b="1">
                <a:solidFill>
                  <a:srgbClr val="FF6600"/>
                </a:solidFill>
                <a:effectLst/>
              </a:rPr>
              <a:t> </a:t>
            </a:r>
            <a:r>
              <a:rPr lang="ru-RU" b="1">
                <a:solidFill>
                  <a:srgbClr val="FF6600"/>
                </a:solidFill>
                <a:effectLst/>
              </a:rPr>
              <a:t/>
            </a:r>
            <a:br>
              <a:rPr lang="ru-RU" b="1">
                <a:solidFill>
                  <a:srgbClr val="FF6600"/>
                </a:solidFill>
                <a:effectLst/>
              </a:rPr>
            </a:br>
            <a:r>
              <a:rPr lang="ru-RU" b="1">
                <a:solidFill>
                  <a:srgbClr val="FF6600"/>
                </a:solidFill>
                <a:effectLst/>
              </a:rPr>
              <a:t>Вопрос № 7</a:t>
            </a:r>
            <a:endParaRPr lang="en-US" b="1">
              <a:solidFill>
                <a:srgbClr val="FF6600"/>
              </a:solidFill>
              <a:effectLst/>
            </a:endParaRPr>
          </a:p>
        </p:txBody>
      </p:sp>
      <p:sp>
        <p:nvSpPr>
          <p:cNvPr id="53248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276475"/>
            <a:ext cx="6400800" cy="1752600"/>
          </a:xfrm>
        </p:spPr>
        <p:txBody>
          <a:bodyPr/>
          <a:lstStyle/>
          <a:p>
            <a:r>
              <a:rPr lang="ru-RU" sz="4000" i="1">
                <a:solidFill>
                  <a:srgbClr val="FFFF00"/>
                </a:solidFill>
                <a:effectLst/>
              </a:rPr>
              <a:t>Передай вопрос другой команде</a:t>
            </a:r>
          </a:p>
        </p:txBody>
      </p:sp>
      <p:sp>
        <p:nvSpPr>
          <p:cNvPr id="53248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084763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486" name="AutoShape 6"/>
          <p:cNvSpPr>
            <a:spLocks noChangeArrowheads="1"/>
          </p:cNvSpPr>
          <p:nvPr/>
        </p:nvSpPr>
        <p:spPr bwMode="auto">
          <a:xfrm>
            <a:off x="3348038" y="3933825"/>
            <a:ext cx="1728787" cy="1849438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2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1052513"/>
            <a:ext cx="8642350" cy="3240087"/>
          </a:xfrm>
        </p:spPr>
        <p:txBody>
          <a:bodyPr/>
          <a:lstStyle/>
          <a:p>
            <a:r>
              <a:rPr lang="ru-RU" sz="5400" i="1">
                <a:solidFill>
                  <a:srgbClr val="FFFF00"/>
                </a:solidFill>
                <a:effectLst/>
              </a:rPr>
              <a:t>Назовите первого космического туриста</a:t>
            </a:r>
            <a:br>
              <a:rPr lang="ru-RU" sz="5400" i="1">
                <a:solidFill>
                  <a:srgbClr val="FFFF00"/>
                </a:solidFill>
                <a:effectLst/>
              </a:rPr>
            </a:br>
            <a:r>
              <a:rPr lang="ru-RU" sz="5400" i="1">
                <a:solidFill>
                  <a:srgbClr val="FFFF00"/>
                </a:solidFill>
                <a:effectLst/>
              </a:rPr>
              <a:t>(3 б)</a:t>
            </a:r>
            <a:r>
              <a:rPr lang="en-US" sz="5400" i="1">
                <a:solidFill>
                  <a:srgbClr val="FFFF00"/>
                </a:solidFill>
                <a:effectLst/>
              </a:rPr>
              <a:t/>
            </a:r>
            <a:br>
              <a:rPr lang="en-US" sz="5400" i="1">
                <a:solidFill>
                  <a:srgbClr val="FFFF00"/>
                </a:solidFill>
                <a:effectLst/>
              </a:rPr>
            </a:br>
            <a:endParaRPr lang="ru-RU" sz="5400" i="1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3300"/>
                </a:solidFill>
                <a:effectLst/>
              </a:rPr>
              <a:t>американский бизнесмен </a:t>
            </a:r>
            <a:br>
              <a:rPr lang="ru-RU" b="1">
                <a:solidFill>
                  <a:srgbClr val="FF3300"/>
                </a:solidFill>
                <a:effectLst/>
              </a:rPr>
            </a:br>
            <a:r>
              <a:rPr lang="ru-RU" b="1">
                <a:solidFill>
                  <a:srgbClr val="FF3300"/>
                </a:solidFill>
                <a:effectLst/>
              </a:rPr>
              <a:t>Деннис Тито</a:t>
            </a:r>
            <a:r>
              <a:rPr lang="ru-RU" sz="4000"/>
              <a:t> </a:t>
            </a:r>
            <a:endParaRPr lang="en-US" sz="4000"/>
          </a:p>
        </p:txBody>
      </p:sp>
      <p:pic>
        <p:nvPicPr>
          <p:cNvPr id="539653" name="Picture 5" descr="250px-Dennis_Ti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2349500"/>
            <a:ext cx="3382962" cy="3024188"/>
          </a:xfrm>
          <a:prstGeom prst="rect">
            <a:avLst/>
          </a:prstGeom>
          <a:noFill/>
        </p:spPr>
      </p:pic>
      <p:sp>
        <p:nvSpPr>
          <p:cNvPr id="53965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373688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FF6600"/>
                </a:solidFill>
                <a:effectLst/>
              </a:rPr>
              <a:t>Корабли и космонавты</a:t>
            </a:r>
            <a:r>
              <a:rPr lang="en-US" sz="4800" b="1">
                <a:solidFill>
                  <a:srgbClr val="FF6600"/>
                </a:solidFill>
                <a:effectLst/>
              </a:rPr>
              <a:t> </a:t>
            </a:r>
            <a:r>
              <a:rPr lang="ru-RU" sz="4800" b="1">
                <a:solidFill>
                  <a:srgbClr val="FF6600"/>
                </a:solidFill>
                <a:effectLst/>
              </a:rPr>
              <a:t/>
            </a:r>
            <a:br>
              <a:rPr lang="ru-RU" sz="4800" b="1">
                <a:solidFill>
                  <a:srgbClr val="FF6600"/>
                </a:solidFill>
                <a:effectLst/>
              </a:rPr>
            </a:br>
            <a:r>
              <a:rPr lang="ru-RU" sz="4800" b="1">
                <a:solidFill>
                  <a:srgbClr val="FF6600"/>
                </a:solidFill>
                <a:effectLst/>
              </a:rPr>
              <a:t>Вопрос № 8</a:t>
            </a:r>
            <a:endParaRPr lang="en-US" sz="4800" b="1">
              <a:solidFill>
                <a:srgbClr val="FF6600"/>
              </a:solidFill>
              <a:effectLst/>
            </a:endParaRP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205038"/>
            <a:ext cx="7929562" cy="20955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b="1" i="1">
                <a:solidFill>
                  <a:srgbClr val="FFFF00"/>
                </a:solidFill>
                <a:effectLst/>
              </a:rPr>
              <a:t>Основное назначение космических кораблей серии " Аполлон"</a:t>
            </a:r>
            <a:r>
              <a:rPr lang="en-US" sz="4400" b="1" i="1">
                <a:solidFill>
                  <a:srgbClr val="FFFF00"/>
                </a:solidFill>
                <a:effectLst/>
              </a:rPr>
              <a:t> </a:t>
            </a:r>
            <a:r>
              <a:rPr lang="ru-RU" sz="4400" b="1" i="1">
                <a:solidFill>
                  <a:srgbClr val="FFFF00"/>
                </a:solidFill>
                <a:effectLst/>
              </a:rPr>
              <a:t>(2 б)</a:t>
            </a:r>
            <a:endParaRPr lang="en-US" sz="4400" b="1" i="1">
              <a:solidFill>
                <a:srgbClr val="FFFF00"/>
              </a:solidFill>
              <a:effectLst/>
            </a:endParaRPr>
          </a:p>
        </p:txBody>
      </p:sp>
      <p:sp>
        <p:nvSpPr>
          <p:cNvPr id="53862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54451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8229600" cy="1143000"/>
          </a:xfrm>
        </p:spPr>
        <p:txBody>
          <a:bodyPr/>
          <a:lstStyle/>
          <a:p>
            <a:r>
              <a:rPr lang="ru-RU" sz="4800" b="1">
                <a:solidFill>
                  <a:srgbClr val="FF6600"/>
                </a:solidFill>
                <a:effectLst/>
              </a:rPr>
              <a:t>Доставка</a:t>
            </a:r>
            <a:r>
              <a:rPr lang="en-US" sz="4800" b="1">
                <a:solidFill>
                  <a:srgbClr val="FF6600"/>
                </a:solidFill>
                <a:effectLst/>
              </a:rPr>
              <a:t> </a:t>
            </a:r>
            <a:r>
              <a:rPr lang="ru-RU" sz="4800" b="1">
                <a:solidFill>
                  <a:srgbClr val="FF6600"/>
                </a:solidFill>
                <a:effectLst/>
              </a:rPr>
              <a:t>астронавтов на</a:t>
            </a:r>
            <a:r>
              <a:rPr lang="en-US" sz="4800" b="1">
                <a:solidFill>
                  <a:srgbClr val="FF6600"/>
                </a:solidFill>
                <a:effectLst/>
              </a:rPr>
              <a:t> </a:t>
            </a:r>
            <a:r>
              <a:rPr lang="ru-RU" sz="4800" b="1">
                <a:solidFill>
                  <a:srgbClr val="FF6600"/>
                </a:solidFill>
                <a:effectLst/>
              </a:rPr>
              <a:t>Луну</a:t>
            </a:r>
            <a:r>
              <a:rPr lang="en-US" sz="4000"/>
              <a:t> </a:t>
            </a:r>
          </a:p>
        </p:txBody>
      </p:sp>
      <p:sp>
        <p:nvSpPr>
          <p:cNvPr id="54272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734050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FF6600"/>
                </a:solidFill>
                <a:effectLst/>
              </a:rPr>
              <a:t>Корабли и космонавты</a:t>
            </a:r>
            <a:r>
              <a:rPr lang="en-US" sz="4800" b="1">
                <a:solidFill>
                  <a:srgbClr val="FF6600"/>
                </a:solidFill>
                <a:effectLst/>
              </a:rPr>
              <a:t> </a:t>
            </a:r>
            <a:r>
              <a:rPr lang="ru-RU" sz="4800" b="1">
                <a:solidFill>
                  <a:srgbClr val="FF6600"/>
                </a:solidFill>
                <a:effectLst/>
              </a:rPr>
              <a:t/>
            </a:r>
            <a:br>
              <a:rPr lang="ru-RU" sz="4800" b="1">
                <a:solidFill>
                  <a:srgbClr val="FF6600"/>
                </a:solidFill>
                <a:effectLst/>
              </a:rPr>
            </a:br>
            <a:r>
              <a:rPr lang="ru-RU" sz="4800" b="1">
                <a:solidFill>
                  <a:srgbClr val="FF6600"/>
                </a:solidFill>
                <a:effectLst/>
              </a:rPr>
              <a:t>Вопрос № 9</a:t>
            </a:r>
            <a:endParaRPr lang="en-US" sz="4800" b="1">
              <a:solidFill>
                <a:srgbClr val="FF6600"/>
              </a:solidFill>
              <a:effectLst/>
            </a:endParaRPr>
          </a:p>
        </p:txBody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800" i="1">
                <a:solidFill>
                  <a:srgbClr val="FFFF00"/>
                </a:solidFill>
                <a:effectLst/>
              </a:rPr>
              <a:t>Назовите дату первого полета человека в космос</a:t>
            </a:r>
            <a:r>
              <a:rPr lang="en-US" i="1">
                <a:solidFill>
                  <a:srgbClr val="FFFF00"/>
                </a:solidFill>
                <a:effectLst/>
              </a:rPr>
              <a:t> </a:t>
            </a:r>
            <a:endParaRPr lang="ru-RU" i="1">
              <a:solidFill>
                <a:srgbClr val="FFFF00"/>
              </a:solidFill>
              <a:effectLst/>
            </a:endParaRPr>
          </a:p>
          <a:p>
            <a:pPr algn="ctr">
              <a:buFont typeface="Wingdings" pitchFamily="2" charset="2"/>
              <a:buNone/>
            </a:pPr>
            <a:r>
              <a:rPr lang="ru-RU" sz="3600" i="1">
                <a:solidFill>
                  <a:srgbClr val="FFFF00"/>
                </a:solidFill>
                <a:effectLst/>
              </a:rPr>
              <a:t>(1 б)</a:t>
            </a:r>
            <a:endParaRPr lang="en-US" sz="3600" i="1">
              <a:solidFill>
                <a:srgbClr val="FFFF00"/>
              </a:solidFill>
              <a:effectLst/>
            </a:endParaRPr>
          </a:p>
        </p:txBody>
      </p:sp>
      <p:sp>
        <p:nvSpPr>
          <p:cNvPr id="54477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516563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70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765175"/>
            <a:ext cx="8229600" cy="1143000"/>
          </a:xfrm>
        </p:spPr>
        <p:txBody>
          <a:bodyPr/>
          <a:lstStyle/>
          <a:p>
            <a:r>
              <a:rPr lang="en-US" sz="4800" b="1">
                <a:solidFill>
                  <a:srgbClr val="FF6600"/>
                </a:solidFill>
                <a:effectLst/>
              </a:rPr>
              <a:t>12 апреля 1961</a:t>
            </a:r>
            <a:r>
              <a:rPr lang="en-US"/>
              <a:t> </a:t>
            </a:r>
          </a:p>
        </p:txBody>
      </p:sp>
      <p:pic>
        <p:nvPicPr>
          <p:cNvPr id="541701" name="Picture 5" descr="запус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1989138"/>
            <a:ext cx="4457700" cy="3438525"/>
          </a:xfrm>
          <a:prstGeom prst="rect">
            <a:avLst/>
          </a:prstGeom>
          <a:noFill/>
        </p:spPr>
      </p:pic>
      <p:sp>
        <p:nvSpPr>
          <p:cNvPr id="54170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008080"/>
                </a:solidFill>
                <a:effectLst/>
                <a:latin typeface="Georgia" pitchFamily="18" charset="0"/>
              </a:rPr>
              <a:t>Общие вопросы</a:t>
            </a:r>
            <a:br>
              <a:rPr lang="ru-RU" sz="4800" b="1">
                <a:solidFill>
                  <a:srgbClr val="008080"/>
                </a:solidFill>
                <a:effectLst/>
                <a:latin typeface="Georgia" pitchFamily="18" charset="0"/>
              </a:rPr>
            </a:br>
            <a:r>
              <a:rPr lang="ru-RU" sz="4800" b="1">
                <a:solidFill>
                  <a:srgbClr val="008080"/>
                </a:solidFill>
                <a:effectLst/>
                <a:latin typeface="Georgia" pitchFamily="18" charset="0"/>
              </a:rPr>
              <a:t>Вопрос № 1</a:t>
            </a:r>
            <a:endParaRPr lang="en-US" sz="4800" b="1">
              <a:solidFill>
                <a:srgbClr val="008080"/>
              </a:solidFill>
              <a:effectLst/>
              <a:latin typeface="Georgia" pitchFamily="18" charset="0"/>
            </a:endParaRPr>
          </a:p>
        </p:txBody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72816"/>
            <a:ext cx="82296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FFFF00"/>
                </a:solidFill>
                <a:effectLst/>
              </a:rPr>
              <a:t>Название книги Кира Булычева и одноименного мультфильма</a:t>
            </a:r>
            <a:r>
              <a:rPr lang="ru-RU" dirty="0" smtClean="0">
                <a:solidFill>
                  <a:srgbClr val="FFFF00"/>
                </a:solidFill>
                <a:effectLst/>
              </a:rPr>
              <a:t>(1 </a:t>
            </a:r>
            <a:r>
              <a:rPr lang="ru-RU" dirty="0">
                <a:solidFill>
                  <a:srgbClr val="FFFF00"/>
                </a:solidFill>
                <a:effectLst/>
              </a:rPr>
              <a:t>б)</a:t>
            </a:r>
            <a:endParaRPr lang="en-US" dirty="0">
              <a:solidFill>
                <a:srgbClr val="FFFF00"/>
              </a:solidFill>
              <a:effectLst/>
            </a:endParaRPr>
          </a:p>
        </p:txBody>
      </p:sp>
      <p:sp>
        <p:nvSpPr>
          <p:cNvPr id="54784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25287"/>
            <a:ext cx="4528220" cy="303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04025" y="5373688"/>
            <a:ext cx="1042988" cy="1295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64550" name="Picture 6" descr="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2805113"/>
            <a:ext cx="2952750" cy="3071812"/>
          </a:xfrm>
          <a:prstGeom prst="rect">
            <a:avLst/>
          </a:prstGeom>
          <a:noFill/>
        </p:spPr>
      </p:pic>
      <p:sp>
        <p:nvSpPr>
          <p:cNvPr id="364551" name="WordArt 7"/>
          <p:cNvSpPr>
            <a:spLocks noChangeArrowheads="1" noChangeShapeType="1" noTextEdit="1"/>
          </p:cNvSpPr>
          <p:nvPr/>
        </p:nvSpPr>
        <p:spPr bwMode="auto">
          <a:xfrm>
            <a:off x="1476375" y="1268413"/>
            <a:ext cx="6191250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37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"ПОЕХАЛИ"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0069" name="Picture 5" descr="Тайна_третьей_плане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800" y="2349500"/>
            <a:ext cx="3209900" cy="4483026"/>
          </a:xfrm>
          <a:prstGeom prst="rect">
            <a:avLst/>
          </a:prstGeom>
          <a:noFill/>
        </p:spPr>
      </p:pic>
      <p:sp>
        <p:nvSpPr>
          <p:cNvPr id="60007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589588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0071" name="WordArt 7"/>
          <p:cNvSpPr>
            <a:spLocks noChangeArrowheads="1" noChangeShapeType="1" noTextEdit="1"/>
          </p:cNvSpPr>
          <p:nvPr/>
        </p:nvSpPr>
        <p:spPr bwMode="auto">
          <a:xfrm>
            <a:off x="971600" y="836612"/>
            <a:ext cx="7290543" cy="129624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ТАЙНА ТРЕТЬЕЙ ПЛАНЕТЫ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808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044575"/>
          </a:xfrm>
        </p:spPr>
        <p:txBody>
          <a:bodyPr/>
          <a:lstStyle/>
          <a:p>
            <a:r>
              <a:rPr lang="ru-RU" sz="4000" b="1">
                <a:solidFill>
                  <a:srgbClr val="008080"/>
                </a:solidFill>
                <a:effectLst/>
              </a:rPr>
              <a:t>Общие вопросы</a:t>
            </a:r>
            <a:br>
              <a:rPr lang="ru-RU" sz="4000" b="1">
                <a:solidFill>
                  <a:srgbClr val="008080"/>
                </a:solidFill>
                <a:effectLst/>
              </a:rPr>
            </a:br>
            <a:r>
              <a:rPr lang="ru-RU" sz="4000" b="1">
                <a:solidFill>
                  <a:srgbClr val="008080"/>
                </a:solidFill>
                <a:effectLst/>
              </a:rPr>
              <a:t>Вопрос № 2</a:t>
            </a:r>
            <a:endParaRPr lang="en-US" sz="4000" b="1">
              <a:solidFill>
                <a:srgbClr val="008080"/>
              </a:solidFill>
              <a:effectLst/>
            </a:endParaRPr>
          </a:p>
        </p:txBody>
      </p:sp>
      <p:sp>
        <p:nvSpPr>
          <p:cNvPr id="602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11439" y="1328540"/>
            <a:ext cx="3385071" cy="406104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 smtClean="0">
                <a:solidFill>
                  <a:srgbClr val="FFFF00"/>
                </a:solidFill>
                <a:effectLst/>
              </a:rPr>
              <a:t>Что, согласно знаменитой песне советской группы «Земляне» снится космонавтам?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 </a:t>
            </a:r>
            <a:endParaRPr lang="ru-RU" dirty="0">
              <a:solidFill>
                <a:srgbClr val="FFFF00"/>
              </a:solidFill>
              <a:effectLst/>
            </a:endParaRPr>
          </a:p>
          <a:p>
            <a:pPr algn="ctr">
              <a:buFont typeface="Wingdings" pitchFamily="2" charset="2"/>
              <a:buNone/>
            </a:pPr>
            <a:r>
              <a:rPr lang="en-US" dirty="0">
                <a:solidFill>
                  <a:srgbClr val="FFFF00"/>
                </a:solidFill>
                <a:effectLst/>
              </a:rPr>
              <a:t>(2 </a:t>
            </a:r>
            <a:r>
              <a:rPr lang="ru-RU" dirty="0">
                <a:solidFill>
                  <a:srgbClr val="FFFF00"/>
                </a:solidFill>
                <a:effectLst/>
              </a:rPr>
              <a:t>б</a:t>
            </a:r>
            <a:r>
              <a:rPr lang="en-US" dirty="0">
                <a:solidFill>
                  <a:srgbClr val="FFFF00"/>
                </a:solidFill>
                <a:effectLst/>
              </a:rPr>
              <a:t>)</a:t>
            </a:r>
          </a:p>
        </p:txBody>
      </p:sp>
      <p:sp>
        <p:nvSpPr>
          <p:cNvPr id="60211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20752"/>
            <a:ext cx="5071887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40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836613"/>
            <a:ext cx="8229600" cy="1139825"/>
          </a:xfrm>
        </p:spPr>
        <p:txBody>
          <a:bodyPr/>
          <a:lstStyle/>
          <a:p>
            <a:r>
              <a:rPr lang="ru-RU" b="1" dirty="0" smtClean="0">
                <a:solidFill>
                  <a:srgbClr val="008080"/>
                </a:solidFill>
                <a:effectLst/>
              </a:rPr>
              <a:t>ТРАВА У ДОМА</a:t>
            </a:r>
            <a:endParaRPr lang="en-US" b="1" dirty="0">
              <a:solidFill>
                <a:srgbClr val="008080"/>
              </a:solidFill>
              <a:effectLst/>
            </a:endParaRPr>
          </a:p>
        </p:txBody>
      </p:sp>
      <p:sp>
        <p:nvSpPr>
          <p:cNvPr id="60314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734050"/>
            <a:ext cx="1042987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93082"/>
            <a:ext cx="5583943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8080"/>
                </a:solidFill>
                <a:effectLst/>
              </a:rPr>
              <a:t>Общие вопросы</a:t>
            </a:r>
            <a:br>
              <a:rPr lang="ru-RU" b="1">
                <a:solidFill>
                  <a:srgbClr val="008080"/>
                </a:solidFill>
                <a:effectLst/>
              </a:rPr>
            </a:br>
            <a:r>
              <a:rPr lang="ru-RU" b="1">
                <a:solidFill>
                  <a:srgbClr val="008080"/>
                </a:solidFill>
                <a:effectLst/>
              </a:rPr>
              <a:t>Вопрос № 3</a:t>
            </a:r>
            <a:endParaRPr lang="en-US" b="1">
              <a:solidFill>
                <a:srgbClr val="008080"/>
              </a:solidFill>
              <a:effectLst/>
            </a:endParaRPr>
          </a:p>
        </p:txBody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>
                <a:solidFill>
                  <a:srgbClr val="FFFF00"/>
                </a:solidFill>
                <a:effectLst/>
              </a:rPr>
              <a:t>Передай вопрос другой команде</a:t>
            </a:r>
            <a:endParaRPr lang="en-US" sz="4000">
              <a:solidFill>
                <a:srgbClr val="FFFF00"/>
              </a:solidFill>
              <a:effectLst/>
            </a:endParaRPr>
          </a:p>
        </p:txBody>
      </p:sp>
      <p:sp>
        <p:nvSpPr>
          <p:cNvPr id="60518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80288" y="4797425"/>
            <a:ext cx="1042987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5189" name="AutoShape 5"/>
          <p:cNvSpPr>
            <a:spLocks noChangeArrowheads="1"/>
          </p:cNvSpPr>
          <p:nvPr/>
        </p:nvSpPr>
        <p:spPr bwMode="auto">
          <a:xfrm>
            <a:off x="3635375" y="3213100"/>
            <a:ext cx="1798638" cy="15113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91513" cy="1855787"/>
          </a:xfrm>
        </p:spPr>
        <p:txBody>
          <a:bodyPr/>
          <a:lstStyle/>
          <a:p>
            <a:r>
              <a:rPr lang="ru-RU" b="1" i="1">
                <a:solidFill>
                  <a:srgbClr val="FFFF00"/>
                </a:solidFill>
                <a:effectLst/>
              </a:rPr>
              <a:t>Назовите имя главного героя мультсериала Футурама</a:t>
            </a:r>
            <a:r>
              <a:rPr lang="en-US" b="1" i="1">
                <a:solidFill>
                  <a:srgbClr val="FFFF00"/>
                </a:solidFill>
                <a:effectLst/>
              </a:rPr>
              <a:t> ( 2 </a:t>
            </a:r>
            <a:r>
              <a:rPr lang="ru-RU" b="1" i="1">
                <a:solidFill>
                  <a:srgbClr val="FFFF00"/>
                </a:solidFill>
                <a:effectLst/>
              </a:rPr>
              <a:t>б</a:t>
            </a:r>
            <a:r>
              <a:rPr lang="en-US" b="1" i="1">
                <a:solidFill>
                  <a:srgbClr val="FFFF00"/>
                </a:solidFill>
                <a:effectLst/>
              </a:rPr>
              <a:t>)</a:t>
            </a:r>
          </a:p>
        </p:txBody>
      </p:sp>
      <p:pic>
        <p:nvPicPr>
          <p:cNvPr id="606213" name="Picture 5" descr="Futuram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205038"/>
            <a:ext cx="3838575" cy="446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>
                <a:solidFill>
                  <a:srgbClr val="008080"/>
                </a:solidFill>
                <a:effectLst/>
              </a:rPr>
              <a:t>Филипп Дж. Фрай</a:t>
            </a:r>
            <a:r>
              <a:rPr lang="en-US"/>
              <a:t> </a:t>
            </a:r>
          </a:p>
        </p:txBody>
      </p:sp>
      <p:pic>
        <p:nvPicPr>
          <p:cNvPr id="608261" name="Picture 5" descr="фра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2697163"/>
            <a:ext cx="4000500" cy="3468687"/>
          </a:xfrm>
          <a:prstGeom prst="rect">
            <a:avLst/>
          </a:prstGeom>
          <a:noFill/>
        </p:spPr>
      </p:pic>
      <p:sp>
        <p:nvSpPr>
          <p:cNvPr id="60826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6610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8080"/>
                </a:solidFill>
                <a:effectLst/>
              </a:rPr>
              <a:t>Общие вопросы</a:t>
            </a:r>
            <a:br>
              <a:rPr lang="ru-RU" b="1">
                <a:solidFill>
                  <a:srgbClr val="008080"/>
                </a:solidFill>
                <a:effectLst/>
              </a:rPr>
            </a:br>
            <a:r>
              <a:rPr lang="ru-RU" b="1">
                <a:solidFill>
                  <a:srgbClr val="008080"/>
                </a:solidFill>
                <a:effectLst/>
              </a:rPr>
              <a:t>Вопрос № 4</a:t>
            </a:r>
            <a:endParaRPr lang="en-US" b="1">
              <a:solidFill>
                <a:srgbClr val="008080"/>
              </a:solidFill>
              <a:effectLst/>
            </a:endParaRPr>
          </a:p>
        </p:txBody>
      </p:sp>
      <p:sp>
        <p:nvSpPr>
          <p:cNvPr id="609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0255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i="1">
                <a:solidFill>
                  <a:srgbClr val="FFFF00"/>
                </a:solidFill>
                <a:effectLst/>
              </a:rPr>
              <a:t>Назовите созвездие</a:t>
            </a:r>
            <a:r>
              <a:rPr lang="en-US" sz="4000" b="1" i="1">
                <a:solidFill>
                  <a:srgbClr val="FFFF00"/>
                </a:solidFill>
                <a:effectLst/>
              </a:rPr>
              <a:t> (1 </a:t>
            </a:r>
            <a:r>
              <a:rPr lang="ru-RU" sz="4000" b="1" i="1">
                <a:solidFill>
                  <a:srgbClr val="FFFF00"/>
                </a:solidFill>
                <a:effectLst/>
              </a:rPr>
              <a:t>б</a:t>
            </a:r>
            <a:r>
              <a:rPr lang="en-US" sz="4000" b="1" i="1">
                <a:solidFill>
                  <a:srgbClr val="FFFF00"/>
                </a:solidFill>
                <a:effectLst/>
              </a:rPr>
              <a:t>)</a:t>
            </a:r>
            <a:r>
              <a:rPr lang="en-US"/>
              <a:t> </a:t>
            </a:r>
          </a:p>
        </p:txBody>
      </p:sp>
      <p:pic>
        <p:nvPicPr>
          <p:cNvPr id="609284" name="Picture 4" descr="медведи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2565400"/>
            <a:ext cx="5616575" cy="3887788"/>
          </a:xfrm>
          <a:prstGeom prst="rect">
            <a:avLst/>
          </a:prstGeom>
          <a:noFill/>
        </p:spPr>
      </p:pic>
      <p:sp>
        <p:nvSpPr>
          <p:cNvPr id="60928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8385175" cy="1431925"/>
          </a:xfrm>
        </p:spPr>
        <p:txBody>
          <a:bodyPr/>
          <a:lstStyle/>
          <a:p>
            <a:r>
              <a:rPr lang="ru-RU" sz="5400" b="1">
                <a:solidFill>
                  <a:srgbClr val="008080"/>
                </a:solidFill>
                <a:effectLst/>
              </a:rPr>
              <a:t>Большая Медведица</a:t>
            </a:r>
            <a:endParaRPr lang="en-US" sz="5400" b="1">
              <a:solidFill>
                <a:srgbClr val="008080"/>
              </a:solidFill>
              <a:effectLst/>
            </a:endParaRPr>
          </a:p>
        </p:txBody>
      </p:sp>
      <p:sp>
        <p:nvSpPr>
          <p:cNvPr id="61235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80288" y="51577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8080"/>
                </a:solidFill>
                <a:effectLst/>
              </a:rPr>
              <a:t>Общие вопросы</a:t>
            </a:r>
            <a:br>
              <a:rPr lang="ru-RU" b="1">
                <a:solidFill>
                  <a:srgbClr val="008080"/>
                </a:solidFill>
                <a:effectLst/>
              </a:rPr>
            </a:br>
            <a:r>
              <a:rPr lang="ru-RU" b="1">
                <a:solidFill>
                  <a:srgbClr val="008080"/>
                </a:solidFill>
                <a:effectLst/>
              </a:rPr>
              <a:t>Вопрос № 5</a:t>
            </a:r>
            <a:endParaRPr lang="en-US" b="1">
              <a:solidFill>
                <a:srgbClr val="008080"/>
              </a:solidFill>
              <a:effectLst/>
            </a:endParaRPr>
          </a:p>
        </p:txBody>
      </p:sp>
      <p:sp>
        <p:nvSpPr>
          <p:cNvPr id="611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1803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b="1" i="1">
                <a:solidFill>
                  <a:srgbClr val="FFFF00"/>
                </a:solidFill>
                <a:effectLst/>
              </a:rPr>
              <a:t>Эти галактики мы можем увидеть на нашем звездном небе</a:t>
            </a:r>
            <a:r>
              <a:rPr lang="en-US" sz="4400" b="1" i="1">
                <a:solidFill>
                  <a:srgbClr val="FFFF00"/>
                </a:solidFill>
                <a:effectLst/>
              </a:rPr>
              <a:t> </a:t>
            </a:r>
            <a:r>
              <a:rPr lang="ru-RU" sz="4400" b="1" i="1">
                <a:solidFill>
                  <a:srgbClr val="FFFF00"/>
                </a:solidFill>
                <a:effectLst/>
              </a:rPr>
              <a:t>(3 б)</a:t>
            </a:r>
            <a:endParaRPr lang="en-US" sz="4400" b="1" i="1">
              <a:solidFill>
                <a:srgbClr val="FFFF00"/>
              </a:solidFill>
              <a:effectLst/>
            </a:endParaRPr>
          </a:p>
        </p:txBody>
      </p:sp>
      <p:sp>
        <p:nvSpPr>
          <p:cNvPr id="61133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734050"/>
            <a:ext cx="1042987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44475"/>
            <a:ext cx="8362950" cy="3905250"/>
          </a:xfrm>
        </p:spPr>
        <p:txBody>
          <a:bodyPr/>
          <a:lstStyle/>
          <a:p>
            <a:r>
              <a:rPr lang="ru-RU" sz="4000" b="1">
                <a:solidFill>
                  <a:srgbClr val="008080"/>
                </a:solidFill>
                <a:effectLst/>
              </a:rPr>
              <a:t>Большое Магелланово Облако, Малое Магелланово Облако, Туманность Андромеды</a:t>
            </a:r>
            <a:r>
              <a:rPr lang="en-US"/>
              <a:t> </a:t>
            </a:r>
          </a:p>
        </p:txBody>
      </p:sp>
      <p:sp>
        <p:nvSpPr>
          <p:cNvPr id="61440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2292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>
                <a:effectLst/>
              </a:rPr>
              <a:t>Юрий Гагарин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Вопрос № 3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/>
              <a:t>    </a:t>
            </a:r>
            <a:r>
              <a:rPr lang="ru-RU" b="1">
                <a:solidFill>
                  <a:srgbClr val="FFFF00"/>
                </a:solidFill>
                <a:effectLst/>
              </a:rPr>
              <a:t>Назовите деревню, где родился Ю.А. Гагарин (3 б)</a:t>
            </a:r>
          </a:p>
        </p:txBody>
      </p:sp>
      <p:sp>
        <p:nvSpPr>
          <p:cNvPr id="23556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740650" y="5084763"/>
            <a:ext cx="1079500" cy="14398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  <p:pic>
        <p:nvPicPr>
          <p:cNvPr id="22538" name="Picture 10" descr="ГАГАРИ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781300"/>
            <a:ext cx="2501900" cy="38322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2539" name="Рисунок 576" descr="http://www.cosmoworld.ru/spaceencyclopedia/gagarin/gagarin_2_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2276475"/>
            <a:ext cx="3017837" cy="27019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2536" name="Рисунок 577" descr="http://www.cosmoworld.ru/spaceencyclopedia/gagarin/gagarin_2_2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2708275"/>
            <a:ext cx="2085975" cy="3810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28687"/>
          </a:xfrm>
        </p:spPr>
        <p:txBody>
          <a:bodyPr/>
          <a:lstStyle/>
          <a:p>
            <a:r>
              <a:rPr lang="ru-RU" b="1">
                <a:solidFill>
                  <a:srgbClr val="008080"/>
                </a:solidFill>
                <a:effectLst/>
              </a:rPr>
              <a:t>Общие вопросы</a:t>
            </a:r>
            <a:br>
              <a:rPr lang="ru-RU" b="1">
                <a:solidFill>
                  <a:srgbClr val="008080"/>
                </a:solidFill>
                <a:effectLst/>
              </a:rPr>
            </a:br>
            <a:r>
              <a:rPr lang="ru-RU" b="1">
                <a:solidFill>
                  <a:srgbClr val="008080"/>
                </a:solidFill>
                <a:effectLst/>
              </a:rPr>
              <a:t>Вопрос № 6</a:t>
            </a:r>
            <a:endParaRPr lang="en-US" b="1">
              <a:solidFill>
                <a:srgbClr val="008080"/>
              </a:solidFill>
              <a:effectLst/>
            </a:endParaRPr>
          </a:p>
        </p:txBody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484313"/>
            <a:ext cx="8007350" cy="731837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400" b="1" i="1">
                <a:solidFill>
                  <a:srgbClr val="FFFF00"/>
                </a:solidFill>
                <a:effectLst/>
              </a:rPr>
              <a:t>Назовите фильм</a:t>
            </a:r>
            <a:r>
              <a:rPr lang="en-US" b="1" i="1">
                <a:solidFill>
                  <a:srgbClr val="FFFF00"/>
                </a:solidFill>
                <a:effectLst/>
              </a:rPr>
              <a:t> </a:t>
            </a:r>
            <a:r>
              <a:rPr lang="ru-RU" b="1" i="1">
                <a:solidFill>
                  <a:srgbClr val="FFFF00"/>
                </a:solidFill>
                <a:effectLst/>
              </a:rPr>
              <a:t>(1 б)</a:t>
            </a:r>
            <a:endParaRPr lang="en-US" b="1" i="1">
              <a:solidFill>
                <a:srgbClr val="FFFF00"/>
              </a:solidFill>
              <a:effectLst/>
            </a:endParaRPr>
          </a:p>
        </p:txBody>
      </p:sp>
      <p:sp>
        <p:nvSpPr>
          <p:cNvPr id="61645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445125"/>
            <a:ext cx="1042987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6453" name="Picture 5" descr="звезд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2133600"/>
            <a:ext cx="3810000" cy="2857500"/>
          </a:xfrm>
          <a:prstGeom prst="rect">
            <a:avLst/>
          </a:prstGeom>
          <a:noFill/>
        </p:spPr>
      </p:pic>
      <p:pic>
        <p:nvPicPr>
          <p:cNvPr id="616454" name="Picture 6" descr="звездные войн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2565400"/>
            <a:ext cx="4752975" cy="367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8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1196975"/>
            <a:ext cx="8385175" cy="1431925"/>
          </a:xfrm>
        </p:spPr>
        <p:txBody>
          <a:bodyPr/>
          <a:lstStyle/>
          <a:p>
            <a:r>
              <a:rPr lang="ru-RU" b="1">
                <a:solidFill>
                  <a:srgbClr val="008080"/>
                </a:solidFill>
                <a:effectLst/>
              </a:rPr>
              <a:t>«Звездные войны", любой из эпизодов</a:t>
            </a:r>
            <a:r>
              <a:rPr lang="en-US"/>
              <a:t> </a:t>
            </a:r>
          </a:p>
        </p:txBody>
      </p:sp>
      <p:sp>
        <p:nvSpPr>
          <p:cNvPr id="61542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5875338" cy="928687"/>
          </a:xfrm>
        </p:spPr>
        <p:txBody>
          <a:bodyPr/>
          <a:lstStyle/>
          <a:p>
            <a:r>
              <a:rPr lang="ru-RU" sz="4000" b="1">
                <a:solidFill>
                  <a:srgbClr val="008080"/>
                </a:solidFill>
                <a:effectLst/>
              </a:rPr>
              <a:t>Общие вопросы</a:t>
            </a:r>
            <a:br>
              <a:rPr lang="ru-RU" sz="4000" b="1">
                <a:solidFill>
                  <a:srgbClr val="008080"/>
                </a:solidFill>
                <a:effectLst/>
              </a:rPr>
            </a:br>
            <a:r>
              <a:rPr lang="ru-RU" sz="4000" b="1">
                <a:solidFill>
                  <a:srgbClr val="008080"/>
                </a:solidFill>
                <a:effectLst/>
              </a:rPr>
              <a:t>Вопрос № 7</a:t>
            </a:r>
            <a:endParaRPr lang="en-US" sz="4000" b="1">
              <a:solidFill>
                <a:srgbClr val="008080"/>
              </a:solidFill>
              <a:effectLst/>
            </a:endParaRPr>
          </a:p>
        </p:txBody>
      </p:sp>
      <p:sp>
        <p:nvSpPr>
          <p:cNvPr id="619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92725" y="836613"/>
            <a:ext cx="3541713" cy="43211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>
                <a:solidFill>
                  <a:srgbClr val="FFFF00"/>
                </a:solidFill>
                <a:effectLst/>
              </a:rPr>
              <a:t>Назовите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>
                <a:solidFill>
                  <a:srgbClr val="FFFF00"/>
                </a:solidFill>
                <a:effectLst/>
              </a:rPr>
              <a:t>н</a:t>
            </a:r>
            <a:r>
              <a:rPr lang="en-US" sz="2800" b="1" i="1">
                <a:solidFill>
                  <a:srgbClr val="FFFF00"/>
                </a:solidFill>
                <a:effectLst/>
              </a:rPr>
              <a:t>идерландск</a:t>
            </a:r>
            <a:r>
              <a:rPr lang="ru-RU" sz="2800" b="1" i="1">
                <a:solidFill>
                  <a:srgbClr val="FFFF00"/>
                </a:solidFill>
                <a:effectLst/>
              </a:rPr>
              <a:t>ого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>
                <a:solidFill>
                  <a:srgbClr val="FFFF00"/>
                </a:solidFill>
                <a:effectLst/>
              </a:rPr>
              <a:t>художник</a:t>
            </a:r>
            <a:r>
              <a:rPr lang="ru-RU" sz="2800" b="1" i="1">
                <a:solidFill>
                  <a:srgbClr val="FFFF00"/>
                </a:solidFill>
                <a:effectLst/>
              </a:rPr>
              <a:t>а</a:t>
            </a:r>
            <a:r>
              <a:rPr lang="en-US" sz="2800" b="1" i="1">
                <a:solidFill>
                  <a:srgbClr val="FFFF00"/>
                </a:solidFill>
                <a:effectLst/>
              </a:rPr>
              <a:t>-</a:t>
            </a:r>
            <a:endParaRPr lang="ru-RU" sz="2800" b="1" i="1">
              <a:solidFill>
                <a:srgbClr val="FFFF00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>
                <a:solidFill>
                  <a:srgbClr val="FFFF00"/>
                </a:solidFill>
                <a:effectLst/>
              </a:rPr>
              <a:t>п</a:t>
            </a:r>
            <a:r>
              <a:rPr lang="en-US" sz="2800" b="1" i="1">
                <a:solidFill>
                  <a:srgbClr val="FFFF00"/>
                </a:solidFill>
                <a:effectLst/>
              </a:rPr>
              <a:t>остимпрессиони</a:t>
            </a:r>
            <a:endParaRPr lang="ru-RU" sz="2800" b="1" i="1">
              <a:solidFill>
                <a:srgbClr val="FFFF00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>
                <a:solidFill>
                  <a:srgbClr val="FFFF00"/>
                </a:solidFill>
                <a:effectLst/>
              </a:rPr>
              <a:t>ст</a:t>
            </a:r>
            <a:r>
              <a:rPr lang="ru-RU" sz="2800" b="1" i="1">
                <a:solidFill>
                  <a:srgbClr val="FFFF00"/>
                </a:solidFill>
                <a:effectLst/>
              </a:rPr>
              <a:t>а</a:t>
            </a:r>
            <a:r>
              <a:rPr lang="en-US" sz="2800"/>
              <a:t> 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ru-RU" sz="2800" b="1" i="1">
                <a:solidFill>
                  <a:srgbClr val="FFFF00"/>
                </a:solidFill>
                <a:effectLst/>
              </a:rPr>
              <a:t>автора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>
                <a:solidFill>
                  <a:srgbClr val="FFFF00"/>
                </a:solidFill>
                <a:effectLst/>
              </a:rPr>
              <a:t>картины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>
                <a:solidFill>
                  <a:srgbClr val="FFFF00"/>
                </a:solidFill>
                <a:effectLst/>
              </a:rPr>
              <a:t> «Звездная ночь»,</a:t>
            </a:r>
            <a:r>
              <a:rPr lang="en-US" sz="2800" b="1" i="1">
                <a:solidFill>
                  <a:srgbClr val="FFFF00"/>
                </a:solidFill>
                <a:effectLst/>
              </a:rPr>
              <a:t> </a:t>
            </a:r>
            <a:endParaRPr lang="ru-RU" sz="2800" b="1" i="1">
              <a:solidFill>
                <a:srgbClr val="FFFF00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>
                <a:solidFill>
                  <a:srgbClr val="FFFF00"/>
                </a:solidFill>
                <a:effectLst/>
              </a:rPr>
              <a:t>который отрезал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>
                <a:solidFill>
                  <a:srgbClr val="FFFF00"/>
                </a:solidFill>
                <a:effectLst/>
              </a:rPr>
              <a:t> себе ухо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>
                <a:solidFill>
                  <a:srgbClr val="FFFF00"/>
                </a:solidFill>
                <a:effectLst/>
              </a:rPr>
              <a:t>(3 б)</a:t>
            </a:r>
            <a:endParaRPr lang="en-US" sz="2800" b="1" i="1">
              <a:solidFill>
                <a:srgbClr val="FFFF00"/>
              </a:solidFill>
              <a:effectLst/>
            </a:endParaRPr>
          </a:p>
        </p:txBody>
      </p:sp>
      <p:sp>
        <p:nvSpPr>
          <p:cNvPr id="6195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1577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9525" name="Picture 5" descr="ван гог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28775"/>
            <a:ext cx="5329238" cy="522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1052513"/>
            <a:ext cx="8385175" cy="1431925"/>
          </a:xfrm>
        </p:spPr>
        <p:txBody>
          <a:bodyPr/>
          <a:lstStyle/>
          <a:p>
            <a:r>
              <a:rPr lang="en-US" sz="5400" b="1">
                <a:solidFill>
                  <a:srgbClr val="008080"/>
                </a:solidFill>
                <a:effectLst/>
              </a:rPr>
              <a:t>Винсе́нт Ви́ллем </a:t>
            </a:r>
            <a:r>
              <a:rPr lang="ru-RU" sz="5400" b="1">
                <a:solidFill>
                  <a:srgbClr val="008080"/>
                </a:solidFill>
                <a:effectLst/>
              </a:rPr>
              <a:t/>
            </a:r>
            <a:br>
              <a:rPr lang="ru-RU" sz="5400" b="1">
                <a:solidFill>
                  <a:srgbClr val="008080"/>
                </a:solidFill>
                <a:effectLst/>
              </a:rPr>
            </a:br>
            <a:r>
              <a:rPr lang="en-US" sz="5400" b="1">
                <a:solidFill>
                  <a:srgbClr val="008080"/>
                </a:solidFill>
                <a:effectLst/>
              </a:rPr>
              <a:t>Ван Го</a:t>
            </a:r>
            <a:r>
              <a:rPr lang="ru-RU" sz="5400" b="1">
                <a:solidFill>
                  <a:srgbClr val="008080"/>
                </a:solidFill>
                <a:effectLst/>
              </a:rPr>
              <a:t>г</a:t>
            </a:r>
            <a:endParaRPr lang="en-US" sz="5400" b="1">
              <a:solidFill>
                <a:srgbClr val="008080"/>
              </a:solidFill>
              <a:effectLst/>
            </a:endParaRPr>
          </a:p>
        </p:txBody>
      </p:sp>
      <p:sp>
        <p:nvSpPr>
          <p:cNvPr id="62157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589588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008080"/>
                </a:solidFill>
                <a:effectLst/>
              </a:rPr>
              <a:t>Общие вопросы</a:t>
            </a:r>
            <a:br>
              <a:rPr lang="ru-RU" sz="4800" b="1">
                <a:solidFill>
                  <a:srgbClr val="008080"/>
                </a:solidFill>
                <a:effectLst/>
              </a:rPr>
            </a:br>
            <a:r>
              <a:rPr lang="ru-RU" sz="4800" b="1">
                <a:solidFill>
                  <a:srgbClr val="008080"/>
                </a:solidFill>
                <a:effectLst/>
              </a:rPr>
              <a:t>Вопрос № 8</a:t>
            </a:r>
            <a:endParaRPr lang="en-US" sz="4800" b="1">
              <a:solidFill>
                <a:srgbClr val="008080"/>
              </a:solidFill>
              <a:effectLst/>
            </a:endParaRPr>
          </a:p>
        </p:txBody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22717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i="1">
                <a:solidFill>
                  <a:srgbClr val="FFFF00"/>
                </a:solidFill>
                <a:effectLst/>
              </a:rPr>
              <a:t>В этой компьютерной игре инженер Айзек Кларк сражается с ужасными некроморфами</a:t>
            </a:r>
            <a:r>
              <a:rPr lang="en-US" sz="4000" b="1" i="1">
                <a:solidFill>
                  <a:srgbClr val="FFFF00"/>
                </a:solidFill>
                <a:effectLst/>
              </a:rPr>
              <a:t> </a:t>
            </a:r>
            <a:r>
              <a:rPr lang="ru-RU" sz="4000" b="1" i="1">
                <a:solidFill>
                  <a:srgbClr val="FFFF00"/>
                </a:solidFill>
                <a:effectLst/>
              </a:rPr>
              <a:t>(3 б)</a:t>
            </a:r>
            <a:endParaRPr lang="en-US" sz="4000" b="1" i="1">
              <a:solidFill>
                <a:srgbClr val="FFFF00"/>
              </a:solidFill>
              <a:effectLst/>
            </a:endParaRPr>
          </a:p>
        </p:txBody>
      </p:sp>
      <p:sp>
        <p:nvSpPr>
          <p:cNvPr id="62054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4451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>
                <a:solidFill>
                  <a:srgbClr val="008080"/>
                </a:solidFill>
                <a:effectLst/>
              </a:rPr>
              <a:t>Dead</a:t>
            </a:r>
            <a:r>
              <a:rPr lang="ru-RU" sz="4800" b="1">
                <a:solidFill>
                  <a:srgbClr val="008080"/>
                </a:solidFill>
                <a:effectLst/>
              </a:rPr>
              <a:t> </a:t>
            </a:r>
            <a:r>
              <a:rPr lang="en-US" sz="4800" b="1">
                <a:solidFill>
                  <a:srgbClr val="008080"/>
                </a:solidFill>
                <a:effectLst/>
              </a:rPr>
              <a:t>Space</a:t>
            </a:r>
            <a:r>
              <a:rPr lang="en-US"/>
              <a:t> </a:t>
            </a:r>
          </a:p>
        </p:txBody>
      </p:sp>
      <p:pic>
        <p:nvPicPr>
          <p:cNvPr id="623620" name="Picture 4" descr="Dead Spa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484313"/>
            <a:ext cx="4133850" cy="4762500"/>
          </a:xfrm>
          <a:prstGeom prst="rect">
            <a:avLst/>
          </a:prstGeom>
          <a:noFill/>
        </p:spPr>
      </p:pic>
      <p:sp>
        <p:nvSpPr>
          <p:cNvPr id="62362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80288" y="4724400"/>
            <a:ext cx="1042987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008080"/>
                </a:solidFill>
                <a:effectLst/>
              </a:rPr>
              <a:t>Общие вопросы</a:t>
            </a:r>
            <a:br>
              <a:rPr lang="ru-RU" sz="4800" b="1">
                <a:solidFill>
                  <a:srgbClr val="008080"/>
                </a:solidFill>
                <a:effectLst/>
              </a:rPr>
            </a:br>
            <a:r>
              <a:rPr lang="ru-RU" sz="4800" b="1">
                <a:solidFill>
                  <a:srgbClr val="008080"/>
                </a:solidFill>
                <a:effectLst/>
              </a:rPr>
              <a:t>Вопрос № 9</a:t>
            </a:r>
            <a:endParaRPr lang="en-US" sz="4800" b="1">
              <a:solidFill>
                <a:srgbClr val="008080"/>
              </a:solidFill>
              <a:effectLst/>
            </a:endParaRP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b="1" i="1" dirty="0" smtClean="0">
                <a:solidFill>
                  <a:srgbClr val="FFFF00"/>
                </a:solidFill>
                <a:effectLst/>
              </a:rPr>
              <a:t>Если сильно оттолкнуться и подпрыгнуть вверх на Луне, что будет?</a:t>
            </a:r>
            <a:r>
              <a:rPr lang="ru-RU" sz="4400" b="1" i="1" dirty="0" smtClean="0">
                <a:solidFill>
                  <a:srgbClr val="FFFF00"/>
                </a:solidFill>
                <a:effectLst/>
              </a:rPr>
              <a:t> </a:t>
            </a:r>
            <a:r>
              <a:rPr lang="ru-RU" sz="4400" b="1" i="1" dirty="0">
                <a:solidFill>
                  <a:srgbClr val="FFFF00"/>
                </a:solidFill>
                <a:effectLst/>
              </a:rPr>
              <a:t>(1 б)</a:t>
            </a:r>
            <a:endParaRPr lang="en-US" sz="4400" b="1" i="1" dirty="0">
              <a:solidFill>
                <a:srgbClr val="FFFF00"/>
              </a:solidFill>
              <a:effectLst/>
            </a:endParaRPr>
          </a:p>
        </p:txBody>
      </p:sp>
      <p:sp>
        <p:nvSpPr>
          <p:cNvPr id="62464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157788"/>
            <a:ext cx="1042988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268413"/>
            <a:ext cx="8229600" cy="1139825"/>
          </a:xfrm>
        </p:spPr>
        <p:txBody>
          <a:bodyPr/>
          <a:lstStyle/>
          <a:p>
            <a:r>
              <a:rPr lang="ru-RU" sz="6000" dirty="0" smtClean="0">
                <a:solidFill>
                  <a:srgbClr val="008080"/>
                </a:solidFill>
                <a:effectLst/>
              </a:rPr>
              <a:t>Можно улететь в открытый космос</a:t>
            </a:r>
            <a:endParaRPr lang="en-US" sz="6000" dirty="0">
              <a:solidFill>
                <a:srgbClr val="008080"/>
              </a:solidFill>
              <a:effectLst/>
            </a:endParaRPr>
          </a:p>
        </p:txBody>
      </p:sp>
      <p:sp>
        <p:nvSpPr>
          <p:cNvPr id="62566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43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4868863"/>
            <a:ext cx="1042988" cy="14398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66598" name="Picture 6" descr="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2947988"/>
            <a:ext cx="3648075" cy="2497137"/>
          </a:xfrm>
          <a:prstGeom prst="rect">
            <a:avLst/>
          </a:prstGeom>
          <a:noFill/>
        </p:spPr>
      </p:pic>
      <p:sp>
        <p:nvSpPr>
          <p:cNvPr id="366600" name="WordArt 8"/>
          <p:cNvSpPr>
            <a:spLocks noChangeArrowheads="1" noChangeShapeType="1" noTextEdit="1"/>
          </p:cNvSpPr>
          <p:nvPr/>
        </p:nvSpPr>
        <p:spPr bwMode="auto">
          <a:xfrm>
            <a:off x="1692275" y="981075"/>
            <a:ext cx="5040313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КЛУШИНО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>
                <a:effectLst/>
              </a:rPr>
              <a:t>Юрий Гагарин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Вопрос № 4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Сколько минут продолжался первый полет Юрия Гагарина. (2 б)</a:t>
            </a:r>
          </a:p>
        </p:txBody>
      </p:sp>
      <p:sp>
        <p:nvSpPr>
          <p:cNvPr id="24580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92950" y="5229225"/>
            <a:ext cx="1079500" cy="14398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effectLst/>
            </a:endParaRPr>
          </a:p>
        </p:txBody>
      </p:sp>
      <p:pic>
        <p:nvPicPr>
          <p:cNvPr id="15366" name="Рисунок 31" descr="http://media5.picsearch.com/is?UjP2TKr9gAOHk5xmaswPbR5OpnmOJ3rBFBODKUHyl0I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75" y="3357563"/>
            <a:ext cx="2927350" cy="30210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5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5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</TotalTime>
  <Words>852</Words>
  <Application>Microsoft Office PowerPoint</Application>
  <PresentationFormat>Экран (4:3)</PresentationFormat>
  <Paragraphs>170</Paragraphs>
  <Slides>77</Slides>
  <Notes>77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Орбита</vt:lpstr>
      <vt:lpstr>Презентация PowerPoint</vt:lpstr>
      <vt:lpstr>.</vt:lpstr>
      <vt:lpstr>Юрий Гагарин Вопрос № 1</vt:lpstr>
      <vt:lpstr>Презентация PowerPoint</vt:lpstr>
      <vt:lpstr>Юрий Гагарин Вопрос № 2</vt:lpstr>
      <vt:lpstr>Презентация PowerPoint</vt:lpstr>
      <vt:lpstr>Юрий Гагарин Вопрос № 3</vt:lpstr>
      <vt:lpstr>Презентация PowerPoint</vt:lpstr>
      <vt:lpstr>Юрий Гагарин Вопрос № 4</vt:lpstr>
      <vt:lpstr>Презентация PowerPoint</vt:lpstr>
      <vt:lpstr>Юрий Гагарин Вопрос № 5</vt:lpstr>
      <vt:lpstr>Презентация PowerPoint</vt:lpstr>
      <vt:lpstr>Юрий Гагарин Вопрос № 6</vt:lpstr>
      <vt:lpstr>Презентация PowerPoint</vt:lpstr>
      <vt:lpstr>Юрий Гагарин Вопрос № 7</vt:lpstr>
      <vt:lpstr>Вопрос № 7</vt:lpstr>
      <vt:lpstr>Королев очень торопился, потому что на 20 апреля 1961г. своего человека в космос отправят американцы, и старт планировалось назначить между 11 и 17 апреля</vt:lpstr>
      <vt:lpstr>Юрий Гагарин Вопрос № 8</vt:lpstr>
      <vt:lpstr>Презентация PowerPoint</vt:lpstr>
      <vt:lpstr>Юрий Гагарин Вопрос № 9</vt:lpstr>
      <vt:lpstr>Презентация PowerPoint</vt:lpstr>
      <vt:lpstr>Планеты Солнечной системы Вопрос №1</vt:lpstr>
      <vt:lpstr>Презентация PowerPoint</vt:lpstr>
      <vt:lpstr>Планеты Солнечной системы  Вопрос № 2</vt:lpstr>
      <vt:lpstr>Презентация PowerPoint</vt:lpstr>
      <vt:lpstr>Планеты Солнечной системы  Вопрос № 3</vt:lpstr>
      <vt:lpstr>Презентация PowerPoint</vt:lpstr>
      <vt:lpstr>Планеты Солнечной системы  Вопрос № 4</vt:lpstr>
      <vt:lpstr> </vt:lpstr>
      <vt:lpstr>Планеты Солнечной системы Вопрос № 5</vt:lpstr>
      <vt:lpstr>Географическим объектам на   Венере дают женские имена</vt:lpstr>
      <vt:lpstr>Планеты Солнечной системы Вопрос № 6</vt:lpstr>
      <vt:lpstr>Математическим расчетам </vt:lpstr>
      <vt:lpstr>Планеты Солнечной системы Вопрос № 7</vt:lpstr>
      <vt:lpstr>Планеты земной группы и газовые гиганты </vt:lpstr>
      <vt:lpstr>Планеты Солнечной системы Вопрос № 8</vt:lpstr>
      <vt:lpstr>Деймос и Фобос </vt:lpstr>
      <vt:lpstr>Планеты Солнечной системы  Вопрос № 9  </vt:lpstr>
      <vt:lpstr>Презентация PowerPoint</vt:lpstr>
      <vt:lpstr>Корабли и космонавты  Вопрос № 1</vt:lpstr>
      <vt:lpstr>4 октября 1957  Космодром «Байконур»</vt:lpstr>
      <vt:lpstr>Корабли и космонавты  Вопрос № 2</vt:lpstr>
      <vt:lpstr>Белка и Стрелка </vt:lpstr>
      <vt:lpstr>Корабли и космонавты  Вопрос № 3</vt:lpstr>
      <vt:lpstr>Валентина Терешкова </vt:lpstr>
      <vt:lpstr>Корабли и космонавты  Вопрос № 4</vt:lpstr>
      <vt:lpstr>Алексей Леонов </vt:lpstr>
      <vt:lpstr>Корабли и космонавты  Вопрос № 5</vt:lpstr>
      <vt:lpstr>Нил Армстронг </vt:lpstr>
      <vt:lpstr>Корабли и космонавты  Вопрос № 6</vt:lpstr>
      <vt:lpstr>«Восток-1»</vt:lpstr>
      <vt:lpstr>Корабли и космонавты  Вопрос № 7</vt:lpstr>
      <vt:lpstr>Назовите первого космического туриста (3 б) </vt:lpstr>
      <vt:lpstr>американский бизнесмен  Деннис Тито </vt:lpstr>
      <vt:lpstr>Корабли и космонавты  Вопрос № 8</vt:lpstr>
      <vt:lpstr>Доставка астронавтов на Луну </vt:lpstr>
      <vt:lpstr>Корабли и космонавты  Вопрос № 9</vt:lpstr>
      <vt:lpstr>12 апреля 1961 </vt:lpstr>
      <vt:lpstr>Общие вопросы Вопрос № 1</vt:lpstr>
      <vt:lpstr>Презентация PowerPoint</vt:lpstr>
      <vt:lpstr>Общие вопросы Вопрос № 2</vt:lpstr>
      <vt:lpstr>ТРАВА У ДОМА</vt:lpstr>
      <vt:lpstr>Общие вопросы Вопрос № 3</vt:lpstr>
      <vt:lpstr>Назовите имя главного героя мультсериала Футурама ( 2 б)</vt:lpstr>
      <vt:lpstr>Филипп Дж. Фрай </vt:lpstr>
      <vt:lpstr>Общие вопросы Вопрос № 4</vt:lpstr>
      <vt:lpstr>Большая Медведица</vt:lpstr>
      <vt:lpstr>Общие вопросы Вопрос № 5</vt:lpstr>
      <vt:lpstr>Большое Магелланово Облако, Малое Магелланово Облако, Туманность Андромеды </vt:lpstr>
      <vt:lpstr>Общие вопросы Вопрос № 6</vt:lpstr>
      <vt:lpstr>«Звездные войны", любой из эпизодов </vt:lpstr>
      <vt:lpstr>Общие вопросы Вопрос № 7</vt:lpstr>
      <vt:lpstr>Винсе́нт Ви́ллем  Ван Гог</vt:lpstr>
      <vt:lpstr>Общие вопросы Вопрос № 8</vt:lpstr>
      <vt:lpstr>Dead Space </vt:lpstr>
      <vt:lpstr>Общие вопросы Вопрос № 9</vt:lpstr>
      <vt:lpstr>Можно улететь в открытый космос</vt:lpstr>
    </vt:vector>
  </TitlesOfParts>
  <Company>House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User</cp:lastModifiedBy>
  <cp:revision>101</cp:revision>
  <dcterms:created xsi:type="dcterms:W3CDTF">2008-01-28T17:03:40Z</dcterms:created>
  <dcterms:modified xsi:type="dcterms:W3CDTF">2023-04-10T21:42:00Z</dcterms:modified>
</cp:coreProperties>
</file>