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63" r:id="rId7"/>
    <p:sldId id="267" r:id="rId8"/>
    <p:sldId id="265" r:id="rId9"/>
    <p:sldId id="266" r:id="rId10"/>
    <p:sldId id="26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08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4FBBC492-F0DF-4B74-9A9A-4E668CFF4064}" type="datetimeFigureOut">
              <a:rPr lang="ru-RU" smtClean="0"/>
              <a:t>05.05.2023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CD6B976A-144D-4E4F-A238-DD146116E9F6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BC492-F0DF-4B74-9A9A-4E668CFF4064}" type="datetimeFigureOut">
              <a:rPr lang="ru-RU" smtClean="0"/>
              <a:t>05.05.2023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B976A-144D-4E4F-A238-DD146116E9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BC492-F0DF-4B74-9A9A-4E668CFF4064}" type="datetimeFigureOut">
              <a:rPr lang="ru-RU" smtClean="0"/>
              <a:t>05.05.2023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B976A-144D-4E4F-A238-DD146116E9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FBBC492-F0DF-4B74-9A9A-4E668CFF4064}" type="datetimeFigureOut">
              <a:rPr lang="ru-RU" smtClean="0"/>
              <a:t>05.05.2023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D6B976A-144D-4E4F-A238-DD146116E9F6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4FBBC492-F0DF-4B74-9A9A-4E668CFF4064}" type="datetimeFigureOut">
              <a:rPr lang="ru-RU" smtClean="0"/>
              <a:t>05.05.2023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CD6B976A-144D-4E4F-A238-DD146116E9F6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BC492-F0DF-4B74-9A9A-4E668CFF4064}" type="datetimeFigureOut">
              <a:rPr lang="ru-RU" smtClean="0"/>
              <a:t>05.05.2023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B976A-144D-4E4F-A238-DD146116E9F6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BC492-F0DF-4B74-9A9A-4E668CFF4064}" type="datetimeFigureOut">
              <a:rPr lang="ru-RU" smtClean="0"/>
              <a:t>05.05.2023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B976A-144D-4E4F-A238-DD146116E9F6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FBBC492-F0DF-4B74-9A9A-4E668CFF4064}" type="datetimeFigureOut">
              <a:rPr lang="ru-RU" smtClean="0"/>
              <a:t>05.05.2023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D6B976A-144D-4E4F-A238-DD146116E9F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BC492-F0DF-4B74-9A9A-4E668CFF4064}" type="datetimeFigureOut">
              <a:rPr lang="ru-RU" smtClean="0"/>
              <a:t>05.05.2023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B976A-144D-4E4F-A238-DD146116E9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FBBC492-F0DF-4B74-9A9A-4E668CFF4064}" type="datetimeFigureOut">
              <a:rPr lang="ru-RU" smtClean="0"/>
              <a:t>05.05.2023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D6B976A-144D-4E4F-A238-DD146116E9F6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FBBC492-F0DF-4B74-9A9A-4E668CFF4064}" type="datetimeFigureOut">
              <a:rPr lang="ru-RU" smtClean="0"/>
              <a:t>05.05.2023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D6B976A-144D-4E4F-A238-DD146116E9F6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FBBC492-F0DF-4B74-9A9A-4E668CFF4064}" type="datetimeFigureOut">
              <a:rPr lang="ru-RU" smtClean="0"/>
              <a:t>05.05.2023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CD6B976A-144D-4E4F-A238-DD146116E9F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2276475"/>
            <a:ext cx="7772400" cy="1470025"/>
          </a:xfrm>
        </p:spPr>
        <p:txBody>
          <a:bodyPr>
            <a:normAutofit fontScale="90000"/>
          </a:bodyPr>
          <a:lstStyle/>
          <a:p>
            <a:pPr lvl="0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Основы преподавания русского языка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условиях реализации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ФГОС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планируемых результатов обучения русскому языку в их единстве и взаимосвязи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766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84976" cy="114300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направления работы учителя по повышению уровня мотивации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7544" y="1844824"/>
            <a:ext cx="849694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800" i="1" dirty="0" smtClean="0"/>
              <a:t>4. Усиление </a:t>
            </a:r>
            <a:r>
              <a:rPr lang="ru-RU" sz="2800" i="1" dirty="0"/>
              <a:t>индивидуального и дифференцированного подходов при обучении русскому языку</a:t>
            </a:r>
            <a:r>
              <a:rPr lang="ru-RU" sz="2800" dirty="0"/>
              <a:t>. </a:t>
            </a:r>
            <a:endParaRPr lang="ru-RU" sz="2800" dirty="0" smtClean="0"/>
          </a:p>
          <a:p>
            <a:r>
              <a:rPr lang="ru-RU" sz="2800" i="1" dirty="0" smtClean="0"/>
              <a:t>5. Увеличение </a:t>
            </a:r>
            <a:r>
              <a:rPr lang="ru-RU" sz="2800" i="1" dirty="0"/>
              <a:t>количества нестандартных / творческих учебных заданий</a:t>
            </a:r>
            <a:r>
              <a:rPr lang="ru-RU" sz="2800" dirty="0" smtClean="0"/>
              <a:t>.</a:t>
            </a:r>
          </a:p>
          <a:p>
            <a:r>
              <a:rPr lang="ru-RU" sz="2800" i="1" dirty="0" smtClean="0"/>
              <a:t>6. Расширение </a:t>
            </a:r>
            <a:r>
              <a:rPr lang="ru-RU" sz="2800" i="1" dirty="0"/>
              <a:t>доли интегрированных учебных заданий</a:t>
            </a:r>
            <a:r>
              <a:rPr lang="ru-RU" sz="2800" dirty="0"/>
              <a:t>. </a:t>
            </a:r>
          </a:p>
          <a:p>
            <a:pPr lvl="0"/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141722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4023546794"/>
              </p:ext>
            </p:extLst>
          </p:nvPr>
        </p:nvGraphicFramePr>
        <p:xfrm>
          <a:off x="574675" y="333375"/>
          <a:ext cx="8568952" cy="596392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{5940675A-B579-460E-94D1-54222C63F5DA}</a:tableStyleId>
              </a:tblPr>
              <a:tblGrid>
                <a:gridCol w="2216013"/>
                <a:gridCol w="6352939"/>
              </a:tblGrid>
              <a:tr h="401802">
                <a:tc>
                  <a:txBody>
                    <a:bodyPr/>
                    <a:lstStyle/>
                    <a:p>
                      <a:pPr marL="271145" marR="266065" algn="ctr">
                        <a:lnSpc>
                          <a:spcPts val="1365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Планируемые</a:t>
                      </a:r>
                    </a:p>
                    <a:p>
                      <a:pPr marL="271145" marR="263525"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результаты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040765">
                        <a:lnSpc>
                          <a:spcPts val="1365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Виды</a:t>
                      </a:r>
                      <a:r>
                        <a:rPr lang="ru-RU" sz="1800" b="1" spc="-2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деятельности</a:t>
                      </a:r>
                      <a:r>
                        <a:rPr lang="ru-RU" sz="1800" b="1" spc="-1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обучающихся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4124161">
                <a:tc>
                  <a:txBody>
                    <a:bodyPr/>
                    <a:lstStyle/>
                    <a:p>
                      <a:pPr marL="69850" marR="64833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-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Предметные</a:t>
                      </a:r>
                      <a:r>
                        <a:rPr lang="ru-RU" sz="1800" b="1" spc="-28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результаты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42900" lvl="0" indent="20638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Times New Roman"/>
                        <a:buAutoNum type="arabicPeriod"/>
                        <a:tabLst>
                          <a:tab pos="220345" algn="l"/>
                        </a:tabLs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Проведение</a:t>
                      </a:r>
                      <a:r>
                        <a:rPr lang="ru-RU" sz="1800" spc="-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орфографического</a:t>
                      </a:r>
                      <a:r>
                        <a:rPr lang="ru-RU" sz="1800" spc="-3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анализа</a:t>
                      </a:r>
                      <a:r>
                        <a:rPr lang="ru-RU" sz="1800" spc="-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текста.</a:t>
                      </a:r>
                    </a:p>
                    <a:p>
                      <a:pPr marL="342900" marR="64135" lvl="0" indent="20638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Times New Roman"/>
                        <a:buAutoNum type="arabicPeriod"/>
                        <a:tabLst>
                          <a:tab pos="220345" algn="l"/>
                        </a:tabLs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Применение</a:t>
                      </a:r>
                      <a:r>
                        <a:rPr lang="ru-RU" sz="1800" spc="4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норм</a:t>
                      </a:r>
                      <a:r>
                        <a:rPr lang="ru-RU" sz="1800" spc="3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правописания</a:t>
                      </a:r>
                      <a:r>
                        <a:rPr lang="ru-RU" sz="1800" spc="6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самостоятельных</a:t>
                      </a:r>
                      <a:r>
                        <a:rPr lang="ru-RU" sz="1800" spc="3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частей</a:t>
                      </a:r>
                      <a:r>
                        <a:rPr lang="ru-RU" sz="1800" spc="4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речи</a:t>
                      </a:r>
                      <a:r>
                        <a:rPr lang="ru-RU" sz="1800" spc="-28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 изученными орфограммами.</a:t>
                      </a:r>
                    </a:p>
                    <a:p>
                      <a:pPr marL="342900" lvl="0" indent="20638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Times New Roman"/>
                        <a:buAutoNum type="arabicPeriod"/>
                        <a:tabLst>
                          <a:tab pos="220345" algn="l"/>
                        </a:tabLs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Выполнение</a:t>
                      </a:r>
                      <a:r>
                        <a:rPr lang="ru-RU" sz="1800" spc="-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морфемного</a:t>
                      </a:r>
                      <a:r>
                        <a:rPr lang="ru-RU" sz="1800" spc="-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разбора.</a:t>
                      </a:r>
                    </a:p>
                    <a:p>
                      <a:pPr marL="342900" marR="62230" lvl="0" indent="20638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Times New Roman"/>
                        <a:buAutoNum type="arabicPeriod"/>
                        <a:tabLst>
                          <a:tab pos="220345" algn="l"/>
                        </a:tabLs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Работа</a:t>
                      </a:r>
                      <a:r>
                        <a:rPr lang="ru-RU" sz="1800" spc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r>
                        <a:rPr lang="ru-RU" sz="1800" spc="3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толковым</a:t>
                      </a:r>
                      <a:r>
                        <a:rPr lang="ru-RU" sz="1800" spc="4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словарем</a:t>
                      </a:r>
                      <a:r>
                        <a:rPr lang="ru-RU" sz="1800" spc="6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</a:t>
                      </a:r>
                      <a:r>
                        <a:rPr lang="ru-RU" sz="1800" spc="2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определению</a:t>
                      </a:r>
                      <a:r>
                        <a:rPr lang="ru-RU" sz="1800" spc="4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лексического</a:t>
                      </a:r>
                      <a:r>
                        <a:rPr lang="ru-RU" sz="1800" spc="-28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значения слова.</a:t>
                      </a:r>
                    </a:p>
                    <a:p>
                      <a:pPr marL="6731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6731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Комментарий</a:t>
                      </a:r>
                      <a:r>
                        <a:rPr lang="ru-RU" sz="1800" spc="-1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для</a:t>
                      </a:r>
                      <a:r>
                        <a:rPr lang="ru-RU" sz="1800" spc="-2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учителя</a:t>
                      </a:r>
                      <a:r>
                        <a:rPr lang="ru-RU" sz="1800" spc="-1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русского</a:t>
                      </a:r>
                      <a:r>
                        <a:rPr lang="ru-RU" sz="1800" spc="-1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языка:</a:t>
                      </a:r>
                    </a:p>
                    <a:p>
                      <a:pPr marL="67310" marR="61595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*Учитель</a:t>
                      </a:r>
                      <a:r>
                        <a:rPr lang="ru-RU" sz="1800" spc="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вправе</a:t>
                      </a:r>
                      <a:r>
                        <a:rPr lang="ru-RU" sz="1800" spc="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</a:t>
                      </a:r>
                      <a:r>
                        <a:rPr lang="ru-RU" sz="1800" spc="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ограничиваться</a:t>
                      </a:r>
                      <a:r>
                        <a:rPr lang="ru-RU" sz="1800" spc="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заданиями</a:t>
                      </a:r>
                      <a:r>
                        <a:rPr lang="ru-RU" sz="1800" spc="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</a:t>
                      </a:r>
                      <a:r>
                        <a:rPr lang="ru-RU" sz="1800" spc="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тексту,</a:t>
                      </a:r>
                      <a:r>
                        <a:rPr lang="ru-RU" sz="1800" spc="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предложенными</a:t>
                      </a:r>
                      <a:r>
                        <a:rPr lang="ru-RU" sz="1800" spc="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r>
                        <a:rPr lang="ru-RU" sz="1800" spc="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учебнике,</a:t>
                      </a:r>
                      <a:r>
                        <a:rPr lang="ru-RU" sz="1800" spc="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r>
                        <a:rPr lang="ru-RU" sz="1800" spc="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дать</a:t>
                      </a:r>
                      <a:r>
                        <a:rPr lang="ru-RU" sz="1800" spc="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дополнительные</a:t>
                      </a:r>
                      <a:r>
                        <a:rPr lang="ru-RU" sz="1800" spc="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задания,</a:t>
                      </a:r>
                      <a:r>
                        <a:rPr lang="ru-RU" sz="1800" spc="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например,</a:t>
                      </a:r>
                      <a:r>
                        <a:rPr lang="ru-RU" sz="1800" spc="-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</a:t>
                      </a:r>
                      <a:r>
                        <a:rPr lang="ru-RU" sz="1800" spc="-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повторение сложной</a:t>
                      </a:r>
                      <a:r>
                        <a:rPr lang="ru-RU" sz="1800" spc="-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для</a:t>
                      </a:r>
                      <a:r>
                        <a:rPr lang="ru-RU" sz="1800" spc="-2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данного</a:t>
                      </a:r>
                      <a:r>
                        <a:rPr lang="ru-RU" sz="1800" spc="-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класса темы.</a:t>
                      </a:r>
                    </a:p>
                    <a:p>
                      <a:pPr marL="67310" marR="61595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Так, дополнительным заданием к данному тексту может стать</a:t>
                      </a:r>
                      <a:r>
                        <a:rPr lang="ru-RU" sz="1800" spc="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фонетический или морфологический разбор слова; нахождение в</a:t>
                      </a:r>
                      <a:r>
                        <a:rPr lang="ru-RU" sz="1800" spc="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тексте слов определенной части речи; определение стиля и типа</a:t>
                      </a:r>
                      <a:r>
                        <a:rPr lang="ru-RU" sz="1800" spc="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текста; составление</a:t>
                      </a:r>
                      <a:r>
                        <a:rPr lang="ru-RU" sz="1800" spc="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плана</a:t>
                      </a:r>
                      <a:r>
                        <a:rPr lang="ru-RU" sz="1800" spc="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текста.</a:t>
                      </a:r>
                    </a:p>
                    <a:p>
                      <a:pPr marL="67310" marR="5969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**Формирование</a:t>
                      </a:r>
                      <a:r>
                        <a:rPr lang="ru-RU" sz="1800" spc="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навыка</a:t>
                      </a:r>
                      <a:r>
                        <a:rPr lang="ru-RU" sz="1800" spc="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работы</a:t>
                      </a:r>
                      <a:r>
                        <a:rPr lang="ru-RU" sz="1800" spc="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r>
                        <a:rPr lang="ru-RU" sz="1800" spc="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толковым</a:t>
                      </a:r>
                      <a:r>
                        <a:rPr lang="ru-RU" sz="1800" spc="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словарем</a:t>
                      </a:r>
                      <a:r>
                        <a:rPr lang="ru-RU" sz="1800" spc="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способствует как достижению предметного результата (умение</a:t>
                      </a:r>
                      <a:r>
                        <a:rPr lang="ru-RU" sz="1800" spc="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определять лексическое значение слова с помощью словаря), так</a:t>
                      </a:r>
                      <a:r>
                        <a:rPr lang="ru-RU" sz="1800" spc="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r>
                        <a:rPr lang="ru-RU" sz="1800" spc="19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метапредметного</a:t>
                      </a:r>
                      <a:r>
                        <a:rPr lang="ru-RU" sz="1800" spc="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результата</a:t>
                      </a:r>
                      <a:r>
                        <a:rPr lang="ru-RU" sz="1800" spc="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(умение</a:t>
                      </a:r>
                      <a:r>
                        <a:rPr lang="ru-RU" sz="1800" spc="20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использовать</a:t>
                      </a:r>
                      <a:r>
                        <a:rPr lang="ru-RU" sz="1800" spc="19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словари</a:t>
                      </a:r>
                      <a:r>
                        <a:rPr lang="ru-RU" sz="1800" spc="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 энциклопедии</a:t>
                      </a:r>
                      <a:r>
                        <a:rPr lang="ru-RU" sz="1800" spc="-25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r>
                        <a:rPr lang="ru-RU" sz="1800" spc="-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учебных</a:t>
                      </a:r>
                      <a:r>
                        <a:rPr lang="ru-RU" sz="1800" spc="-1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целях).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81022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491272071"/>
              </p:ext>
            </p:extLst>
          </p:nvPr>
        </p:nvGraphicFramePr>
        <p:xfrm>
          <a:off x="0" y="836613"/>
          <a:ext cx="8568952" cy="486664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{5940675A-B579-460E-94D1-54222C63F5DA}</a:tableStyleId>
              </a:tblPr>
              <a:tblGrid>
                <a:gridCol w="2216013"/>
                <a:gridCol w="6352939"/>
              </a:tblGrid>
              <a:tr h="401802">
                <a:tc>
                  <a:txBody>
                    <a:bodyPr/>
                    <a:lstStyle/>
                    <a:p>
                      <a:pPr marL="271145" marR="266065" algn="ctr">
                        <a:lnSpc>
                          <a:spcPts val="1365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Планируемые</a:t>
                      </a:r>
                    </a:p>
                    <a:p>
                      <a:pPr marL="271145" marR="263525"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результаты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040765">
                        <a:lnSpc>
                          <a:spcPts val="1365"/>
                        </a:lnSpc>
                        <a:spcAft>
                          <a:spcPts val="0"/>
                        </a:spcAft>
                      </a:pPr>
                      <a:endParaRPr lang="ru-RU" sz="1800" b="1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1040765">
                        <a:lnSpc>
                          <a:spcPts val="1365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Виды</a:t>
                      </a:r>
                      <a:r>
                        <a:rPr lang="ru-RU" sz="1800" b="1" spc="-2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деятельности</a:t>
                      </a:r>
                      <a:r>
                        <a:rPr lang="ru-RU" sz="1800" b="1" spc="-1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обучающихся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4124161">
                <a:tc>
                  <a:txBody>
                    <a:bodyPr/>
                    <a:lstStyle/>
                    <a:p>
                      <a:pPr marL="69850" marR="65722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-5" dirty="0">
                          <a:effectLst/>
                          <a:latin typeface="Times New Roman"/>
                          <a:ea typeface="Times New Roman"/>
                        </a:rPr>
                        <a:t>Личностные</a:t>
                      </a:r>
                      <a:r>
                        <a:rPr lang="ru-RU" sz="1800" b="1" spc="-285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</a:rPr>
                        <a:t>результаты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310" marR="61595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Предложенный</a:t>
                      </a:r>
                      <a:r>
                        <a:rPr lang="ru-RU" sz="1800" spc="5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текст</a:t>
                      </a:r>
                      <a:r>
                        <a:rPr lang="ru-RU" sz="1800" spc="5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ориентирован</a:t>
                      </a:r>
                      <a:r>
                        <a:rPr lang="ru-RU" sz="1800" spc="5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на</a:t>
                      </a:r>
                      <a:r>
                        <a:rPr lang="ru-RU" sz="1800" spc="305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формирование</a:t>
                      </a:r>
                      <a:r>
                        <a:rPr lang="ru-RU" sz="1800" spc="-285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личностных результатов обучения в процессе изучения русского</a:t>
                      </a:r>
                      <a:r>
                        <a:rPr lang="ru-RU" sz="1800" spc="5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языка,</a:t>
                      </a:r>
                      <a:r>
                        <a:rPr lang="ru-RU" sz="1800" spc="5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связанных</a:t>
                      </a:r>
                      <a:r>
                        <a:rPr lang="ru-RU" sz="1800" spc="5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с</a:t>
                      </a:r>
                      <a:r>
                        <a:rPr lang="ru-RU" sz="1800" spc="5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развитием</a:t>
                      </a:r>
                      <a:r>
                        <a:rPr lang="ru-RU" sz="1800" spc="5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у</a:t>
                      </a:r>
                      <a:r>
                        <a:rPr lang="ru-RU" sz="1800" spc="5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обучающихся</a:t>
                      </a:r>
                      <a:r>
                        <a:rPr lang="ru-RU" sz="1800" spc="5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ответственного</a:t>
                      </a:r>
                      <a:r>
                        <a:rPr lang="ru-RU" sz="1800" spc="-285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отношения к своему здоровью и установкой на здоровый образ</a:t>
                      </a:r>
                      <a:r>
                        <a:rPr lang="ru-RU" sz="1800" spc="5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жизни.</a:t>
                      </a:r>
                    </a:p>
                    <a:p>
                      <a:pPr marL="6731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800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6731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i="1" dirty="0" smtClean="0">
                          <a:effectLst/>
                          <a:latin typeface="Times New Roman"/>
                          <a:ea typeface="Times New Roman"/>
                        </a:rPr>
                        <a:t>Вопросы </a:t>
                      </a:r>
                      <a:r>
                        <a:rPr lang="ru-RU" sz="1800" i="1" dirty="0">
                          <a:effectLst/>
                          <a:latin typeface="Times New Roman"/>
                          <a:ea typeface="Times New Roman"/>
                        </a:rPr>
                        <a:t>для</a:t>
                      </a:r>
                      <a:r>
                        <a:rPr lang="ru-RU" sz="1800" i="1" spc="-10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i="1" dirty="0">
                          <a:effectLst/>
                          <a:latin typeface="Times New Roman"/>
                          <a:ea typeface="Times New Roman"/>
                        </a:rPr>
                        <a:t>работы: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342900" marR="66040" lvl="0" indent="20638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Times New Roman"/>
                        <a:buAutoNum type="arabicPeriod"/>
                        <a:tabLst>
                          <a:tab pos="220345" algn="l"/>
                        </a:tabLs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Какова</a:t>
                      </a:r>
                      <a:r>
                        <a:rPr lang="ru-RU" sz="1800" spc="25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основная</a:t>
                      </a:r>
                      <a:r>
                        <a:rPr lang="ru-RU" sz="1800" spc="30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мысль</a:t>
                      </a:r>
                      <a:r>
                        <a:rPr lang="ru-RU" sz="1800" spc="15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текста?</a:t>
                      </a:r>
                      <a:r>
                        <a:rPr lang="ru-RU" sz="1800" spc="55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Необходимо</a:t>
                      </a:r>
                      <a:r>
                        <a:rPr lang="ru-RU" sz="1800" spc="20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ли</a:t>
                      </a:r>
                      <a:r>
                        <a:rPr lang="ru-RU" sz="1800" spc="40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ученым</a:t>
                      </a:r>
                      <a:r>
                        <a:rPr lang="ru-RU" sz="1800" spc="-285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освещать</a:t>
                      </a:r>
                      <a:r>
                        <a:rPr lang="ru-RU" sz="1800" spc="-15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вопросы</a:t>
                      </a:r>
                      <a:r>
                        <a:rPr lang="ru-RU" sz="1800" spc="-10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здорового образа</a:t>
                      </a:r>
                      <a:r>
                        <a:rPr lang="ru-RU" sz="1800" spc="5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жизни?</a:t>
                      </a:r>
                    </a:p>
                    <a:p>
                      <a:pPr marL="342900" marR="64135" lvl="0" indent="20638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Times New Roman"/>
                        <a:buAutoNum type="arabicPeriod"/>
                        <a:tabLst>
                          <a:tab pos="220345" algn="l"/>
                        </a:tabLs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Что</a:t>
                      </a:r>
                      <a:r>
                        <a:rPr lang="ru-RU" sz="1800" spc="140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нужно</a:t>
                      </a:r>
                      <a:r>
                        <a:rPr lang="ru-RU" sz="1800" spc="140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сделать,</a:t>
                      </a:r>
                      <a:r>
                        <a:rPr lang="ru-RU" sz="1800" spc="140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чтобы</a:t>
                      </a:r>
                      <a:r>
                        <a:rPr lang="ru-RU" sz="1800" spc="135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не</a:t>
                      </a:r>
                      <a:r>
                        <a:rPr lang="ru-RU" sz="1800" spc="145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упустить</a:t>
                      </a:r>
                      <a:r>
                        <a:rPr lang="ru-RU" sz="1800" spc="135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возможность</a:t>
                      </a:r>
                      <a:r>
                        <a:rPr lang="ru-RU" sz="1800" spc="135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прожить</a:t>
                      </a:r>
                      <a:r>
                        <a:rPr lang="ru-RU" sz="1800" spc="-285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до ста</a:t>
                      </a:r>
                      <a:r>
                        <a:rPr lang="ru-RU" sz="1800" spc="5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лет?</a:t>
                      </a:r>
                    </a:p>
                    <a:p>
                      <a:pPr marL="342900" marR="62865" lvl="0" indent="20638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Times New Roman"/>
                        <a:buAutoNum type="arabicPeriod"/>
                        <a:tabLst>
                          <a:tab pos="220345" algn="l"/>
                        </a:tabLs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Объясните,</a:t>
                      </a:r>
                      <a:r>
                        <a:rPr lang="ru-RU" sz="1800" spc="40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почему</a:t>
                      </a:r>
                      <a:r>
                        <a:rPr lang="ru-RU" sz="1800" spc="300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автор</a:t>
                      </a:r>
                      <a:r>
                        <a:rPr lang="ru-RU" sz="1800" spc="40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называет</a:t>
                      </a:r>
                      <a:r>
                        <a:rPr lang="ru-RU" sz="1800" spc="35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здоровье</a:t>
                      </a:r>
                      <a:r>
                        <a:rPr lang="ru-RU" sz="1800" spc="50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«бесценным</a:t>
                      </a:r>
                      <a:r>
                        <a:rPr lang="ru-RU" sz="1800" spc="-285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достоянием»?</a:t>
                      </a:r>
                    </a:p>
                    <a:p>
                      <a:pPr marL="342900" lvl="0" indent="20638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Times New Roman"/>
                        <a:buAutoNum type="arabicPeriod"/>
                        <a:tabLst>
                          <a:tab pos="220345" algn="l"/>
                        </a:tabLs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Как</a:t>
                      </a:r>
                      <a:r>
                        <a:rPr lang="ru-RU" sz="1800" spc="-10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вы</a:t>
                      </a:r>
                      <a:r>
                        <a:rPr lang="ru-RU" sz="1800" spc="-20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понимаете</a:t>
                      </a:r>
                      <a:r>
                        <a:rPr lang="ru-RU" sz="1800" spc="-5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смысл</a:t>
                      </a:r>
                      <a:r>
                        <a:rPr lang="ru-RU" sz="1800" spc="-15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последнего</a:t>
                      </a:r>
                      <a:r>
                        <a:rPr lang="ru-RU" sz="1800" spc="-30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абзаца?</a:t>
                      </a:r>
                    </a:p>
                    <a:p>
                      <a:pPr marL="342900" marR="62230" lvl="0" indent="20638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Times New Roman"/>
                        <a:buAutoNum type="arabicPeriod"/>
                        <a:tabLst>
                          <a:tab pos="220345" algn="l"/>
                        </a:tabLs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Письменно</a:t>
                      </a:r>
                      <a:r>
                        <a:rPr lang="ru-RU" sz="1800" spc="200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ответьте</a:t>
                      </a:r>
                      <a:r>
                        <a:rPr lang="ru-RU" sz="1800" spc="200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на</a:t>
                      </a:r>
                      <a:r>
                        <a:rPr lang="ru-RU" sz="1800" spc="200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вопрос</a:t>
                      </a:r>
                      <a:r>
                        <a:rPr lang="ru-RU" sz="1800" spc="230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«Какой</a:t>
                      </a:r>
                      <a:r>
                        <a:rPr lang="ru-RU" sz="1800" spc="190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отдых</a:t>
                      </a:r>
                      <a:r>
                        <a:rPr lang="ru-RU" sz="1800" spc="200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можно</a:t>
                      </a:r>
                      <a:r>
                        <a:rPr lang="ru-RU" sz="1800" spc="195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назвать</a:t>
                      </a:r>
                      <a:r>
                        <a:rPr lang="ru-RU" sz="1800" spc="-285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правильным?»</a:t>
                      </a: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68819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325754218"/>
              </p:ext>
            </p:extLst>
          </p:nvPr>
        </p:nvGraphicFramePr>
        <p:xfrm>
          <a:off x="0" y="836613"/>
          <a:ext cx="8568952" cy="486664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{5940675A-B579-460E-94D1-54222C63F5DA}</a:tableStyleId>
              </a:tblPr>
              <a:tblGrid>
                <a:gridCol w="2216013"/>
                <a:gridCol w="6352939"/>
              </a:tblGrid>
              <a:tr h="401802">
                <a:tc>
                  <a:txBody>
                    <a:bodyPr/>
                    <a:lstStyle/>
                    <a:p>
                      <a:pPr marL="271145" marR="266065" algn="ctr">
                        <a:lnSpc>
                          <a:spcPts val="1365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Планируемые</a:t>
                      </a:r>
                    </a:p>
                    <a:p>
                      <a:pPr marL="271145" marR="263525"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результаты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040765">
                        <a:lnSpc>
                          <a:spcPts val="1365"/>
                        </a:lnSpc>
                        <a:spcAft>
                          <a:spcPts val="0"/>
                        </a:spcAft>
                      </a:pPr>
                      <a:endParaRPr lang="ru-RU" sz="1800" b="1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1040765">
                        <a:lnSpc>
                          <a:spcPts val="1365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Виды</a:t>
                      </a:r>
                      <a:r>
                        <a:rPr lang="ru-RU" sz="1800" b="1" spc="-2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деятельности</a:t>
                      </a:r>
                      <a:r>
                        <a:rPr lang="ru-RU" sz="1800" b="1" spc="-1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обучающихся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4124161">
                <a:tc>
                  <a:txBody>
                    <a:bodyPr/>
                    <a:lstStyle/>
                    <a:p>
                      <a:pPr marL="70485" marR="33274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b="1" dirty="0" err="1">
                          <a:effectLst/>
                          <a:latin typeface="Times New Roman"/>
                          <a:ea typeface="Times New Roman"/>
                        </a:rPr>
                        <a:t>Метапредметные</a:t>
                      </a:r>
                      <a:r>
                        <a:rPr lang="ru-RU" sz="1800" b="1" spc="-285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</a:rPr>
                        <a:t>результаты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68300" indent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i="1" dirty="0">
                          <a:effectLst/>
                          <a:latin typeface="Times New Roman"/>
                          <a:ea typeface="Times New Roman"/>
                        </a:rPr>
                        <a:t>Вопросы и</a:t>
                      </a:r>
                      <a:r>
                        <a:rPr lang="ru-RU" sz="1800" i="1" spc="-5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i="1" dirty="0">
                          <a:effectLst/>
                          <a:latin typeface="Times New Roman"/>
                          <a:ea typeface="Times New Roman"/>
                        </a:rPr>
                        <a:t>задания: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368300" marR="64135" lvl="0" indent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Times New Roman"/>
                        <a:buAutoNum type="arabicPeriod"/>
                        <a:tabLst>
                          <a:tab pos="220345" algn="l"/>
                        </a:tabLs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На основе текста напишите краткую памятку, включающую</a:t>
                      </a:r>
                      <a:r>
                        <a:rPr lang="ru-RU" sz="1800" spc="5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основные</a:t>
                      </a:r>
                      <a:r>
                        <a:rPr lang="ru-RU" sz="1800" spc="5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правила</a:t>
                      </a:r>
                      <a:r>
                        <a:rPr lang="ru-RU" sz="1800" spc="5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сохранения</a:t>
                      </a:r>
                      <a:r>
                        <a:rPr lang="ru-RU" sz="1800" spc="5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здоровья.</a:t>
                      </a:r>
                      <a:r>
                        <a:rPr lang="ru-RU" sz="1800" spc="5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i="1" dirty="0">
                          <a:effectLst/>
                          <a:latin typeface="Times New Roman"/>
                          <a:ea typeface="Times New Roman"/>
                        </a:rPr>
                        <a:t>(Универсальные</a:t>
                      </a:r>
                      <a:r>
                        <a:rPr lang="ru-RU" sz="1800" i="1" spc="5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i="1" dirty="0">
                          <a:effectLst/>
                          <a:latin typeface="Times New Roman"/>
                          <a:ea typeface="Times New Roman"/>
                        </a:rPr>
                        <a:t>познавательные действия,</a:t>
                      </a:r>
                      <a:r>
                        <a:rPr lang="ru-RU" sz="1800" i="1" spc="-10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i="1" dirty="0">
                          <a:effectLst/>
                          <a:latin typeface="Times New Roman"/>
                          <a:ea typeface="Times New Roman"/>
                        </a:rPr>
                        <a:t>работа с информацией)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368300" marR="61595" lvl="0" indent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Times New Roman"/>
                        <a:buAutoNum type="arabicPeriod"/>
                        <a:tabLst>
                          <a:tab pos="220345" algn="l"/>
                        </a:tabLs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На</a:t>
                      </a:r>
                      <a:r>
                        <a:rPr lang="ru-RU" sz="1800" spc="5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основе</a:t>
                      </a:r>
                      <a:r>
                        <a:rPr lang="ru-RU" sz="1800" spc="5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чего</a:t>
                      </a:r>
                      <a:r>
                        <a:rPr lang="ru-RU" sz="1800" spc="5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можно</a:t>
                      </a:r>
                      <a:r>
                        <a:rPr lang="ru-RU" sz="1800" spc="5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сделать</a:t>
                      </a:r>
                      <a:r>
                        <a:rPr lang="ru-RU" sz="1800" spc="5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вывод</a:t>
                      </a:r>
                      <a:r>
                        <a:rPr lang="ru-RU" sz="1800" spc="5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о</a:t>
                      </a:r>
                      <a:r>
                        <a:rPr lang="ru-RU" sz="1800" spc="5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достоверности</a:t>
                      </a:r>
                      <a:r>
                        <a:rPr lang="ru-RU" sz="1800" spc="5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или</a:t>
                      </a:r>
                      <a:r>
                        <a:rPr lang="ru-RU" sz="1800" spc="-285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недостоверности</a:t>
                      </a:r>
                      <a:r>
                        <a:rPr lang="ru-RU" sz="1800" spc="5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информации,</a:t>
                      </a:r>
                      <a:r>
                        <a:rPr lang="ru-RU" sz="1800" spc="5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представленной</a:t>
                      </a:r>
                      <a:r>
                        <a:rPr lang="ru-RU" sz="1800" spc="5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в</a:t>
                      </a:r>
                      <a:r>
                        <a:rPr lang="ru-RU" sz="1800" spc="5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тексте?</a:t>
                      </a:r>
                      <a:r>
                        <a:rPr lang="ru-RU" sz="1800" spc="5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i="1" dirty="0">
                          <a:effectLst/>
                          <a:latin typeface="Times New Roman"/>
                          <a:ea typeface="Times New Roman"/>
                        </a:rPr>
                        <a:t>(Универсальные</a:t>
                      </a:r>
                      <a:r>
                        <a:rPr lang="ru-RU" sz="1800" i="1" spc="5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i="1" dirty="0">
                          <a:effectLst/>
                          <a:latin typeface="Times New Roman"/>
                          <a:ea typeface="Times New Roman"/>
                        </a:rPr>
                        <a:t>познавательные</a:t>
                      </a:r>
                      <a:r>
                        <a:rPr lang="ru-RU" sz="1800" i="1" spc="5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i="1" dirty="0">
                          <a:effectLst/>
                          <a:latin typeface="Times New Roman"/>
                          <a:ea typeface="Times New Roman"/>
                        </a:rPr>
                        <a:t>действия,</a:t>
                      </a:r>
                      <a:r>
                        <a:rPr lang="ru-RU" sz="1800" i="1" spc="5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i="1" dirty="0">
                          <a:effectLst/>
                          <a:latin typeface="Times New Roman"/>
                          <a:ea typeface="Times New Roman"/>
                        </a:rPr>
                        <a:t>работа</a:t>
                      </a:r>
                      <a:r>
                        <a:rPr lang="ru-RU" sz="1800" i="1" spc="5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i="1" dirty="0">
                          <a:effectLst/>
                          <a:latin typeface="Times New Roman"/>
                          <a:ea typeface="Times New Roman"/>
                        </a:rPr>
                        <a:t>с</a:t>
                      </a:r>
                      <a:r>
                        <a:rPr lang="ru-RU" sz="1800" i="1" spc="5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i="1" dirty="0">
                          <a:effectLst/>
                          <a:latin typeface="Times New Roman"/>
                          <a:ea typeface="Times New Roman"/>
                        </a:rPr>
                        <a:t>информацией)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368300" marR="63500" lvl="0" indent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Times New Roman"/>
                        <a:buAutoNum type="arabicPeriod"/>
                        <a:tabLst>
                          <a:tab pos="220345" algn="l"/>
                        </a:tabLs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Обсудите с одноклассником, что вы можете делать сегодня,</a:t>
                      </a:r>
                      <a:r>
                        <a:rPr lang="ru-RU" sz="1800" spc="5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чтобы в будущем сохранить здоровье? Представьте результаты</a:t>
                      </a:r>
                      <a:r>
                        <a:rPr lang="ru-RU" sz="1800" spc="5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одноклассникам.</a:t>
                      </a:r>
                      <a:r>
                        <a:rPr lang="ru-RU" sz="1800" spc="5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i="1" dirty="0">
                          <a:effectLst/>
                          <a:latin typeface="Times New Roman"/>
                          <a:ea typeface="Times New Roman"/>
                        </a:rPr>
                        <a:t>(Универсальные</a:t>
                      </a:r>
                      <a:r>
                        <a:rPr lang="ru-RU" sz="1800" i="1" spc="5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i="1" dirty="0">
                          <a:effectLst/>
                          <a:latin typeface="Times New Roman"/>
                          <a:ea typeface="Times New Roman"/>
                        </a:rPr>
                        <a:t>коммуникативные</a:t>
                      </a:r>
                      <a:r>
                        <a:rPr lang="ru-RU" sz="1800" i="1" spc="5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i="1" dirty="0">
                          <a:effectLst/>
                          <a:latin typeface="Times New Roman"/>
                          <a:ea typeface="Times New Roman"/>
                        </a:rPr>
                        <a:t>действия,</a:t>
                      </a:r>
                      <a:r>
                        <a:rPr lang="ru-RU" sz="1800" i="1" spc="5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i="1" dirty="0">
                          <a:effectLst/>
                          <a:latin typeface="Times New Roman"/>
                          <a:ea typeface="Times New Roman"/>
                        </a:rPr>
                        <a:t>общение,</a:t>
                      </a:r>
                      <a:r>
                        <a:rPr lang="ru-RU" sz="1800" i="1" spc="-5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i="1" dirty="0">
                          <a:effectLst/>
                          <a:latin typeface="Times New Roman"/>
                          <a:ea typeface="Times New Roman"/>
                        </a:rPr>
                        <a:t>сотрудничество)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368300" marR="59690" lvl="0" indent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Times New Roman"/>
                        <a:buAutoNum type="arabicPeriod"/>
                        <a:tabLst>
                          <a:tab pos="235585" algn="l"/>
                        </a:tabLs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Что может помешать школьнику соблюдать нормы здорового</a:t>
                      </a:r>
                      <a:r>
                        <a:rPr lang="ru-RU" sz="1800" spc="5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образа</a:t>
                      </a:r>
                      <a:r>
                        <a:rPr lang="ru-RU" sz="1800" spc="185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жизни</a:t>
                      </a:r>
                      <a:r>
                        <a:rPr lang="ru-RU" sz="1800" spc="175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школьнику?</a:t>
                      </a:r>
                      <a:r>
                        <a:rPr lang="ru-RU" sz="1800" spc="220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i="1" dirty="0">
                          <a:effectLst/>
                          <a:latin typeface="Times New Roman"/>
                          <a:ea typeface="Times New Roman"/>
                        </a:rPr>
                        <a:t>(Универсальные</a:t>
                      </a:r>
                      <a:r>
                        <a:rPr lang="ru-RU" sz="1800" i="1" spc="185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i="1" dirty="0" smtClean="0">
                          <a:effectLst/>
                          <a:latin typeface="Times New Roman"/>
                          <a:ea typeface="Times New Roman"/>
                        </a:rPr>
                        <a:t>регулятивные действия</a:t>
                      </a:r>
                      <a:r>
                        <a:rPr lang="ru-RU" sz="1800" i="1" dirty="0">
                          <a:effectLst/>
                          <a:latin typeface="Times New Roman"/>
                          <a:ea typeface="Times New Roman"/>
                        </a:rPr>
                        <a:t>,</a:t>
                      </a:r>
                      <a:r>
                        <a:rPr lang="ru-RU" sz="1800" i="1" spc="-30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i="1" dirty="0">
                          <a:effectLst/>
                          <a:latin typeface="Times New Roman"/>
                          <a:ea typeface="Times New Roman"/>
                        </a:rPr>
                        <a:t>самоорганизация,</a:t>
                      </a:r>
                      <a:r>
                        <a:rPr lang="ru-RU" sz="1800" i="1" spc="-20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i="1" dirty="0">
                          <a:effectLst/>
                          <a:latin typeface="Times New Roman"/>
                          <a:ea typeface="Times New Roman"/>
                        </a:rPr>
                        <a:t>самоконтроль)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14183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Приемы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повышения уровня мотивации к изучению русского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языка: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7544" y="1340768"/>
            <a:ext cx="8352928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погружение в сказку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(например, «В стране частей речи», «Планета лексики русского языка»);</a:t>
            </a:r>
          </a:p>
          <a:p>
            <a:pPr lvl="0"/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отсроченная 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отгадка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(в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начале урока учащимся предлагается загадка, связанная с темой урока, а отгадка будет понятна только при работе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над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новым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материалом);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люби и знай родной 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язык (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начале урока учитель предлагает необычные, малоизвестные сведения о родном языке, о его истории, о происхождении слов и выражений, о лингвистике 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ученых-лингвиста);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интеллектуальная 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разминка (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обучающимся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предлагается для размышления несколько вопросов, связанных с изучаемыми на предыдущих уроках темами и являющихся подготовкой к восприятию новой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темы);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знаю-применяю (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доске записывает тему урока, а обучающиеся называют способы применения знаний, умений и навыков по этой теме в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жизни).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6485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Приемы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повышения уровня мотивации к изучению русского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языка: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7544" y="1340768"/>
            <a:ext cx="8352928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интервью у 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слова (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предлагается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слово и обучающиеся пробуют рассказать о нем все, что знают (например, значение, происхождение, морфемный состав, морфологические признаки и т.д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.);</a:t>
            </a:r>
          </a:p>
          <a:p>
            <a:pPr lvl="0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общее-уникальное (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предлагается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найти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общие свойства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изучаемых предметов и их уникальные свойства (например, что общего у причастия и прилагательного, а что уникальное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lvl="0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займи 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позицию (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учителем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предлагается две точки зрения на один вопрос, а учащиеся должны выбрать ту, которая им ближе, аргументировав свой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выбор).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0871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84976" cy="114300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направления работы учителя по повышению уровня мотивации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7544" y="1844824"/>
            <a:ext cx="8496944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AutoNum type="arabicPeriod"/>
            </a:pPr>
            <a:r>
              <a:rPr lang="ru-RU" sz="2800" i="1" dirty="0" smtClean="0"/>
              <a:t>Объяснение </a:t>
            </a:r>
            <a:r>
              <a:rPr lang="ru-RU" sz="2800" i="1" dirty="0"/>
              <a:t>учителем как глобальной цели изучения русского языка обучающимся, так и значимости каждого отдельного этапа, являющегося ступенью к достижению этой цели</a:t>
            </a:r>
            <a:r>
              <a:rPr lang="ru-RU" sz="2800" dirty="0" smtClean="0"/>
              <a:t>.</a:t>
            </a:r>
          </a:p>
          <a:p>
            <a:pPr marL="342900" indent="-342900">
              <a:buFontTx/>
              <a:buAutoNum type="arabicPeriod"/>
            </a:pPr>
            <a:r>
              <a:rPr lang="ru-RU" sz="2800" i="1" dirty="0"/>
              <a:t>Отбор содержания в русле личностно ориентированного и практико- ориентированного подходов</a:t>
            </a:r>
            <a:r>
              <a:rPr lang="ru-RU" sz="2800" dirty="0"/>
              <a:t>.</a:t>
            </a:r>
          </a:p>
          <a:p>
            <a:pPr marL="342900" indent="-342900">
              <a:buFontTx/>
              <a:buAutoNum type="arabicPeriod"/>
            </a:pPr>
            <a:r>
              <a:rPr lang="ru-RU" sz="2800" i="1" dirty="0" smtClean="0"/>
              <a:t>Предложение разнообразных видов </a:t>
            </a:r>
            <a:r>
              <a:rPr lang="ru-RU" sz="2800" i="1" dirty="0"/>
              <a:t>учебных заданий на уроках русского языка и для домашней работы</a:t>
            </a:r>
            <a:r>
              <a:rPr lang="ru-RU" sz="2800" dirty="0"/>
              <a:t>.</a:t>
            </a:r>
          </a:p>
          <a:p>
            <a:pPr marL="342900" lvl="0" indent="-342900">
              <a:buAutoNum type="arabicPeriod"/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038833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Классификация 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учебных заданий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1106206"/>
              </p:ext>
            </p:extLst>
          </p:nvPr>
        </p:nvGraphicFramePr>
        <p:xfrm>
          <a:off x="611560" y="1772816"/>
          <a:ext cx="8352928" cy="4373245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{5940675A-B579-460E-94D1-54222C63F5DA}</a:tableStyleId>
              </a:tblPr>
              <a:tblGrid>
                <a:gridCol w="3096344"/>
                <a:gridCol w="5256584"/>
              </a:tblGrid>
              <a:tr h="213467">
                <a:tc>
                  <a:txBody>
                    <a:bodyPr/>
                    <a:lstStyle/>
                    <a:p>
                      <a:pPr marL="500380"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Основания</a:t>
                      </a:r>
                      <a:r>
                        <a:rPr lang="ru-RU" sz="1800" b="1" spc="-2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классификации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9450"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Виды</a:t>
                      </a:r>
                      <a:r>
                        <a:rPr lang="ru-RU" sz="1800" b="1" spc="-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учебных</a:t>
                      </a:r>
                      <a:r>
                        <a:rPr lang="ru-RU" sz="1800" b="1" spc="-1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заданий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839108">
                <a:tc>
                  <a:txBody>
                    <a:bodyPr/>
                    <a:lstStyle/>
                    <a:p>
                      <a:pPr marL="60960" marR="6604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706880" algn="l"/>
                        </a:tabLs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</a:t>
                      </a:r>
                      <a:r>
                        <a:rPr lang="ru-RU" sz="1800" spc="625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использованию</a:t>
                      </a:r>
                      <a:r>
                        <a:rPr lang="ru-RU" sz="18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spc="-5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дополнительных</a:t>
                      </a:r>
                      <a:r>
                        <a:rPr lang="ru-RU" sz="1800" spc="-335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средств обучения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42900" marR="5969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400"/>
                        <a:buFont typeface="Times New Roman"/>
                        <a:buChar char="●"/>
                        <a:tabLst>
                          <a:tab pos="222885" algn="l"/>
                          <a:tab pos="679450" algn="l"/>
                          <a:tab pos="2286635" algn="l"/>
                        </a:tabLs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	использованием	</a:t>
                      </a:r>
                      <a:r>
                        <a:rPr lang="ru-RU" sz="1800" spc="-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цифровых</a:t>
                      </a:r>
                      <a:r>
                        <a:rPr lang="ru-RU" sz="1800" spc="-33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устройств</a:t>
                      </a:r>
                    </a:p>
                    <a:p>
                      <a:pPr marL="342900" lvl="0" indent="-342900">
                        <a:lnSpc>
                          <a:spcPts val="1575"/>
                        </a:lnSpc>
                        <a:spcAft>
                          <a:spcPts val="0"/>
                        </a:spcAft>
                        <a:buSzPts val="1400"/>
                        <a:buFont typeface="Times New Roman"/>
                        <a:buChar char="●"/>
                        <a:tabLst>
                          <a:tab pos="222885" algn="l"/>
                          <a:tab pos="443230" algn="l"/>
                          <a:tab pos="1814195" algn="l"/>
                        </a:tabLs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	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использованием дополнительной учебной</a:t>
                      </a:r>
                      <a:r>
                        <a:rPr lang="ru-RU" sz="1800" spc="-25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л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итературы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547862">
                <a:tc>
                  <a:txBody>
                    <a:bodyPr/>
                    <a:lstStyle/>
                    <a:p>
                      <a:pPr marL="60960">
                        <a:lnSpc>
                          <a:spcPts val="158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</a:t>
                      </a:r>
                      <a:r>
                        <a:rPr lang="ru-RU" sz="1800" spc="-25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способу</a:t>
                      </a:r>
                      <a:r>
                        <a:rPr lang="ru-RU" sz="1800" spc="-4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выполнения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ts val="1575"/>
                        </a:lnSpc>
                        <a:spcAft>
                          <a:spcPts val="0"/>
                        </a:spcAft>
                        <a:buSzPts val="1400"/>
                        <a:buFont typeface="Times New Roman"/>
                        <a:buChar char="●"/>
                        <a:tabLst>
                          <a:tab pos="222885" algn="l"/>
                        </a:tabLs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устные</a:t>
                      </a:r>
                    </a:p>
                    <a:p>
                      <a:pPr marL="342900" lvl="0" indent="-342900">
                        <a:lnSpc>
                          <a:spcPts val="1605"/>
                        </a:lnSpc>
                        <a:spcAft>
                          <a:spcPts val="0"/>
                        </a:spcAft>
                        <a:buSzPts val="1400"/>
                        <a:buFont typeface="Times New Roman"/>
                        <a:buChar char="●"/>
                        <a:tabLst>
                          <a:tab pos="220345" algn="l"/>
                        </a:tabLs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письменные</a:t>
                      </a:r>
                    </a:p>
                    <a:p>
                      <a:pPr marL="342900" lvl="0" indent="-342900">
                        <a:lnSpc>
                          <a:spcPts val="1540"/>
                        </a:lnSpc>
                        <a:spcBef>
                          <a:spcPts val="10"/>
                        </a:spcBef>
                        <a:spcAft>
                          <a:spcPts val="0"/>
                        </a:spcAft>
                        <a:buSzPts val="1400"/>
                        <a:buFont typeface="Times New Roman"/>
                        <a:buChar char="●"/>
                        <a:tabLst>
                          <a:tab pos="220345" algn="l"/>
                        </a:tabLs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</a:t>
                      </a:r>
                      <a:r>
                        <a:rPr lang="ru-RU" sz="1800" spc="-15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основе</a:t>
                      </a:r>
                      <a:r>
                        <a:rPr lang="ru-RU" sz="1800" spc="-3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электронного</a:t>
                      </a:r>
                      <a:r>
                        <a:rPr lang="ru-RU" sz="1800" spc="-1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устройства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548429">
                <a:tc>
                  <a:txBody>
                    <a:bodyPr/>
                    <a:lstStyle/>
                    <a:p>
                      <a:pPr marL="60960">
                        <a:lnSpc>
                          <a:spcPts val="158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</a:t>
                      </a:r>
                      <a:r>
                        <a:rPr lang="ru-RU" sz="1800" spc="-25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количеству</a:t>
                      </a:r>
                      <a:r>
                        <a:rPr lang="ru-RU" sz="1800" spc="-25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обучающихся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ts val="1575"/>
                        </a:lnSpc>
                        <a:spcAft>
                          <a:spcPts val="0"/>
                        </a:spcAft>
                        <a:buSzPts val="1400"/>
                        <a:buFont typeface="Times New Roman"/>
                        <a:buChar char="●"/>
                        <a:tabLst>
                          <a:tab pos="220345" algn="l"/>
                        </a:tabLs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индивидуальные</a:t>
                      </a:r>
                    </a:p>
                    <a:p>
                      <a:pPr marL="342900" lvl="0" indent="-342900">
                        <a:lnSpc>
                          <a:spcPts val="1605"/>
                        </a:lnSpc>
                        <a:spcAft>
                          <a:spcPts val="0"/>
                        </a:spcAft>
                        <a:buSzPts val="1400"/>
                        <a:buFont typeface="Times New Roman"/>
                        <a:buChar char="●"/>
                        <a:tabLst>
                          <a:tab pos="220345" algn="l"/>
                        </a:tabLs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парные</a:t>
                      </a:r>
                    </a:p>
                    <a:p>
                      <a:pPr marL="342900" lvl="0" indent="-342900">
                        <a:lnSpc>
                          <a:spcPts val="1545"/>
                        </a:lnSpc>
                        <a:spcBef>
                          <a:spcPts val="10"/>
                        </a:spcBef>
                        <a:spcAft>
                          <a:spcPts val="0"/>
                        </a:spcAft>
                        <a:buSzPts val="1400"/>
                        <a:buFont typeface="Times New Roman"/>
                        <a:buChar char="●"/>
                        <a:tabLst>
                          <a:tab pos="220345" algn="l"/>
                        </a:tabLs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групповые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731807">
                <a:tc>
                  <a:txBody>
                    <a:bodyPr/>
                    <a:lstStyle/>
                    <a:p>
                      <a:pPr marL="60960">
                        <a:lnSpc>
                          <a:spcPts val="158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</a:t>
                      </a:r>
                      <a:r>
                        <a:rPr lang="ru-RU" sz="1800" spc="-3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способу</a:t>
                      </a:r>
                      <a:r>
                        <a:rPr lang="ru-RU" sz="1800" spc="-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сопровождения</a:t>
                      </a:r>
                      <a:r>
                        <a:rPr lang="ru-RU" sz="1800" spc="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учителем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ts val="1575"/>
                        </a:lnSpc>
                        <a:spcAft>
                          <a:spcPts val="0"/>
                        </a:spcAft>
                        <a:buSzPts val="1400"/>
                        <a:buFont typeface="Times New Roman"/>
                        <a:buChar char="●"/>
                        <a:tabLst>
                          <a:tab pos="220345" algn="l"/>
                        </a:tabLs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без</a:t>
                      </a:r>
                      <a:r>
                        <a:rPr lang="ru-RU" sz="1800" spc="-25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сопровождения</a:t>
                      </a:r>
                    </a:p>
                    <a:p>
                      <a:pPr marL="342900" lvl="0" indent="-342900">
                        <a:lnSpc>
                          <a:spcPts val="1605"/>
                        </a:lnSpc>
                        <a:spcAft>
                          <a:spcPts val="0"/>
                        </a:spcAft>
                        <a:buSzPts val="1400"/>
                        <a:buFont typeface="Times New Roman"/>
                        <a:buChar char="●"/>
                        <a:tabLst>
                          <a:tab pos="220345" algn="l"/>
                        </a:tabLs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r>
                        <a:rPr lang="ru-RU" sz="1800" spc="-2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онлайн</a:t>
                      </a:r>
                      <a:r>
                        <a:rPr lang="ru-RU" sz="1800" spc="-25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сопровождением</a:t>
                      </a:r>
                    </a:p>
                    <a:p>
                      <a:pPr marL="342900" lvl="0" indent="-342900">
                        <a:lnSpc>
                          <a:spcPts val="1605"/>
                        </a:lnSpc>
                        <a:spcBef>
                          <a:spcPts val="10"/>
                        </a:spcBef>
                        <a:spcAft>
                          <a:spcPts val="0"/>
                        </a:spcAft>
                        <a:buSzPts val="1400"/>
                        <a:buFont typeface="Times New Roman"/>
                        <a:buChar char="●"/>
                        <a:tabLst>
                          <a:tab pos="220345" algn="l"/>
                        </a:tabLs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r>
                        <a:rPr lang="ru-RU" sz="1800" spc="-2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частичным</a:t>
                      </a:r>
                      <a:r>
                        <a:rPr lang="ru-RU" sz="1800" spc="-25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сопровождением</a:t>
                      </a:r>
                    </a:p>
                    <a:p>
                      <a:pPr marL="342900" lvl="0" indent="-342900">
                        <a:lnSpc>
                          <a:spcPts val="1560"/>
                        </a:lnSpc>
                        <a:spcAft>
                          <a:spcPts val="0"/>
                        </a:spcAft>
                        <a:buSzPts val="1400"/>
                        <a:buFont typeface="Times New Roman"/>
                        <a:buChar char="●"/>
                        <a:tabLst>
                          <a:tab pos="220345" algn="l"/>
                        </a:tabLs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r>
                        <a:rPr lang="ru-RU" sz="1800" spc="-2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полным</a:t>
                      </a:r>
                      <a:r>
                        <a:rPr lang="ru-RU" sz="1800" spc="-25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сопровождением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548429">
                <a:tc>
                  <a:txBody>
                    <a:bodyPr/>
                    <a:lstStyle/>
                    <a:p>
                      <a:pPr marL="60960" marR="6604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777240" algn="l"/>
                          <a:tab pos="1691005" algn="l"/>
                        </a:tabLs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</a:t>
                      </a:r>
                      <a:r>
                        <a:rPr lang="ru-RU" sz="18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учету</a:t>
                      </a:r>
                      <a:r>
                        <a:rPr lang="ru-RU" sz="18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spc="-5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индивидуальных</a:t>
                      </a:r>
                      <a:r>
                        <a:rPr lang="ru-RU" sz="1800" spc="-335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потребностей</a:t>
                      </a:r>
                      <a:r>
                        <a:rPr lang="ru-RU" sz="1800" spc="-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школьников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ts val="1560"/>
                        </a:lnSpc>
                        <a:spcAft>
                          <a:spcPts val="0"/>
                        </a:spcAft>
                        <a:buSzPts val="1400"/>
                        <a:buFont typeface="Times New Roman"/>
                        <a:buChar char="●"/>
                        <a:tabLst>
                          <a:tab pos="220345" algn="l"/>
                        </a:tabLs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общие</a:t>
                      </a:r>
                    </a:p>
                    <a:p>
                      <a:pPr marL="342900" lvl="0" indent="-342900">
                        <a:lnSpc>
                          <a:spcPts val="1605"/>
                        </a:lnSpc>
                        <a:spcBef>
                          <a:spcPts val="10"/>
                        </a:spcBef>
                        <a:spcAft>
                          <a:spcPts val="0"/>
                        </a:spcAft>
                        <a:buSzPts val="1400"/>
                        <a:buFont typeface="Times New Roman"/>
                        <a:buChar char="●"/>
                        <a:tabLst>
                          <a:tab pos="220345" algn="l"/>
                        </a:tabLs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дифференцированные</a:t>
                      </a:r>
                    </a:p>
                    <a:p>
                      <a:pPr marL="342900" lvl="0" indent="-342900">
                        <a:lnSpc>
                          <a:spcPts val="1560"/>
                        </a:lnSpc>
                        <a:spcAft>
                          <a:spcPts val="0"/>
                        </a:spcAft>
                        <a:buSzPts val="1400"/>
                        <a:buFont typeface="Times New Roman"/>
                        <a:buChar char="●"/>
                        <a:tabLst>
                          <a:tab pos="220345" algn="l"/>
                        </a:tabLs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индивидуальные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364484">
                <a:tc>
                  <a:txBody>
                    <a:bodyPr/>
                    <a:lstStyle/>
                    <a:p>
                      <a:pPr marL="60960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</a:t>
                      </a:r>
                      <a:r>
                        <a:rPr lang="ru-RU" sz="1800" spc="-3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связи</a:t>
                      </a:r>
                      <a:r>
                        <a:rPr lang="ru-RU" sz="1800" spc="-1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r>
                        <a:rPr lang="ru-RU" sz="1800" spc="-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другими</a:t>
                      </a:r>
                      <a:r>
                        <a:rPr lang="ru-RU" sz="1800" spc="-1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предметами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ts val="1560"/>
                        </a:lnSpc>
                        <a:spcAft>
                          <a:spcPts val="0"/>
                        </a:spcAft>
                        <a:buSzPts val="1400"/>
                        <a:buFont typeface="Times New Roman"/>
                        <a:buChar char="●"/>
                        <a:tabLst>
                          <a:tab pos="220345" algn="l"/>
                        </a:tabLs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предметные</a:t>
                      </a:r>
                    </a:p>
                    <a:p>
                      <a:pPr marL="342900" lvl="0" indent="-342900">
                        <a:lnSpc>
                          <a:spcPts val="1540"/>
                        </a:lnSpc>
                        <a:spcBef>
                          <a:spcPts val="10"/>
                        </a:spcBef>
                        <a:spcAft>
                          <a:spcPts val="0"/>
                        </a:spcAft>
                        <a:buSzPts val="1400"/>
                        <a:buFont typeface="Times New Roman"/>
                        <a:buChar char="●"/>
                        <a:tabLst>
                          <a:tab pos="220345" algn="l"/>
                        </a:tabLst>
                      </a:pP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межпредметные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97794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3168626"/>
              </p:ext>
            </p:extLst>
          </p:nvPr>
        </p:nvGraphicFramePr>
        <p:xfrm>
          <a:off x="395536" y="1556792"/>
          <a:ext cx="8352928" cy="5136128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{5940675A-B579-460E-94D1-54222C63F5DA}</a:tableStyleId>
              </a:tblPr>
              <a:tblGrid>
                <a:gridCol w="3240360"/>
                <a:gridCol w="5112568"/>
              </a:tblGrid>
              <a:tr h="432048">
                <a:tc>
                  <a:txBody>
                    <a:bodyPr/>
                    <a:lstStyle/>
                    <a:p>
                      <a:pPr marL="500380"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Основания</a:t>
                      </a:r>
                      <a:r>
                        <a:rPr lang="ru-RU" sz="1800" b="1" spc="-2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классификации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9450"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Виды</a:t>
                      </a:r>
                      <a:r>
                        <a:rPr lang="ru-RU" sz="1800" b="1" spc="-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учебных</a:t>
                      </a:r>
                      <a:r>
                        <a:rPr lang="ru-RU" sz="1800" b="1" spc="-1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заданий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1021715">
                <a:tc>
                  <a:txBody>
                    <a:bodyPr/>
                    <a:lstStyle/>
                    <a:p>
                      <a:pPr marL="60960" marR="67310">
                        <a:lnSpc>
                          <a:spcPct val="98000"/>
                        </a:lnSpc>
                        <a:spcAft>
                          <a:spcPts val="0"/>
                        </a:spcAft>
                        <a:tabLst>
                          <a:tab pos="744220" algn="l"/>
                          <a:tab pos="1808480" algn="l"/>
                        </a:tabLs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</a:t>
                      </a:r>
                      <a:r>
                        <a:rPr lang="ru-RU" sz="18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</a:t>
                      </a:r>
                      <a:r>
                        <a:rPr lang="ru-RU" sz="18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spc="-5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обязательности</a:t>
                      </a:r>
                      <a:r>
                        <a:rPr lang="ru-RU" sz="1800" spc="-335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выполнения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ts val="1575"/>
                        </a:lnSpc>
                        <a:spcAft>
                          <a:spcPts val="0"/>
                        </a:spcAft>
                        <a:buSzPts val="1400"/>
                        <a:buFont typeface="Times New Roman"/>
                        <a:buChar char="●"/>
                        <a:tabLst>
                          <a:tab pos="220345" algn="l"/>
                        </a:tabLs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обязательные</a:t>
                      </a:r>
                    </a:p>
                    <a:p>
                      <a:pPr marL="342900" lvl="0" indent="-342900">
                        <a:lnSpc>
                          <a:spcPts val="1605"/>
                        </a:lnSpc>
                        <a:spcAft>
                          <a:spcPts val="0"/>
                        </a:spcAft>
                        <a:buSzPts val="1400"/>
                        <a:buFont typeface="Times New Roman"/>
                        <a:buChar char="●"/>
                        <a:tabLst>
                          <a:tab pos="220345" algn="l"/>
                        </a:tabLs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</a:t>
                      </a:r>
                      <a:r>
                        <a:rPr lang="ru-RU" sz="1800" spc="-3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выбору</a:t>
                      </a:r>
                    </a:p>
                    <a:p>
                      <a:pPr marL="342900" lvl="0" indent="-342900">
                        <a:lnSpc>
                          <a:spcPts val="1605"/>
                        </a:lnSpc>
                        <a:spcBef>
                          <a:spcPts val="10"/>
                        </a:spcBef>
                        <a:spcAft>
                          <a:spcPts val="0"/>
                        </a:spcAft>
                        <a:buSzPts val="1400"/>
                        <a:buFont typeface="Times New Roman"/>
                        <a:buChar char="●"/>
                        <a:tabLst>
                          <a:tab pos="220345" algn="l"/>
                        </a:tabLs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</a:t>
                      </a:r>
                      <a:r>
                        <a:rPr lang="ru-RU" sz="1800" spc="-3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желанию</a:t>
                      </a:r>
                    </a:p>
                    <a:p>
                      <a:pPr marL="342900" lvl="0" indent="-342900">
                        <a:lnSpc>
                          <a:spcPts val="1555"/>
                        </a:lnSpc>
                        <a:spcAft>
                          <a:spcPts val="0"/>
                        </a:spcAft>
                        <a:buSzPts val="1400"/>
                        <a:buFont typeface="Times New Roman"/>
                        <a:buChar char="●"/>
                        <a:tabLst>
                          <a:tab pos="220345" algn="l"/>
                        </a:tabLs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рекомендованные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1021715">
                <a:tc>
                  <a:txBody>
                    <a:bodyPr/>
                    <a:lstStyle/>
                    <a:p>
                      <a:pPr marL="60960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</a:t>
                      </a:r>
                      <a:r>
                        <a:rPr lang="ru-RU" sz="1800" spc="-1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способу</a:t>
                      </a:r>
                      <a:r>
                        <a:rPr lang="ru-RU" sz="1800" spc="-3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проверки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ts val="1555"/>
                        </a:lnSpc>
                        <a:spcAft>
                          <a:spcPts val="0"/>
                        </a:spcAft>
                        <a:buSzPts val="1400"/>
                        <a:buFont typeface="Times New Roman"/>
                        <a:buChar char="●"/>
                        <a:tabLst>
                          <a:tab pos="220345" algn="l"/>
                        </a:tabLs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ориентированные</a:t>
                      </a:r>
                      <a:r>
                        <a:rPr lang="ru-RU" sz="1800" spc="-2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</a:t>
                      </a:r>
                      <a:r>
                        <a:rPr lang="ru-RU" sz="1800" spc="-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самопроверку</a:t>
                      </a:r>
                    </a:p>
                    <a:p>
                      <a:pPr marL="342900" lvl="0" indent="-342900">
                        <a:lnSpc>
                          <a:spcPts val="1605"/>
                        </a:lnSpc>
                        <a:spcAft>
                          <a:spcPts val="0"/>
                        </a:spcAft>
                        <a:buSzPts val="1400"/>
                        <a:buFont typeface="Times New Roman"/>
                        <a:buChar char="●"/>
                        <a:tabLst>
                          <a:tab pos="220345" algn="l"/>
                        </a:tabLs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ориентированные</a:t>
                      </a:r>
                      <a:r>
                        <a:rPr lang="ru-RU" sz="1800" spc="-4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</a:t>
                      </a:r>
                      <a:r>
                        <a:rPr lang="ru-RU" sz="1800" spc="-2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взаимопроверку</a:t>
                      </a:r>
                    </a:p>
                    <a:p>
                      <a:pPr marL="342900" lvl="0" indent="-342900">
                        <a:lnSpc>
                          <a:spcPts val="1605"/>
                        </a:lnSpc>
                        <a:spcBef>
                          <a:spcPts val="10"/>
                        </a:spcBef>
                        <a:spcAft>
                          <a:spcPts val="0"/>
                        </a:spcAft>
                        <a:buSzPts val="1400"/>
                        <a:buFont typeface="Times New Roman"/>
                        <a:buChar char="●"/>
                        <a:tabLst>
                          <a:tab pos="220345" algn="l"/>
                        </a:tabLs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требующие</a:t>
                      </a:r>
                      <a:r>
                        <a:rPr lang="ru-RU" sz="1800" spc="-4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проверки</a:t>
                      </a:r>
                      <a:r>
                        <a:rPr lang="ru-RU" sz="1800" spc="-1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учителем</a:t>
                      </a:r>
                    </a:p>
                    <a:p>
                      <a:pPr marL="342900" marR="54610" lvl="0" indent="-342900">
                        <a:lnSpc>
                          <a:spcPts val="1620"/>
                        </a:lnSpc>
                        <a:spcAft>
                          <a:spcPts val="0"/>
                        </a:spcAft>
                        <a:buSzPts val="1400"/>
                        <a:buFont typeface="Times New Roman"/>
                        <a:buChar char="●"/>
                        <a:tabLst>
                          <a:tab pos="220345" algn="l"/>
                          <a:tab pos="1052830" algn="l"/>
                          <a:tab pos="1375410" algn="l"/>
                          <a:tab pos="2032635" algn="l"/>
                        </a:tabLs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проверка	на	основе	электронного</a:t>
                      </a:r>
                      <a:r>
                        <a:rPr lang="ru-RU" sz="1800" spc="-33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устройства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1022350">
                <a:tc>
                  <a:txBody>
                    <a:bodyPr/>
                    <a:lstStyle/>
                    <a:p>
                      <a:pPr marL="60960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</a:t>
                      </a:r>
                      <a:r>
                        <a:rPr lang="ru-RU" sz="1800" spc="-3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способу</a:t>
                      </a:r>
                      <a:r>
                        <a:rPr lang="ru-RU" sz="1800" spc="-2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оценивания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ts val="1555"/>
                        </a:lnSpc>
                        <a:spcAft>
                          <a:spcPts val="0"/>
                        </a:spcAft>
                        <a:buSzPts val="1400"/>
                        <a:buFont typeface="Times New Roman"/>
                        <a:buChar char="●"/>
                        <a:tabLst>
                          <a:tab pos="220345" algn="l"/>
                        </a:tabLs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без</a:t>
                      </a:r>
                      <a:r>
                        <a:rPr lang="ru-RU" sz="1800" spc="-25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оценивания</a:t>
                      </a:r>
                    </a:p>
                    <a:p>
                      <a:pPr marL="342900" lvl="0" indent="-342900">
                        <a:lnSpc>
                          <a:spcPts val="1605"/>
                        </a:lnSpc>
                        <a:spcAft>
                          <a:spcPts val="0"/>
                        </a:spcAft>
                        <a:buSzPts val="1400"/>
                        <a:buFont typeface="Times New Roman"/>
                        <a:buChar char="●"/>
                        <a:tabLst>
                          <a:tab pos="220345" algn="l"/>
                        </a:tabLs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оценивание</a:t>
                      </a:r>
                      <a:r>
                        <a:rPr lang="ru-RU" sz="1800" spc="-25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</a:t>
                      </a:r>
                      <a:r>
                        <a:rPr lang="ru-RU" sz="1800" spc="-1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5-балльной</a:t>
                      </a:r>
                      <a:r>
                        <a:rPr lang="ru-RU" sz="1800" spc="-5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шкале</a:t>
                      </a:r>
                    </a:p>
                    <a:p>
                      <a:pPr marL="342900" lvl="0" indent="-342900">
                        <a:lnSpc>
                          <a:spcPts val="1605"/>
                        </a:lnSpc>
                        <a:spcBef>
                          <a:spcPts val="10"/>
                        </a:spcBef>
                        <a:spcAft>
                          <a:spcPts val="0"/>
                        </a:spcAft>
                        <a:buSzPts val="1400"/>
                        <a:buFont typeface="Times New Roman"/>
                        <a:buChar char="●"/>
                        <a:tabLst>
                          <a:tab pos="220345" algn="l"/>
                        </a:tabLs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критериально-балльное</a:t>
                      </a:r>
                      <a:r>
                        <a:rPr lang="ru-RU" sz="1800" spc="-3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оценивание</a:t>
                      </a:r>
                    </a:p>
                    <a:p>
                      <a:pPr marL="342900" marR="57150" lvl="0" indent="-342900">
                        <a:lnSpc>
                          <a:spcPts val="1620"/>
                        </a:lnSpc>
                        <a:spcAft>
                          <a:spcPts val="0"/>
                        </a:spcAft>
                        <a:buSzPts val="1400"/>
                        <a:buFont typeface="Times New Roman"/>
                        <a:buChar char="●"/>
                        <a:tabLst>
                          <a:tab pos="220345" algn="l"/>
                          <a:tab pos="1441450" algn="l"/>
                          <a:tab pos="1953895" algn="l"/>
                        </a:tabLs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словесное	/	</a:t>
                      </a:r>
                      <a:r>
                        <a:rPr lang="ru-RU" sz="1800" spc="-5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формирующее</a:t>
                      </a:r>
                      <a:r>
                        <a:rPr lang="ru-RU" sz="1800" spc="-335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оценивание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1638300">
                <a:tc>
                  <a:txBody>
                    <a:bodyPr/>
                    <a:lstStyle/>
                    <a:p>
                      <a:pPr marL="60960" marR="68580">
                        <a:lnSpc>
                          <a:spcPct val="98000"/>
                        </a:lnSpc>
                        <a:spcAft>
                          <a:spcPts val="0"/>
                        </a:spcAft>
                        <a:tabLst>
                          <a:tab pos="678180" algn="l"/>
                          <a:tab pos="1688465" algn="l"/>
                        </a:tabLs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</a:t>
                      </a:r>
                      <a:r>
                        <a:rPr lang="ru-RU" sz="18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способу</a:t>
                      </a:r>
                      <a:r>
                        <a:rPr lang="ru-RU" sz="18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spc="-5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формулирования</a:t>
                      </a:r>
                      <a:r>
                        <a:rPr lang="ru-RU" sz="1800" spc="-335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учителем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42900" marR="59055" lvl="0" indent="-342900">
                        <a:lnSpc>
                          <a:spcPct val="98000"/>
                        </a:lnSpc>
                        <a:spcAft>
                          <a:spcPts val="0"/>
                        </a:spcAft>
                        <a:buSzPts val="1400"/>
                        <a:buFont typeface="Times New Roman"/>
                        <a:buChar char="●"/>
                        <a:tabLst>
                          <a:tab pos="288925" algn="l"/>
                        </a:tabLs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средствами</a:t>
                      </a:r>
                      <a:r>
                        <a:rPr lang="ru-RU" sz="1800" spc="14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традиционной</a:t>
                      </a:r>
                      <a:r>
                        <a:rPr lang="ru-RU" sz="1800" spc="14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краткой</a:t>
                      </a:r>
                      <a:r>
                        <a:rPr lang="ru-RU" sz="1800" spc="-33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записи</a:t>
                      </a:r>
                    </a:p>
                    <a:p>
                      <a:pPr marL="342900" marR="57785" lvl="0" indent="-342900">
                        <a:spcAft>
                          <a:spcPts val="0"/>
                        </a:spcAft>
                        <a:buSzPts val="1400"/>
                        <a:buFont typeface="Times New Roman"/>
                        <a:buChar char="●"/>
                        <a:tabLst>
                          <a:tab pos="220345" algn="l"/>
                          <a:tab pos="671830" algn="l"/>
                          <a:tab pos="1976755" algn="l"/>
                          <a:tab pos="2981960" algn="l"/>
                        </a:tabLs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	развернутой	записью	</a:t>
                      </a:r>
                      <a:r>
                        <a:rPr lang="ru-RU" sz="1800" spc="-2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r>
                        <a:rPr lang="ru-RU" sz="1800" spc="-33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инструктажем,</a:t>
                      </a:r>
                      <a:r>
                        <a:rPr lang="ru-RU" sz="1800" spc="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схемой,</a:t>
                      </a:r>
                      <a:r>
                        <a:rPr lang="ru-RU" sz="1800" spc="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алгоритмом</a:t>
                      </a:r>
                    </a:p>
                    <a:p>
                      <a:pPr marL="342900" lvl="0" indent="-342900">
                        <a:lnSpc>
                          <a:spcPts val="1605"/>
                        </a:lnSpc>
                        <a:spcAft>
                          <a:spcPts val="0"/>
                        </a:spcAft>
                        <a:buSzPts val="1400"/>
                        <a:buFont typeface="Times New Roman"/>
                        <a:buChar char="●"/>
                        <a:tabLst>
                          <a:tab pos="220345" algn="l"/>
                        </a:tabLs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r>
                        <a:rPr lang="ru-RU" sz="1800" spc="-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ссылкой</a:t>
                      </a:r>
                      <a:r>
                        <a:rPr lang="ru-RU" sz="1800" spc="-1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</a:t>
                      </a:r>
                      <a:r>
                        <a:rPr lang="ru-RU" sz="1800" spc="-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электронные</a:t>
                      </a:r>
                      <a:r>
                        <a:rPr lang="ru-RU" sz="1800" spc="-1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ресурсы</a:t>
                      </a:r>
                    </a:p>
                    <a:p>
                      <a:pPr marL="342900" marR="59055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SzPts val="1400"/>
                        <a:buFont typeface="Times New Roman"/>
                        <a:buChar char="●"/>
                        <a:tabLst>
                          <a:tab pos="220345" algn="l"/>
                          <a:tab pos="600710" algn="l"/>
                          <a:tab pos="2291715" algn="l"/>
                        </a:tabLs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	дополнительными	</a:t>
                      </a:r>
                      <a:r>
                        <a:rPr lang="ru-RU" sz="1800" spc="-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учебными</a:t>
                      </a:r>
                      <a:r>
                        <a:rPr lang="ru-RU" sz="1800" spc="-33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материалами</a:t>
                      </a:r>
                    </a:p>
                    <a:p>
                      <a:pPr marL="342900" lvl="0" indent="-342900">
                        <a:lnSpc>
                          <a:spcPts val="1555"/>
                        </a:lnSpc>
                        <a:spcAft>
                          <a:spcPts val="0"/>
                        </a:spcAft>
                        <a:buSzPts val="1400"/>
                        <a:buFont typeface="Times New Roman"/>
                        <a:buChar char="●"/>
                        <a:tabLst>
                          <a:tab pos="220345" algn="l"/>
                        </a:tabLs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r>
                        <a:rPr lang="ru-RU" sz="1800" spc="-1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виде</a:t>
                      </a:r>
                      <a:r>
                        <a:rPr lang="ru-RU" sz="1800" spc="-2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видеозаписи</a:t>
                      </a:r>
                      <a:r>
                        <a:rPr lang="ru-RU" sz="1800" spc="-2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</a:t>
                      </a:r>
                      <a:r>
                        <a:rPr lang="ru-RU" sz="1800" spc="-2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аудиозаписи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Классификация 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учебных заданий</a:t>
            </a:r>
          </a:p>
        </p:txBody>
      </p:sp>
    </p:spTree>
    <p:extLst>
      <p:ext uri="{BB962C8B-B14F-4D97-AF65-F5344CB8AC3E}">
        <p14:creationId xmlns:p14="http://schemas.microsoft.com/office/powerpoint/2010/main" val="2334211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62</TotalTime>
  <Words>624</Words>
  <Application>Microsoft Office PowerPoint</Application>
  <PresentationFormat>Экран (4:3)</PresentationFormat>
  <Paragraphs>107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Эркер</vt:lpstr>
      <vt:lpstr>Основы преподавания русского языка в условиях реализации ФГОС  Формирование планируемых результатов обучения русскому языку в их единстве и взаимосвязи </vt:lpstr>
      <vt:lpstr>Презентация PowerPoint</vt:lpstr>
      <vt:lpstr>Презентация PowerPoint</vt:lpstr>
      <vt:lpstr>Презентация PowerPoint</vt:lpstr>
      <vt:lpstr>Приемы повышения уровня мотивации к изучению русского языка:</vt:lpstr>
      <vt:lpstr>Приемы повышения уровня мотивации к изучению русского языка:</vt:lpstr>
      <vt:lpstr>Основные направления работы учителя по повышению уровня мотивации</vt:lpstr>
      <vt:lpstr>Классификация учебных заданий</vt:lpstr>
      <vt:lpstr>Классификация учебных заданий</vt:lpstr>
      <vt:lpstr>Основные направления работы учителя по повышению уровня мотивации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Кирпиченко Екатерина Владимировна</dc:creator>
  <cp:lastModifiedBy>Бородатова Надежда Юрьевна</cp:lastModifiedBy>
  <cp:revision>11</cp:revision>
  <dcterms:created xsi:type="dcterms:W3CDTF">2023-04-15T04:53:07Z</dcterms:created>
  <dcterms:modified xsi:type="dcterms:W3CDTF">2023-05-05T11:50:25Z</dcterms:modified>
</cp:coreProperties>
</file>