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sldIdLst>
    <p:sldId id="256" r:id="rId2"/>
    <p:sldId id="258" r:id="rId3"/>
    <p:sldId id="261" r:id="rId4"/>
    <p:sldId id="259" r:id="rId5"/>
    <p:sldId id="263" r:id="rId6"/>
    <p:sldId id="264" r:id="rId7"/>
    <p:sldId id="257" r:id="rId8"/>
    <p:sldId id="262" r:id="rId9"/>
    <p:sldId id="265" r:id="rId10"/>
    <p:sldId id="266" r:id="rId11"/>
    <p:sldId id="260" r:id="rId12"/>
    <p:sldId id="268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069" autoAdjust="0"/>
    <p:restoredTop sz="94660"/>
  </p:normalViewPr>
  <p:slideViewPr>
    <p:cSldViewPr>
      <p:cViewPr>
        <p:scale>
          <a:sx n="118" d="100"/>
          <a:sy n="118" d="100"/>
        </p:scale>
        <p:origin x="-1434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B2D95-9414-423C-A761-AB57DB25CE0F}" type="datetimeFigureOut">
              <a:rPr lang="ru-RU" smtClean="0"/>
              <a:pPr/>
              <a:t>05.05.2023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A2A80-FA33-4CD5-BD29-9A8F767113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B2D95-9414-423C-A761-AB57DB25CE0F}" type="datetimeFigureOut">
              <a:rPr lang="ru-RU" smtClean="0"/>
              <a:pPr/>
              <a:t>05.05.2023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A2A80-FA33-4CD5-BD29-9A8F767113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B2D95-9414-423C-A761-AB57DB25CE0F}" type="datetimeFigureOut">
              <a:rPr lang="ru-RU" smtClean="0"/>
              <a:pPr/>
              <a:t>05.05.2023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A2A80-FA33-4CD5-BD29-9A8F767113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B2D95-9414-423C-A761-AB57DB25CE0F}" type="datetimeFigureOut">
              <a:rPr lang="ru-RU" smtClean="0"/>
              <a:pPr/>
              <a:t>05.05.2023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A2A80-FA33-4CD5-BD29-9A8F767113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B2D95-9414-423C-A761-AB57DB25CE0F}" type="datetimeFigureOut">
              <a:rPr lang="ru-RU" smtClean="0"/>
              <a:pPr/>
              <a:t>05.05.2023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A2A80-FA33-4CD5-BD29-9A8F767113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B2D95-9414-423C-A761-AB57DB25CE0F}" type="datetimeFigureOut">
              <a:rPr lang="ru-RU" smtClean="0"/>
              <a:pPr/>
              <a:t>05.05.2023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A2A80-FA33-4CD5-BD29-9A8F767113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B2D95-9414-423C-A761-AB57DB25CE0F}" type="datetimeFigureOut">
              <a:rPr lang="ru-RU" smtClean="0"/>
              <a:pPr/>
              <a:t>05.05.2023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A2A80-FA33-4CD5-BD29-9A8F767113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B2D95-9414-423C-A761-AB57DB25CE0F}" type="datetimeFigureOut">
              <a:rPr lang="ru-RU" smtClean="0"/>
              <a:pPr/>
              <a:t>05.05.2023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A2A80-FA33-4CD5-BD29-9A8F767113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B2D95-9414-423C-A761-AB57DB25CE0F}" type="datetimeFigureOut">
              <a:rPr lang="ru-RU" smtClean="0"/>
              <a:pPr/>
              <a:t>05.05.2023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A2A80-FA33-4CD5-BD29-9A8F767113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B2D95-9414-423C-A761-AB57DB25CE0F}" type="datetimeFigureOut">
              <a:rPr lang="ru-RU" smtClean="0"/>
              <a:pPr/>
              <a:t>05.05.2023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A2A80-FA33-4CD5-BD29-9A8F767113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B2D95-9414-423C-A761-AB57DB25CE0F}" type="datetimeFigureOut">
              <a:rPr lang="ru-RU" smtClean="0"/>
              <a:pPr/>
              <a:t>05.05.2023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8EA2A80-FA33-4CD5-BD29-9A8F767113D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1CB2D95-9414-423C-A761-AB57DB25CE0F}" type="datetimeFigureOut">
              <a:rPr lang="ru-RU" smtClean="0"/>
              <a:pPr/>
              <a:t>05.05.2023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8EA2A80-FA33-4CD5-BD29-9A8F767113DF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ransition spd="med">
    <p:fade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857232"/>
            <a:ext cx="8215370" cy="292895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Формирование математической грамотности</a:t>
            </a:r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58204" cy="1143000"/>
          </a:xfrm>
        </p:spPr>
        <p:txBody>
          <a:bodyPr/>
          <a:lstStyle/>
          <a:p>
            <a:r>
              <a:rPr lang="ru-RU" dirty="0" smtClean="0"/>
              <a:t>Продолжи фразу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Деньги любят ……..</a:t>
            </a:r>
          </a:p>
          <a:p>
            <a:r>
              <a:rPr lang="ru-RU" dirty="0" smtClean="0"/>
              <a:t>Дружба дружбой, а денежки ……...</a:t>
            </a:r>
          </a:p>
          <a:p>
            <a:r>
              <a:rPr lang="ru-RU" dirty="0" smtClean="0"/>
              <a:t>На деньги можно купить всё, кроме ……….</a:t>
            </a:r>
          </a:p>
          <a:p>
            <a:endParaRPr lang="ru-RU" dirty="0" smtClean="0"/>
          </a:p>
          <a:p>
            <a:r>
              <a:rPr lang="ru-RU" dirty="0" smtClean="0"/>
              <a:t>Чтобы найти стоимость, цену умножаем на …...</a:t>
            </a:r>
          </a:p>
          <a:p>
            <a:r>
              <a:rPr lang="ru-RU" dirty="0" smtClean="0"/>
              <a:t>Чтобы найти цену, стоимость делим на …….</a:t>
            </a:r>
          </a:p>
          <a:p>
            <a:r>
              <a:rPr lang="ru-RU" dirty="0" smtClean="0"/>
              <a:t>Чтобы найти количество, стоимость делим на …….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f2.ppt-online.org/files2/slide/9/9l2GPSYrCcMKAdaU4e8qziQ10ZXfFRj3OWx5LhJyH/slide-3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928670"/>
            <a:ext cx="7345309" cy="5501809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 descr="https://ds04.infourok.ru/uploads/ex/0254/000a761b-d721fe3c/img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714356"/>
            <a:ext cx="7480326" cy="561024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11017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Альберт Эйнштейн:  </a:t>
            </a:r>
          </a:p>
          <a:p>
            <a:pPr>
              <a:buNone/>
            </a:pPr>
            <a:r>
              <a:rPr lang="ru-RU" sz="4000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«…образование есть то, что остается после того, когда забывается все, чему нас учили в школе…».</a:t>
            </a:r>
            <a:endParaRPr lang="ru-RU" sz="4000" i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0292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Работа педагога начальной школы направлена на формирование функциональной грамотности учеников, которая состоит из нескольких:</a:t>
            </a:r>
            <a:br>
              <a:rPr lang="ru-RU" dirty="0" smtClean="0"/>
            </a:br>
            <a:endParaRPr lang="ru-RU" dirty="0" smtClean="0"/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математическая грамотность; 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языковая грамотность; 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читательская грамотность;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информационная грамотность.</a:t>
            </a:r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2" descr="https://cloud.prezentacii.org/18/11/104500/images/screen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7224" y="928670"/>
            <a:ext cx="7435366" cy="557652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72409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Сегодня мы поговорим о том, как сформировать математическую грамотность. Работа должна вестись системно и поэтапно: 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уровень</a:t>
            </a:r>
            <a:r>
              <a:rPr lang="ru-RU" dirty="0" smtClean="0"/>
              <a:t> - задачи, в которых требуется воспроизвести факты и методы, выполнить вычисления; (которые встречаются ребенку с 1 по 4 класс , 1м=100 см, перевод единиц, ориентирование на циферблате часов)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уровень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ru-RU" dirty="0" smtClean="0"/>
              <a:t>– задачи, в которых требуется установить связи  и интегрировать материал из разных областей математики; (пространственные представления)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уровень</a:t>
            </a:r>
            <a:r>
              <a:rPr lang="ru-RU" b="1" dirty="0" smtClean="0"/>
              <a:t> </a:t>
            </a:r>
            <a:r>
              <a:rPr lang="ru-RU" dirty="0" smtClean="0"/>
              <a:t>– задачи, в которых требуется выделить в жизненных ситуациях проблему, решаемую средствами математики, построить модель решения.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846980"/>
          </a:xfrm>
        </p:spPr>
        <p:txBody>
          <a:bodyPr/>
          <a:lstStyle/>
          <a:p>
            <a:pPr algn="ctr"/>
            <a:r>
              <a:rPr lang="ru-RU" dirty="0" smtClean="0"/>
              <a:t>Задача</a:t>
            </a:r>
            <a:endParaRPr lang="ru-RU" dirty="0"/>
          </a:p>
        </p:txBody>
      </p:sp>
      <p:pic>
        <p:nvPicPr>
          <p:cNvPr id="57350" name="Picture 6" descr="https://i.pinimg.com/originals/a6/4c/8f/a64c8f0fefafdae897ca557ed0f38ffa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2" y="4286256"/>
            <a:ext cx="4114800" cy="2199105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928662" y="1714488"/>
            <a:ext cx="7572428" cy="2318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cs typeface="AngsanaUPC" pitchFamily="18" charset="-34"/>
              </a:rPr>
              <a:t>Иван </a:t>
            </a:r>
            <a:r>
              <a:rPr lang="ru-RU" sz="2800" dirty="0">
                <a:cs typeface="AngsanaUPC" pitchFamily="18" charset="-34"/>
              </a:rPr>
              <a:t>В</a:t>
            </a:r>
            <a:r>
              <a:rPr lang="ru-RU" sz="2800" dirty="0" smtClean="0">
                <a:cs typeface="AngsanaUPC" pitchFamily="18" charset="-34"/>
              </a:rPr>
              <a:t>асильевич решил поменять плинтус в комнате на полу. Сколько штук плинтуса ему надо купить, если каждый плинтус </a:t>
            </a:r>
            <a:r>
              <a:rPr lang="ru-RU" sz="2800" dirty="0" smtClean="0"/>
              <a:t>имеет длину 2 м? При этом длина комнаты 5 м, а ширина 4м.</a:t>
            </a:r>
            <a:endParaRPr lang="ru-RU" sz="2800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928670"/>
            <a:ext cx="8229600" cy="1939094"/>
          </a:xfrm>
        </p:spPr>
        <p:txBody>
          <a:bodyPr>
            <a:noAutofit/>
          </a:bodyPr>
          <a:lstStyle/>
          <a:p>
            <a:r>
              <a:rPr lang="ru-RU" sz="2800" dirty="0" smtClean="0"/>
              <a:t>Главная цель – научить детей применять полученные знания, а решать эту задачу можно на любом учебном содержании с помощью следующих видов заданий: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00372"/>
            <a:ext cx="8229600" cy="3324228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выполнение письменных вычислений; </a:t>
            </a:r>
          </a:p>
          <a:p>
            <a:r>
              <a:rPr lang="ru-RU" dirty="0" smtClean="0"/>
              <a:t>выполнение арифметических действий над числами (устно); </a:t>
            </a:r>
          </a:p>
          <a:p>
            <a:r>
              <a:rPr lang="ru-RU" dirty="0" smtClean="0"/>
              <a:t>использование свойств арифметических действий для выполнения вычислений (устно); </a:t>
            </a:r>
          </a:p>
          <a:p>
            <a:r>
              <a:rPr lang="ru-RU" dirty="0" smtClean="0"/>
              <a:t>решение текстовых задач, связанных с покупками, измерением, взвешиванием и пр.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14298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Три составляющие математической грамотности: </a:t>
            </a:r>
            <a:endParaRPr lang="ru-RU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14620"/>
            <a:ext cx="8229600" cy="3609980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умение находить и отбирать информацию;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производить арифметические действия и применять их для решения конкретных задач;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интерпретировать, оценивать и анализировать данные.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785794"/>
            <a:ext cx="8358246" cy="642942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Информация может быть представлена в виде рисунков, цифр, математических символов, формул, диаграмм, карт, таблиц.</a:t>
            </a:r>
            <a:endParaRPr lang="ru-RU" dirty="0"/>
          </a:p>
        </p:txBody>
      </p:sp>
      <p:pic>
        <p:nvPicPr>
          <p:cNvPr id="56322" name="Picture 2" descr="https://fc.vseosvita.ua/001rlf-92d8/0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643050"/>
            <a:ext cx="3571900" cy="4762534"/>
          </a:xfrm>
          <a:prstGeom prst="rect">
            <a:avLst/>
          </a:prstGeom>
          <a:noFill/>
        </p:spPr>
      </p:pic>
      <p:pic>
        <p:nvPicPr>
          <p:cNvPr id="56324" name="Picture 4" descr="http://xn------5cdcba9a8bhiqf4boq8n7b.xn--p1ai/images/01_s/200/05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1714488"/>
            <a:ext cx="3650468" cy="485778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000108"/>
            <a:ext cx="7858180" cy="1143000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/>
              <a:t>Загадка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00232" y="2500306"/>
            <a:ext cx="4757742" cy="257176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Все мы там бываем.</a:t>
            </a:r>
          </a:p>
          <a:p>
            <a:pPr>
              <a:buNone/>
            </a:pPr>
            <a:r>
              <a:rPr lang="ru-RU" dirty="0" smtClean="0"/>
              <a:t>Всё, что нужно покупаем.</a:t>
            </a:r>
          </a:p>
          <a:p>
            <a:pPr>
              <a:buNone/>
            </a:pPr>
            <a:r>
              <a:rPr lang="ru-RU" dirty="0" smtClean="0"/>
              <a:t>Там есть множество витрин,</a:t>
            </a:r>
          </a:p>
          <a:p>
            <a:pPr>
              <a:buNone/>
            </a:pPr>
            <a:r>
              <a:rPr lang="ru-RU" dirty="0" smtClean="0"/>
              <a:t>Что же это?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114</TotalTime>
  <Words>256</Words>
  <Application>Microsoft Office PowerPoint</Application>
  <PresentationFormat>Экран (4:3)</PresentationFormat>
  <Paragraphs>37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Формирование математической грамотности</vt:lpstr>
      <vt:lpstr>Слайд 2</vt:lpstr>
      <vt:lpstr>Слайд 3</vt:lpstr>
      <vt:lpstr>Слайд 4</vt:lpstr>
      <vt:lpstr>Задача</vt:lpstr>
      <vt:lpstr>Главная цель – научить детей применять полученные знания, а решать эту задачу можно на любом учебном содержании с помощью следующих видов заданий:</vt:lpstr>
      <vt:lpstr>Три составляющие математической грамотности: </vt:lpstr>
      <vt:lpstr>Слайд 8</vt:lpstr>
      <vt:lpstr>Загадка</vt:lpstr>
      <vt:lpstr>Продолжи фразу</vt:lpstr>
      <vt:lpstr>Слайд 11</vt:lpstr>
      <vt:lpstr>Слайд 12</vt:lpstr>
      <vt:lpstr>Слайд 13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Лена</dc:creator>
  <cp:lastModifiedBy>Vgostahunasti8888@mail.ru</cp:lastModifiedBy>
  <cp:revision>15</cp:revision>
  <dcterms:created xsi:type="dcterms:W3CDTF">2020-11-01T20:51:43Z</dcterms:created>
  <dcterms:modified xsi:type="dcterms:W3CDTF">2023-05-05T09:41:05Z</dcterms:modified>
</cp:coreProperties>
</file>