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6" r:id="rId2"/>
    <p:sldId id="267" r:id="rId3"/>
    <p:sldId id="268" r:id="rId4"/>
    <p:sldId id="269" r:id="rId5"/>
    <p:sldId id="278" r:id="rId6"/>
    <p:sldId id="279" r:id="rId7"/>
    <p:sldId id="280" r:id="rId8"/>
    <p:sldId id="282" r:id="rId9"/>
    <p:sldId id="284" r:id="rId10"/>
    <p:sldId id="283" r:id="rId11"/>
    <p:sldId id="281" r:id="rId12"/>
    <p:sldId id="275" r:id="rId13"/>
    <p:sldId id="270" r:id="rId14"/>
    <p:sldId id="285" r:id="rId15"/>
    <p:sldId id="276" r:id="rId16"/>
    <p:sldId id="286" r:id="rId17"/>
    <p:sldId id="277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BF015-FEFA-475C-B987-80EB770E92DA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965C3-17C5-460D-B793-E6ED197D53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09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965C3-17C5-460D-B793-E6ED197D53C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358F78-8D55-4E6E-9904-C857DFCA2928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0958C9-0652-4B65-98C7-42F195111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2800" dirty="0" smtClean="0"/>
              <a:t>МБОУ «Баянгольская СОШ»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Исследовательская работа  </a:t>
            </a:r>
            <a:br>
              <a:rPr lang="ru-RU" sz="2800" b="1" dirty="0" smtClean="0"/>
            </a:br>
            <a:r>
              <a:rPr lang="ru-RU" sz="2800" b="1" dirty="0" smtClean="0"/>
              <a:t> на тему: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/>
              <a:t>«Геральдика»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</a:t>
            </a:r>
            <a:r>
              <a:rPr lang="ru-RU" sz="1800" dirty="0" smtClean="0"/>
              <a:t>Выполнила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ученица 8 «б» класса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</a:t>
            </a:r>
            <a:r>
              <a:rPr lang="ru-RU" sz="1800" dirty="0" err="1" smtClean="0"/>
              <a:t>Имектеева</a:t>
            </a:r>
            <a:r>
              <a:rPr lang="ru-RU" sz="1800" dirty="0" smtClean="0"/>
              <a:t> Светлана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</a:t>
            </a:r>
            <a:r>
              <a:rPr lang="ru-RU" sz="1800" dirty="0"/>
              <a:t>Р</a:t>
            </a:r>
            <a:r>
              <a:rPr lang="ru-RU" sz="1800" dirty="0" smtClean="0"/>
              <a:t>уководитель 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</a:t>
            </a:r>
            <a:r>
              <a:rPr lang="ru-RU" sz="1800" dirty="0" err="1" smtClean="0"/>
              <a:t>Гатапова</a:t>
            </a:r>
            <a:r>
              <a:rPr lang="ru-RU" sz="1800" dirty="0" smtClean="0"/>
              <a:t> О.Б</a:t>
            </a:r>
            <a:br>
              <a:rPr lang="ru-RU" sz="1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2022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означают животные в геральдике?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Животные </a:t>
            </a:r>
            <a:r>
              <a:rPr lang="ru-RU" b="1" dirty="0"/>
              <a:t>в геральдике</a:t>
            </a:r>
            <a:r>
              <a:rPr lang="ru-RU" dirty="0"/>
              <a:t> символизируют человеческие качества и различные философские понятия.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/>
              <a:t>делятся на </a:t>
            </a:r>
            <a:r>
              <a:rPr lang="ru-RU" b="1" dirty="0"/>
              <a:t>животных</a:t>
            </a:r>
            <a:r>
              <a:rPr lang="ru-RU" dirty="0"/>
              <a:t>-охотников (лев и другие хищники) и </a:t>
            </a:r>
            <a:r>
              <a:rPr lang="ru-RU" b="1" dirty="0"/>
              <a:t>животных</a:t>
            </a:r>
            <a:r>
              <a:rPr lang="ru-RU" dirty="0"/>
              <a:t>-жертв (к примеру, олень).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115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Герб Российской Федерации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4618856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Государственный</a:t>
            </a:r>
            <a:r>
              <a:rPr lang="ru-RU" dirty="0"/>
              <a:t> </a:t>
            </a:r>
            <a:r>
              <a:rPr lang="ru-RU" b="1" dirty="0" smtClean="0"/>
              <a:t>герб</a:t>
            </a:r>
          </a:p>
          <a:p>
            <a:pPr marL="0" indent="0">
              <a:buNone/>
            </a:pPr>
            <a:r>
              <a:rPr lang="ru-RU" dirty="0" smtClean="0"/>
              <a:t>России </a:t>
            </a:r>
            <a:r>
              <a:rPr lang="ru-RU" dirty="0"/>
              <a:t>представляет собой изображение золотого двуглавого орла на красном щите. Орел </a:t>
            </a:r>
            <a:r>
              <a:rPr lang="ru-RU" b="1" dirty="0"/>
              <a:t>символ</a:t>
            </a:r>
            <a:r>
              <a:rPr lang="ru-RU" dirty="0"/>
              <a:t> непобедимости и силы.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Двуглавый </a:t>
            </a:r>
            <a:r>
              <a:rPr lang="ru-RU" dirty="0"/>
              <a:t>орёл сохраняя государство, смотрит и на Запад и на </a:t>
            </a:r>
            <a:r>
              <a:rPr lang="ru-RU" dirty="0" smtClean="0"/>
              <a:t>Восток </a:t>
            </a:r>
          </a:p>
          <a:p>
            <a:pPr marL="0" indent="0">
              <a:buNone/>
            </a:pPr>
            <a:r>
              <a:rPr lang="ru-RU" dirty="0" smtClean="0"/>
              <a:t>Над </a:t>
            </a:r>
            <a:r>
              <a:rPr lang="ru-RU" dirty="0"/>
              <a:t>орлом три короны. Корона на голове орла- </a:t>
            </a:r>
            <a:r>
              <a:rPr lang="ru-RU" b="1" dirty="0"/>
              <a:t>символ</a:t>
            </a:r>
            <a:r>
              <a:rPr lang="ru-RU" dirty="0"/>
              <a:t> законности, означающий, что страна живет по законной чести.</a:t>
            </a:r>
          </a:p>
          <a:p>
            <a:endParaRPr lang="ru-RU" dirty="0"/>
          </a:p>
        </p:txBody>
      </p:sp>
      <p:pic>
        <p:nvPicPr>
          <p:cNvPr id="5" name="Объект 4" descr="Герб России — Википедия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312368" cy="4392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946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Герб Бурятии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4330824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Герб</a:t>
            </a:r>
            <a:r>
              <a:rPr lang="ru-RU" dirty="0"/>
              <a:t> Республики </a:t>
            </a:r>
            <a:r>
              <a:rPr lang="ru-RU" b="1" dirty="0" err="1" smtClean="0"/>
              <a:t>Бурятия</a:t>
            </a:r>
            <a:r>
              <a:rPr lang="ru-RU" dirty="0" err="1" smtClean="0"/>
              <a:t>представляет</a:t>
            </a:r>
            <a:r>
              <a:rPr lang="ru-RU" dirty="0" smtClean="0"/>
              <a:t> </a:t>
            </a:r>
            <a:r>
              <a:rPr lang="ru-RU" dirty="0"/>
              <a:t>собой геральдический щит традиционной формы, на котором размещен трёхцветный круг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сине-бело-жёлтый цвета национального флага).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верхней части круга — золотое </a:t>
            </a:r>
            <a:r>
              <a:rPr lang="ru-RU" dirty="0" err="1"/>
              <a:t>соёмбо</a:t>
            </a:r>
            <a:r>
              <a:rPr lang="ru-RU" dirty="0"/>
              <a:t> — традиционный символ вечной жизни (солнце, луна, очаг).</a:t>
            </a:r>
          </a:p>
        </p:txBody>
      </p:sp>
      <p:pic>
        <p:nvPicPr>
          <p:cNvPr id="6" name="Объект 5" descr="Государственные символы России » Символы субъектов РФ » Республика Бурятия"/>
          <p:cNvPicPr>
            <a:picLocks noGrp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23" t="12062" r="8163"/>
          <a:stretch/>
        </p:blipFill>
        <p:spPr bwMode="auto">
          <a:xfrm>
            <a:off x="5148064" y="1556792"/>
            <a:ext cx="3528392" cy="43924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055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Герб </a:t>
            </a:r>
            <a:r>
              <a:rPr lang="ru-RU" dirty="0" smtClean="0"/>
              <a:t>Баргузинского района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4906888" cy="4713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зелёном поле лазоревый столб чешуйчато тонко окаймленный серебром и обремененный вверху золотым </a:t>
            </a:r>
            <a:r>
              <a:rPr lang="ru-RU" dirty="0" err="1"/>
              <a:t>Соембо</a:t>
            </a:r>
            <a:r>
              <a:rPr lang="ru-RU" dirty="0"/>
              <a:t>. Поверх всего бегущий обернувшийся золотой соболь. Щит увенчан золотой территориальной короной установленного для муниципальных районов образца.</a:t>
            </a:r>
          </a:p>
          <a:p>
            <a:pPr marL="0" lvl="0" indent="0">
              <a:buNone/>
            </a:pPr>
            <a:endParaRPr lang="ru-RU" sz="2000" dirty="0"/>
          </a:p>
        </p:txBody>
      </p:sp>
      <p:pic>
        <p:nvPicPr>
          <p:cNvPr id="5" name="Объект 4" descr="https://images.vector-images.com/4/barguzinsky_rayon_coa.gif"/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484784"/>
            <a:ext cx="3384377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Баргузинского района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Обоснование символики:</a:t>
            </a:r>
            <a:br>
              <a:rPr lang="ru-RU" dirty="0"/>
            </a:br>
            <a:r>
              <a:rPr lang="ru-RU" dirty="0"/>
              <a:t>Бегущий золотой соболь в зелёном поле — символ природного богатства района, знаменитого Баргузинского соболя, который перепрыгивая через окаймлённый серебром чешуйчатый (остро волнистый) лазоревый столб, соединяет берега озера Байкал, на одном из которых находится Баргузинский район.</a:t>
            </a:r>
          </a:p>
          <a:p>
            <a:endParaRPr lang="ru-RU" dirty="0"/>
          </a:p>
        </p:txBody>
      </p:sp>
      <p:pic>
        <p:nvPicPr>
          <p:cNvPr id="10" name="Объект 4" descr="https://images.vector-images.com/4/barguzinsky_rayon_coa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64088" y="1340768"/>
            <a:ext cx="3240359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186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Герб </a:t>
            </a:r>
            <a:r>
              <a:rPr lang="ru-RU" dirty="0" smtClean="0"/>
              <a:t>Баргузинского района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Авторский </a:t>
            </a:r>
            <a:r>
              <a:rPr lang="ru-RU" dirty="0"/>
              <a:t>коллектив</a:t>
            </a:r>
            <a:br>
              <a:rPr lang="ru-RU" dirty="0"/>
            </a:br>
            <a:r>
              <a:rPr lang="ru-RU" dirty="0"/>
              <a:t>А.Л. Галин и А.Ю. Журавков.</a:t>
            </a:r>
          </a:p>
          <a:p>
            <a:r>
              <a:rPr lang="ru-RU" dirty="0"/>
              <a:t>Утверждён Решением Совета депутатов муниципального образования «Баргузинский район» (#181) от 31 августа 2011 года</a:t>
            </a:r>
          </a:p>
          <a:p>
            <a:endParaRPr lang="ru-RU" dirty="0"/>
          </a:p>
        </p:txBody>
      </p:sp>
      <p:pic>
        <p:nvPicPr>
          <p:cNvPr id="9" name="Объект 4" descr="https://images.vector-images.com/4/barguzinsky_rayon_coa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92080" y="1556792"/>
            <a:ext cx="3312368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1563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Герб п. Баргузин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4618856" cy="5256584"/>
          </a:xfrm>
        </p:spPr>
        <p:txBody>
          <a:bodyPr>
            <a:noAutofit/>
          </a:bodyPr>
          <a:lstStyle/>
          <a:p>
            <a:r>
              <a:rPr lang="ru-RU" sz="1800" dirty="0"/>
              <a:t>Баргузинский острог – первый русский острог в Забайкалье – основан в 1648 году. </a:t>
            </a:r>
            <a:endParaRPr lang="ru-RU" sz="1800" dirty="0" smtClean="0"/>
          </a:p>
          <a:p>
            <a:r>
              <a:rPr lang="ru-RU" sz="1800" dirty="0" smtClean="0"/>
              <a:t>В </a:t>
            </a:r>
            <a:r>
              <a:rPr lang="ru-RU" sz="1800" dirty="0"/>
              <a:t>1783 году </a:t>
            </a:r>
            <a:r>
              <a:rPr lang="ru-RU" sz="1800" dirty="0" err="1"/>
              <a:t>Баргузинск</a:t>
            </a:r>
            <a:r>
              <a:rPr lang="ru-RU" sz="1800" dirty="0"/>
              <a:t> стал уездным городом Нерчинской области в Иркутском наместничестве, в 1822 году стал заштатным городом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Герб </a:t>
            </a:r>
            <a:r>
              <a:rPr lang="ru-RU" sz="1800" dirty="0" err="1"/>
              <a:t>Баргузинска</a:t>
            </a:r>
            <a:r>
              <a:rPr lang="ru-RU" sz="1800" dirty="0"/>
              <a:t> утверждён 26 октября 1790 </a:t>
            </a:r>
            <a:r>
              <a:rPr lang="ru-RU" sz="1800" dirty="0" smtClean="0"/>
              <a:t>года</a:t>
            </a:r>
          </a:p>
          <a:p>
            <a:pPr marL="0" indent="0">
              <a:buNone/>
            </a:pPr>
            <a:r>
              <a:rPr lang="ru-RU" sz="1800" dirty="0" smtClean="0"/>
              <a:t> - в </a:t>
            </a:r>
            <a:r>
              <a:rPr lang="ru-RU" sz="1800" dirty="0"/>
              <a:t>верхней части содержал иркутский </a:t>
            </a:r>
            <a:r>
              <a:rPr lang="ru-RU" sz="1800" dirty="0" smtClean="0"/>
              <a:t>герб (бабр держит в руках соболя) ,</a:t>
            </a:r>
          </a:p>
          <a:p>
            <a:pPr marL="0" indent="0">
              <a:buNone/>
            </a:pPr>
            <a:r>
              <a:rPr lang="ru-RU" sz="1800" dirty="0" smtClean="0"/>
              <a:t> а </a:t>
            </a:r>
            <a:r>
              <a:rPr lang="ru-RU" sz="1800" dirty="0"/>
              <a:t>внизу</a:t>
            </a:r>
            <a:r>
              <a:rPr lang="ru-RU" sz="1800" dirty="0" smtClean="0"/>
              <a:t>: </a:t>
            </a:r>
            <a:r>
              <a:rPr lang="ru-RU" sz="1800" i="1" dirty="0" smtClean="0"/>
              <a:t>"</a:t>
            </a:r>
            <a:r>
              <a:rPr lang="ru-RU" sz="1800" i="1" dirty="0"/>
              <a:t>в серебряном поле сидящая белка в знак того, что в округе оного города ловятся летучие белки</a:t>
            </a:r>
            <a:r>
              <a:rPr lang="ru-RU" sz="1800" i="1" dirty="0" smtClean="0"/>
              <a:t>"</a:t>
            </a:r>
            <a:endParaRPr lang="ru-RU" sz="1800" i="1" dirty="0"/>
          </a:p>
        </p:txBody>
      </p:sp>
      <p:pic>
        <p:nvPicPr>
          <p:cNvPr id="5" name="Объект 4" descr="http://www.heraldicum.ru/russia/subjects/towns/images/barguzin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41937" y="1484784"/>
            <a:ext cx="3190503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779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24" y="294588"/>
            <a:ext cx="7467600" cy="634082"/>
          </a:xfrm>
        </p:spPr>
        <p:txBody>
          <a:bodyPr/>
          <a:lstStyle/>
          <a:p>
            <a:r>
              <a:rPr lang="ru-RU" dirty="0" smtClean="0"/>
              <a:t>Вопросы для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7171405"/>
              </p:ext>
            </p:extLst>
          </p:nvPr>
        </p:nvGraphicFramePr>
        <p:xfrm>
          <a:off x="395536" y="1196752"/>
          <a:ext cx="8208912" cy="525658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104456"/>
                <a:gridCol w="4104456"/>
              </a:tblGrid>
              <a:tr h="942175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Знаете ли вы слово «геральдика»?      2.</a:t>
                      </a:r>
                      <a:r>
                        <a:rPr lang="ru-RU" baseline="0" dirty="0" smtClean="0"/>
                        <a:t> Что изучает геральдика?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3212">
                <a:tc>
                  <a:txBody>
                    <a:bodyPr/>
                    <a:lstStyle/>
                    <a:p>
                      <a:r>
                        <a:rPr lang="ru-RU" dirty="0" smtClean="0"/>
                        <a:t>Да </a:t>
                      </a:r>
                      <a:r>
                        <a:rPr lang="ru-RU" dirty="0" smtClean="0"/>
                        <a:t>4 человека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Нет  (не знают)  12</a:t>
                      </a:r>
                      <a:endParaRPr lang="ru-RU" dirty="0"/>
                    </a:p>
                  </a:txBody>
                  <a:tcPr/>
                </a:tc>
              </a:tr>
              <a:tr h="40698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 Что изображено на гербе РФ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0580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r>
                        <a:rPr lang="ru-RU" baseline="0" dirty="0" smtClean="0"/>
                        <a:t> учащихся знали  (из них  50% частично)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не знали</a:t>
                      </a:r>
                      <a:endParaRPr lang="ru-RU" dirty="0"/>
                    </a:p>
                  </a:txBody>
                  <a:tcPr/>
                </a:tc>
              </a:tr>
              <a:tr h="47321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 Что изображено на гербе Бурятии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3212">
                <a:tc>
                  <a:txBody>
                    <a:bodyPr/>
                    <a:lstStyle/>
                    <a:p>
                      <a:r>
                        <a:rPr lang="ru-RU" dirty="0" smtClean="0"/>
                        <a:t>5 знали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 не знали</a:t>
                      </a:r>
                      <a:endParaRPr lang="ru-RU" dirty="0"/>
                    </a:p>
                  </a:txBody>
                  <a:tcPr/>
                </a:tc>
              </a:tr>
              <a:tr h="38423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 Что изображено на гербе Баргузинского</a:t>
                      </a:r>
                      <a:r>
                        <a:rPr lang="ru-RU" baseline="0" dirty="0" smtClean="0"/>
                        <a:t> района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3212">
                <a:tc>
                  <a:txBody>
                    <a:bodyPr/>
                    <a:lstStyle/>
                    <a:p>
                      <a:r>
                        <a:rPr lang="ru-RU" dirty="0" smtClean="0"/>
                        <a:t>9 знают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не знают</a:t>
                      </a:r>
                      <a:endParaRPr lang="ru-RU" dirty="0"/>
                    </a:p>
                  </a:txBody>
                  <a:tcPr/>
                </a:tc>
              </a:tr>
              <a:tr h="476546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 Что изображено на гербе п. Баргузин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3212">
                <a:tc>
                  <a:txBody>
                    <a:bodyPr/>
                    <a:lstStyle/>
                    <a:p>
                      <a:r>
                        <a:rPr lang="ru-RU" dirty="0" smtClean="0"/>
                        <a:t>3 знают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 не знают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38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Из </a:t>
            </a:r>
            <a:r>
              <a:rPr lang="ru-RU" dirty="0" smtClean="0"/>
              <a:t>этих вопросов </a:t>
            </a:r>
            <a:r>
              <a:rPr lang="ru-RU" dirty="0"/>
              <a:t>можно увидеть:  </a:t>
            </a:r>
          </a:p>
          <a:p>
            <a:r>
              <a:rPr lang="ru-RU" dirty="0" smtClean="0"/>
              <a:t>не все мои одноклассники знали слово «Геральдика», </a:t>
            </a:r>
          </a:p>
          <a:p>
            <a:r>
              <a:rPr lang="ru-RU" dirty="0" smtClean="0"/>
              <a:t>не задумывались об этом слове, </a:t>
            </a:r>
          </a:p>
          <a:p>
            <a:r>
              <a:rPr lang="ru-RU" dirty="0"/>
              <a:t>т</a:t>
            </a:r>
            <a:r>
              <a:rPr lang="ru-RU" dirty="0" smtClean="0"/>
              <a:t>еперь они знают, что это за слово и что изучает и какие гербы у нас.</a:t>
            </a:r>
          </a:p>
          <a:p>
            <a:r>
              <a:rPr lang="ru-RU" dirty="0" smtClean="0"/>
              <a:t>Моя гипотеза подтвердилась, что мои одноклассники практически не знали, но теперь </a:t>
            </a:r>
            <a:r>
              <a:rPr lang="ru-RU" dirty="0" smtClean="0"/>
              <a:t>они знают, что за слово «геральдика»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b="1" dirty="0" smtClean="0"/>
              <a:t>Цель работы</a:t>
            </a:r>
            <a:r>
              <a:rPr lang="ru-RU" dirty="0" smtClean="0"/>
              <a:t> </a:t>
            </a:r>
            <a:endParaRPr lang="ru-RU" dirty="0"/>
          </a:p>
          <a:p>
            <a:pPr fontAlgn="base">
              <a:buNone/>
            </a:pPr>
            <a:r>
              <a:rPr lang="ru-RU" dirty="0" smtClean="0"/>
              <a:t>- Проанализировать что за слово и узнать значение</a:t>
            </a:r>
          </a:p>
          <a:p>
            <a:pPr fontAlgn="base">
              <a:buNone/>
            </a:pPr>
            <a:r>
              <a:rPr lang="ru-RU" dirty="0" smtClean="0"/>
              <a:t>- Узнать  о гербе России, Бурятии, Баргузина</a:t>
            </a:r>
          </a:p>
          <a:p>
            <a:pPr fontAlgn="base">
              <a:buNone/>
            </a:pPr>
            <a:r>
              <a:rPr lang="ru-RU" b="1" dirty="0" smtClean="0"/>
              <a:t>Задачи</a:t>
            </a:r>
            <a:endParaRPr lang="ru-RU" dirty="0" smtClean="0"/>
          </a:p>
          <a:p>
            <a:pPr lvl="0" fontAlgn="base"/>
            <a:r>
              <a:rPr lang="ru-RU" dirty="0" smtClean="0"/>
              <a:t>изучить литературу, поискать в интернете по теме;</a:t>
            </a:r>
          </a:p>
          <a:p>
            <a:pPr lvl="0" fontAlgn="base"/>
            <a:r>
              <a:rPr lang="ru-RU" dirty="0"/>
              <a:t>о</a:t>
            </a:r>
            <a:r>
              <a:rPr lang="ru-RU" dirty="0" smtClean="0"/>
              <a:t>характеризовать слово;</a:t>
            </a:r>
          </a:p>
          <a:p>
            <a:pPr lvl="0" fontAlgn="base"/>
            <a:r>
              <a:rPr lang="ru-RU" dirty="0" smtClean="0"/>
              <a:t>провести опрос среди одноклассников: знают ли это слово и что они знают;</a:t>
            </a:r>
          </a:p>
          <a:p>
            <a:pPr lvl="0" fontAlgn="base"/>
            <a:r>
              <a:rPr lang="ru-RU" dirty="0" smtClean="0"/>
              <a:t>проанализировать полученные результаты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/>
              <a:t>Объект исследования </a:t>
            </a:r>
            <a:r>
              <a:rPr lang="ru-RU" dirty="0" smtClean="0"/>
              <a:t>- «Геральдика»- значение слова.</a:t>
            </a:r>
          </a:p>
          <a:p>
            <a:pPr fontAlgn="base"/>
            <a:r>
              <a:rPr lang="ru-RU" b="1" dirty="0" smtClean="0"/>
              <a:t>Предмет исследования </a:t>
            </a:r>
            <a:r>
              <a:rPr lang="ru-RU" dirty="0" smtClean="0"/>
              <a:t>- что изучает геральдика</a:t>
            </a:r>
          </a:p>
          <a:p>
            <a:pPr fontAlgn="base"/>
            <a:r>
              <a:rPr lang="ru-RU" b="1" dirty="0" smtClean="0"/>
              <a:t>Гипотеза:</a:t>
            </a:r>
            <a:r>
              <a:rPr lang="ru-RU" b="1" i="1" dirty="0" smtClean="0"/>
              <a:t> </a:t>
            </a:r>
            <a:r>
              <a:rPr lang="ru-RU" dirty="0" smtClean="0"/>
              <a:t>не все мои одноклассники об этом слове знают и им будет интересно узнать.</a:t>
            </a:r>
          </a:p>
          <a:p>
            <a:r>
              <a:rPr lang="ru-RU" b="1" dirty="0" smtClean="0"/>
              <a:t>Актуальность</a:t>
            </a:r>
            <a:r>
              <a:rPr lang="ru-RU" dirty="0" smtClean="0"/>
              <a:t>: этой темы определяется тем, что мы должны знать какие гербы России, Бурятии, Баргузина.</a:t>
            </a:r>
          </a:p>
          <a:p>
            <a:r>
              <a:rPr lang="ru-RU" b="1" dirty="0" smtClean="0"/>
              <a:t>Новизна:</a:t>
            </a:r>
            <a:r>
              <a:rPr lang="ru-RU" dirty="0" smtClean="0"/>
              <a:t> я решила изучить эту тему на примере своего класса: знают ли и задумываются ли они об этом слове, потому что это слово </a:t>
            </a:r>
            <a:r>
              <a:rPr lang="ru-RU" dirty="0" smtClean="0"/>
              <a:t>для </a:t>
            </a:r>
            <a:r>
              <a:rPr lang="ru-RU" dirty="0" smtClean="0"/>
              <a:t>меня было новым и я не знала значение.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b="1" dirty="0" smtClean="0"/>
              <a:t>Обзор литературы:</a:t>
            </a:r>
            <a:r>
              <a:rPr lang="ru-RU" dirty="0" smtClean="0"/>
              <a:t> во время работы </a:t>
            </a:r>
            <a:r>
              <a:rPr lang="ru-RU" dirty="0" smtClean="0"/>
              <a:t>мною </a:t>
            </a:r>
            <a:r>
              <a:rPr lang="ru-RU" dirty="0" smtClean="0"/>
              <a:t>использовалась информация из интернет- источников, использовала литературу по теме.</a:t>
            </a:r>
          </a:p>
          <a:p>
            <a:r>
              <a:rPr lang="ru-RU" b="1" dirty="0" smtClean="0"/>
              <a:t>Методы: </a:t>
            </a:r>
            <a:r>
              <a:rPr lang="ru-RU" dirty="0" smtClean="0"/>
              <a:t>беседа, анкетирование, </a:t>
            </a:r>
            <a:r>
              <a:rPr lang="ru-RU" dirty="0" smtClean="0"/>
              <a:t>анализ</a:t>
            </a:r>
            <a:endParaRPr lang="ru-RU" dirty="0" smtClean="0"/>
          </a:p>
          <a:p>
            <a:r>
              <a:rPr lang="ru-RU" b="1" dirty="0" smtClean="0"/>
              <a:t>Этапы: </a:t>
            </a:r>
            <a:r>
              <a:rPr lang="ru-RU" dirty="0" smtClean="0"/>
              <a:t>подготовительный, основной, заключительный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Геральдика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Гера́льдика</a:t>
            </a:r>
            <a:r>
              <a:rPr lang="ru-RU" dirty="0" smtClean="0"/>
              <a:t> — специальная историческая дисциплина, занимающаяся изучением гербов, а также традиций и практики их использования. </a:t>
            </a:r>
          </a:p>
          <a:p>
            <a:r>
              <a:rPr lang="ru-RU" dirty="0" smtClean="0"/>
              <a:t>Является частью </a:t>
            </a:r>
            <a:r>
              <a:rPr lang="ru-RU" dirty="0" err="1" smtClean="0"/>
              <a:t>эмблематики</a:t>
            </a:r>
            <a:r>
              <a:rPr lang="ru-RU" dirty="0" smtClean="0"/>
              <a:t> — группы взаимосвязанных дисциплин, изучающих эмблемы.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0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Корни геральдики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Появление геральдики относят к периоду времени между двумя </a:t>
            </a:r>
            <a:r>
              <a:rPr lang="ru-RU" dirty="0" smtClean="0"/>
              <a:t>крестовыми походами- </a:t>
            </a:r>
            <a:r>
              <a:rPr lang="ru-RU" dirty="0" smtClean="0"/>
              <a:t>между </a:t>
            </a:r>
            <a:r>
              <a:rPr lang="ru-RU" dirty="0"/>
              <a:t>1120 и 1150 </a:t>
            </a:r>
            <a:r>
              <a:rPr lang="ru-RU" dirty="0" smtClean="0"/>
              <a:t>годами</a:t>
            </a:r>
            <a:endParaRPr lang="ru-RU" baseline="30000" dirty="0"/>
          </a:p>
          <a:p>
            <a:r>
              <a:rPr lang="ru-RU" dirty="0" smtClean="0"/>
              <a:t>Зарождение </a:t>
            </a:r>
            <a:r>
              <a:rPr lang="ru-RU" dirty="0"/>
              <a:t>гербов связывают с тем, что в связи с изменениями военного снаряжения в конце XI — начале XII веков получить информацию о человеке, зачастую не видя его лица, закрытого </a:t>
            </a:r>
            <a:r>
              <a:rPr lang="ru-RU" dirty="0" smtClean="0"/>
              <a:t>шлемом было </a:t>
            </a:r>
            <a:r>
              <a:rPr lang="ru-RU" dirty="0"/>
              <a:t>весьма проблематично. </a:t>
            </a:r>
            <a:endParaRPr lang="ru-RU" dirty="0" smtClean="0"/>
          </a:p>
          <a:p>
            <a:r>
              <a:rPr lang="ru-RU" dirty="0" smtClean="0"/>
              <a:t>Желание </a:t>
            </a:r>
            <a:r>
              <a:rPr lang="ru-RU" dirty="0"/>
              <a:t>быть узнанным на поле боя стало причиной появления традиции расписывать свои </a:t>
            </a:r>
            <a:r>
              <a:rPr lang="ru-RU" dirty="0" smtClean="0"/>
              <a:t>щиты различными </a:t>
            </a:r>
            <a:r>
              <a:rPr lang="ru-RU" dirty="0"/>
              <a:t>фигурами, которые </a:t>
            </a:r>
            <a:r>
              <a:rPr lang="ru-RU" dirty="0" smtClean="0"/>
              <a:t> </a:t>
            </a:r>
            <a:r>
              <a:rPr lang="ru-RU" dirty="0"/>
              <a:t>превратились в опознавательные знаки </a:t>
            </a:r>
            <a:endParaRPr lang="ru-RU" dirty="0" smtClean="0"/>
          </a:p>
          <a:p>
            <a:r>
              <a:rPr lang="ru-RU" dirty="0" smtClean="0"/>
              <a:t>Ранняя </a:t>
            </a:r>
            <a:r>
              <a:rPr lang="ru-RU" dirty="0"/>
              <a:t>геральдическая символика была чрезвычайно простой и легко читаемой и не содержала сложных рисунков и </a:t>
            </a:r>
            <a:r>
              <a:rPr lang="ru-RU" dirty="0" smtClean="0"/>
              <a:t>надписей. </a:t>
            </a:r>
          </a:p>
          <a:p>
            <a:r>
              <a:rPr lang="ru-RU" dirty="0" smtClean="0"/>
              <a:t>Постепенно </a:t>
            </a:r>
            <a:r>
              <a:rPr lang="ru-RU" dirty="0"/>
              <a:t>сложились и правила начертания и использования гербов, впоследствии оформившиеся в своеобразный свод законов. </a:t>
            </a:r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/>
              <a:t>того, появление геральдики было вызвано изменениями в самом европейском обществе, произошедшими после 1000 </a:t>
            </a:r>
            <a:r>
              <a:rPr lang="ru-RU" dirty="0" smtClean="0"/>
              <a:t>года.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феодальных отношений привело к тому, что принадлежность к той или иной социальной группе полностью определяло жизнь человека. Знатность рода в это время становится своего рода культом. В этих условиях естественным развитием гербов, как личных эмблем, стало возникновении традиции их передачи по наследству, появление которой относят к концу XII </a:t>
            </a:r>
            <a:r>
              <a:rPr lang="ru-RU" dirty="0" smtClean="0"/>
              <a:t>века.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94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Савойский узел, фрагмент гобелена, немецкий гербовник</a:t>
            </a:r>
            <a:endParaRPr lang="ru-RU" dirty="0"/>
          </a:p>
        </p:txBody>
      </p:sp>
      <p:pic>
        <p:nvPicPr>
          <p:cNvPr id="4" name="Объект 3" descr="https://upload.wikimedia.org/wikipedia/commons/f/f3/Hic_est_dux_Wilelmus_Bayeux_Tapestry.jp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2603348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upload.wikimedia.org/wikipedia/commons/thumb/1/1b/Hyghalmen_Roll_Late_1400s.jpg/800px-Hyghalmen_Roll_Late_1400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08920"/>
            <a:ext cx="2448272" cy="3584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upload.wikimedia.org/wikipedia/commons/7/73/2denari180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78868"/>
            <a:ext cx="2160240" cy="23541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147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означают цвета в геральдике?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Красный </a:t>
            </a:r>
            <a:r>
              <a:rPr lang="ru-RU" dirty="0"/>
              <a:t>(</a:t>
            </a:r>
            <a:r>
              <a:rPr lang="ru-RU" dirty="0" err="1"/>
              <a:t>червлень</a:t>
            </a:r>
            <a:r>
              <a:rPr lang="ru-RU" dirty="0"/>
              <a:t>) – символ храбрости, мужества, решительности. </a:t>
            </a:r>
            <a:r>
              <a:rPr lang="ru-RU" b="1" dirty="0" smtClean="0"/>
              <a:t>Цвет</a:t>
            </a:r>
            <a:r>
              <a:rPr lang="ru-RU" dirty="0"/>
              <a:t> жизни, солнца, огня. </a:t>
            </a:r>
          </a:p>
          <a:p>
            <a:r>
              <a:rPr lang="ru-RU" dirty="0" smtClean="0"/>
              <a:t>Синий </a:t>
            </a:r>
            <a:r>
              <a:rPr lang="ru-RU" dirty="0"/>
              <a:t>(лазурь) – символ красоты, величия. </a:t>
            </a:r>
            <a:r>
              <a:rPr lang="ru-RU" b="1" dirty="0" smtClean="0"/>
              <a:t>Цвет</a:t>
            </a:r>
            <a:r>
              <a:rPr lang="ru-RU" dirty="0"/>
              <a:t> привносит ощущение мира и бесконечности, расслабляет человека. </a:t>
            </a:r>
          </a:p>
          <a:p>
            <a:r>
              <a:rPr lang="ru-RU" dirty="0" smtClean="0"/>
              <a:t>Зелёный </a:t>
            </a:r>
            <a:r>
              <a:rPr lang="ru-RU" dirty="0"/>
              <a:t>(зелень) – символ надежды, изобилия. С</a:t>
            </a:r>
            <a:r>
              <a:rPr lang="ru-RU" dirty="0" smtClean="0"/>
              <a:t>амый </a:t>
            </a:r>
            <a:r>
              <a:rPr lang="ru-RU" dirty="0"/>
              <a:t>распространенный </a:t>
            </a:r>
            <a:r>
              <a:rPr lang="ru-RU" b="1" dirty="0"/>
              <a:t>цвет</a:t>
            </a:r>
            <a:r>
              <a:rPr lang="ru-RU" dirty="0"/>
              <a:t> в нашей европейской природе. </a:t>
            </a:r>
          </a:p>
          <a:p>
            <a:r>
              <a:rPr lang="ru-RU" dirty="0" smtClean="0"/>
              <a:t>Пурпурный </a:t>
            </a:r>
            <a:r>
              <a:rPr lang="ru-RU" dirty="0"/>
              <a:t>(фиолетовый, лиловый) – символ достоинства и могущества.</a:t>
            </a:r>
          </a:p>
          <a:p>
            <a:r>
              <a:rPr lang="ru-RU" dirty="0" smtClean="0"/>
              <a:t>Желтый</a:t>
            </a:r>
            <a:r>
              <a:rPr lang="ru-RU" dirty="0"/>
              <a:t> </a:t>
            </a:r>
            <a:r>
              <a:rPr lang="ru-RU" b="1" dirty="0"/>
              <a:t>цвет символизирует</a:t>
            </a:r>
            <a:r>
              <a:rPr lang="ru-RU" dirty="0"/>
              <a:t> полуденное солнце и оказывает стимулирующий эффект. </a:t>
            </a:r>
          </a:p>
          <a:p>
            <a:r>
              <a:rPr lang="ru-RU" dirty="0" smtClean="0"/>
              <a:t>Оранжевый</a:t>
            </a:r>
            <a:r>
              <a:rPr lang="ru-RU" dirty="0"/>
              <a:t> </a:t>
            </a:r>
            <a:r>
              <a:rPr lang="ru-RU" b="1" dirty="0"/>
              <a:t>цвет</a:t>
            </a:r>
            <a:r>
              <a:rPr lang="ru-RU" dirty="0"/>
              <a:t> олицетворяет радость и счастье.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26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изображают на гербах?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ru-RU" dirty="0"/>
              <a:t>На </a:t>
            </a:r>
            <a:r>
              <a:rPr lang="ru-RU" b="1" dirty="0"/>
              <a:t>гербах</a:t>
            </a:r>
            <a:r>
              <a:rPr lang="ru-RU" dirty="0"/>
              <a:t> могут быть также </a:t>
            </a:r>
            <a:r>
              <a:rPr lang="ru-RU" b="1" dirty="0"/>
              <a:t>изображены</a:t>
            </a:r>
            <a:r>
              <a:rPr lang="ru-RU" dirty="0"/>
              <a:t>: естественные фигуры (человек, растения, звери, птицы, рыбы, пресмыкающиеся, явления природы и др.) </a:t>
            </a:r>
            <a:endParaRPr lang="ru-RU" dirty="0" smtClean="0"/>
          </a:p>
          <a:p>
            <a:r>
              <a:rPr lang="ru-RU" dirty="0" smtClean="0"/>
              <a:t>искусственные </a:t>
            </a:r>
            <a:r>
              <a:rPr lang="ru-RU" dirty="0"/>
              <a:t>фигуры (постройки, оружие, корабли, украшения и др.) </a:t>
            </a:r>
            <a:endParaRPr lang="ru-RU" dirty="0" smtClean="0"/>
          </a:p>
          <a:p>
            <a:r>
              <a:rPr lang="ru-RU" dirty="0" smtClean="0"/>
              <a:t>воображаемые </a:t>
            </a:r>
            <a:r>
              <a:rPr lang="ru-RU" dirty="0"/>
              <a:t>фигуры (мифические существа и растения: единорог, дракон, гриф, сказочные птицы и др.).</a:t>
            </a:r>
          </a:p>
        </p:txBody>
      </p:sp>
    </p:spTree>
    <p:extLst>
      <p:ext uri="{BB962C8B-B14F-4D97-AF65-F5344CB8AC3E}">
        <p14:creationId xmlns:p14="http://schemas.microsoft.com/office/powerpoint/2010/main" xmlns="" val="417814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476</TotalTime>
  <Words>364</Words>
  <Application>Microsoft Office PowerPoint</Application>
  <PresentationFormat>Экран (4:3)</PresentationFormat>
  <Paragraphs>95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МБОУ «Баянгольская СОШ»  Исследовательская работа    на тему: «Геральдика»                                                                                        Выполнила                                                                                         ученица 8 «б» класса                                                                                         Имектеева Светлана                                                                          Руководитель                                                                           Гатапова О.Б   2022</vt:lpstr>
      <vt:lpstr>Слайд 2</vt:lpstr>
      <vt:lpstr>Слайд 3</vt:lpstr>
      <vt:lpstr>Слайд 4</vt:lpstr>
      <vt:lpstr>Геральдика </vt:lpstr>
      <vt:lpstr>Корни геральдики</vt:lpstr>
      <vt:lpstr>Савойский узел, фрагмент гобелена, немецкий гербовник</vt:lpstr>
      <vt:lpstr> Что означают цвета в геральдике? </vt:lpstr>
      <vt:lpstr>  Что изображают на гербах?  </vt:lpstr>
      <vt:lpstr> Что означают животные в геральдике? </vt:lpstr>
      <vt:lpstr> Герб Российской Федерации </vt:lpstr>
      <vt:lpstr>Герб Бурятии</vt:lpstr>
      <vt:lpstr>Герб Баргузинского района</vt:lpstr>
      <vt:lpstr>Герб Баргузинского района</vt:lpstr>
      <vt:lpstr>Герб Баргузинского района</vt:lpstr>
      <vt:lpstr>Герб п. Баргузин</vt:lpstr>
      <vt:lpstr>Вопросы для анкетирования</vt:lpstr>
      <vt:lpstr>вывод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Ученик года - 2020</dc:title>
  <dc:creator>Anybody</dc:creator>
  <cp:lastModifiedBy>Оксана Баторовна</cp:lastModifiedBy>
  <cp:revision>36</cp:revision>
  <dcterms:created xsi:type="dcterms:W3CDTF">2020-01-19T16:16:45Z</dcterms:created>
  <dcterms:modified xsi:type="dcterms:W3CDTF">2007-12-31T16:41:25Z</dcterms:modified>
</cp:coreProperties>
</file>