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6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2" r:id="rId30"/>
    <p:sldId id="284" r:id="rId31"/>
    <p:sldId id="285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4660"/>
  </p:normalViewPr>
  <p:slideViewPr>
    <p:cSldViewPr snapToGrid="0">
      <p:cViewPr varScale="1">
        <p:scale>
          <a:sx n="84" d="100"/>
          <a:sy n="84" d="100"/>
        </p:scale>
        <p:origin x="2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568769"/>
            <a:ext cx="11725655" cy="1646302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интонационной выразительности речи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обучающихся с ТНР и ЗПР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										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								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«Николаевская СШ»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				                                          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Светлана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Сергеевна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Луденкова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6477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014" y="666750"/>
            <a:ext cx="11324166" cy="5745480"/>
          </a:xfrm>
        </p:spPr>
        <p:txBody>
          <a:bodyPr>
            <a:normAutofit fontScale="90000"/>
          </a:bodyPr>
          <a:lstStyle/>
          <a:p>
            <a:pPr indent="228600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Развитие просодических компонентов речи: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речевое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дыхание;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сила, высота и тембр голоса;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ритм речи;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темп речи;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ударение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Формирование навыка восприятия и воспроизведения основных типов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высказывания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утвердительную, вопросительную, восклицательную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Развитие выразительности мимики, жестов и движений.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6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124" y="163830"/>
            <a:ext cx="1151466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Упражнения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развитию высоты и силы голоса,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восприятию движений тона голоса, по развитию длительности и интенсивности речевого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дыхания: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044" y="2789239"/>
            <a:ext cx="8596668" cy="38807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Восприятие, определение и воспроизведение силы голоса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Восприятие, определение и воспроизведение высоты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голоса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Длительное произнесение голосом средней громкости отдельных гласных и согласных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звуков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Усиление и ослабление голоса (от беззвучной артикуляции до громкого произнесения и наоборот) на материале отдельных гласных звуков и сочетаний из двух—трёх гласных звуков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7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цепочку звуков.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95332" y="156464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9600" dirty="0" smtClean="0">
                <a:solidFill>
                  <a:srgbClr val="FF0000"/>
                </a:solidFill>
              </a:rPr>
              <a:t>АУИ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03064" y="3928110"/>
            <a:ext cx="8596668" cy="2667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Повторите с беззвучной артикуляцией.</a:t>
            </a:r>
          </a:p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Произнесите шёпотом.</a:t>
            </a:r>
          </a:p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Произнесите тихо.</a:t>
            </a:r>
          </a:p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Произнесите громко.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70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890" y="377509"/>
            <a:ext cx="11555730" cy="6331901"/>
          </a:xfrm>
        </p:spPr>
        <p:txBody>
          <a:bodyPr>
            <a:normAutofit/>
          </a:bodyPr>
          <a:lstStyle/>
          <a:p>
            <a:pPr indent="19050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Тренировка динамического диапазона голоса при пении гласных звуков — громко, тихо, с постепенным затиханием голоса, с постепенным усилением голоса.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понижение голоса при произнесении отдельных гласных звуков, сочетаний из двух—трех гласных звуков,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слогов:</a:t>
            </a:r>
            <a:r>
              <a:rPr lang="ru-R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ау-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Чередование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повышения и понижения голоса при произнесении отдельных звуков «укачивание»: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вВвВвВ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РрРрРрРр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Постепенное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голоса с последующим его понижением при произнесении гласных звуков: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ts val="1575"/>
              </a:lnSpc>
              <a:buNone/>
            </a:pPr>
            <a:r>
              <a:rPr lang="ru-RU" sz="1200" dirty="0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12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" dirty="0" err="1" smtClean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Аналогично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упражнениях используются слоги, слова,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предложения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счёт от 1 до 5, называние дней недели, месяцев, времён года. Мама ушла домой.)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13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59" y="130628"/>
            <a:ext cx="12491209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по развитию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ритмической организации высказывания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восприятия ритмических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Воспроизведение ритмических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ритмической организации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высказывания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58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67" y="241465"/>
            <a:ext cx="12563654" cy="132080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для развития ритмической организации высказывания: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14" y="1562265"/>
            <a:ext cx="11747076" cy="2381085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Восприятие и воспроизведение синтезированных ритмических контуров с ударением в начале, в середине, в конце отрезка: ТА-та, та-ТА, та-та-ТА, та-ТА-та, ТА-та-та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Отхлопывание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(отстукивание) ритмического рисунка синтезированного контура, слова, стихотворения, фразы (вместе с логопедом 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самостоятельно)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 (картинок) к определенной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акцентной структуре (схеме)</a:t>
            </a:r>
            <a:endParaRPr lang="ru-RU" sz="14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Имитация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акцентной структуры слова (словесное ударение) и предложения (синтагматическое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ударение)</a:t>
            </a:r>
          </a:p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021417" y="3506239"/>
            <a:ext cx="7766936" cy="14473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Соня купила красную сумку.</a:t>
            </a:r>
            <a:br>
              <a:rPr lang="ru-RU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64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042" y="68074"/>
            <a:ext cx="6248292" cy="6660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808" y="68073"/>
            <a:ext cx="5687693" cy="666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5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80" y="87086"/>
            <a:ext cx="11376560" cy="1320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по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использовать в речи различные темповые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822" y="1603169"/>
            <a:ext cx="11281118" cy="5130140"/>
          </a:xfrm>
        </p:spPr>
        <p:txBody>
          <a:bodyPr>
            <a:normAutofit fontScale="92500" lnSpcReduction="20000"/>
          </a:bodyPr>
          <a:lstStyle/>
          <a:p>
            <a:pPr indent="190500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Развитие общих представлений о темпе речи.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Развитие восприятия различного темпа речи.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Развитие умения воспроизводить различный темп речи: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воспроизведение темповой характеристики фразы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сопряжённо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логопедом;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воспроизведение темповой характеристики фразы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отражённо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вслед за логопедом;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самостоятельное воспроизведение определенного темпа фразы.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33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80009"/>
            <a:ext cx="11247120" cy="2080579"/>
          </a:xfrm>
        </p:spPr>
        <p:txBody>
          <a:bodyPr>
            <a:normAutofit fontScale="90000"/>
          </a:bodyPr>
          <a:lstStyle/>
          <a:p>
            <a:pPr marL="342900" lvl="0" indent="190500">
              <a:lnSpc>
                <a:spcPct val="150000"/>
              </a:lnSpc>
              <a:spcBef>
                <a:spcPts val="1000"/>
              </a:spcBef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Устранение ускоренного темпа речи осуществляется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путём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следующих упражнений:</a:t>
            </a:r>
            <a:r>
              <a:rPr lang="ru-RU" sz="9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9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434" y="1520190"/>
            <a:ext cx="11209866" cy="5760720"/>
          </a:xfrm>
        </p:spPr>
        <p:txBody>
          <a:bodyPr>
            <a:normAutofit fontScale="62500" lnSpcReduction="20000"/>
          </a:bodyPr>
          <a:lstStyle/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повторение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логопедом фраз в медленном темпе (сопряженно и вслед за логопедом);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самостоятельное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проговаривание фраз в медленном темпе под отстукивание каждого слога (слова) — ударами рукой по столу, </a:t>
            </a:r>
            <a:r>
              <a:rPr lang="ru-RU" sz="29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отхлопыванием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ударами мяча и т. д.;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вопросы логопеда — сначала шепотом в медленном темпе, затем вслух — медленно и ритмично;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медленное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проговаривание сложных скороговорок (трудности проговаривания обеспечивают замедление темпа);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проговаривание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фраз под медленную музыку, под маршировку и т. д.;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речевые игры, в которых присутствует необходимость медленного проговаривания слов;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инсценировок (применение кукол-персонажей также позволяет естественно замедлить темп речи детей, так как в процессе изложения текста должны осуществляться различные действия с фигурками</a:t>
            </a: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9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рассказы по картине, чтение стихотворении в медленном темпе (сопряженно и отраженно с логопедом, самостоятельно; под удары метронома и без них).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13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464" y="118110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Устранение замедленного темпа речи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14" y="1438910"/>
            <a:ext cx="12112836" cy="6377940"/>
          </a:xfrm>
        </p:spPr>
        <p:txBody>
          <a:bodyPr>
            <a:normAutofit/>
          </a:bodyPr>
          <a:lstStyle/>
          <a:p>
            <a:pPr indent="190500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повторение за логопедом фраз в быстром темпе (сопряженно и вслед за логопедом);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проговаривание фраз в быстром темпе под удары метронома;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проговаривание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фраз под быструю музыку;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заканчивание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фразы, начатой логопедом, в быстром темпе;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произнесение в быстром темпе стихов и скороговорок;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90500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различных игр, инсценировок, требующих быстрого произнесения слов.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19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304" y="450574"/>
            <a:ext cx="11860696" cy="6950765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«Хотя письменное искусство и очень разнообразно грамматически,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совершенно беспомощно, когда речь идёт об интонации.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например, есть пятьдесят способов сказать «да»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пятьсот способов сказать «нет»,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 время как написать это слово можно только один раз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.»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												                                 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Б.Шоу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604" y="0"/>
            <a:ext cx="1151466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Формирование навыка восприятия и воспроизведения основных типов высказывания - утвердительную, вопросительную, восклицательную.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Развитие восприятия интонации повествовательного/ вопросительного / восклицательного типа: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знакомство с данной интонацией;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определение картинки-символа;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упражнения по выделению данной интонации.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Развитие дифференциации различных видов интонации.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86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93554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Упражнения по отработке интонации повествовательного предложения, характеризующейся понижением мелодики на ударном слоге слова, стоящего под синтагматическим ударением: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3074" y="3203539"/>
            <a:ext cx="8596668" cy="3880773"/>
          </a:xfrm>
        </p:spPr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Маша.</a:t>
            </a:r>
            <a:endParaRPr lang="ru-RU" sz="2500" dirty="0" smtClean="0">
              <a:solidFill>
                <a:srgbClr val="90C22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Маша поёт.</a:t>
            </a:r>
            <a:endParaRPr lang="ru-RU" sz="2500" dirty="0" smtClean="0">
              <a:solidFill>
                <a:srgbClr val="90C22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улице ранняя весна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26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30" y="118110"/>
            <a:ext cx="11590020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Упражнения по отработке интонации вопросительного предложения без вопросительного слова, характеризующейся резким повышением частоты основного тона на ударном слоге слова, стоящего под синтагматическим ударением: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314" y="3257869"/>
            <a:ext cx="8596668" cy="38807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Маша пришла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Маша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поёт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песню?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0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4" y="175260"/>
            <a:ext cx="1181946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Упражнения по отработке интонации вопросительного предложения с вопросительным словом, характеризующейся повышением тона на стоящем в начале предложения вопросительном слове: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884" y="3372169"/>
            <a:ext cx="10295466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Маша поёт?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он приедет?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в саду детей?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790" y="129540"/>
            <a:ext cx="11967210" cy="195072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Упражнения по отработке восклицательной интонации предложения, характеризующейся восходяще-нисходящей мелодикой: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Какая она красавица!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же мама!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Доброе утро!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0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714" y="209550"/>
            <a:ext cx="1159848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Развитие выразительности мимики, жестов и движений.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904" y="1886269"/>
            <a:ext cx="8596668" cy="388077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Развитие восприятия выразительности мимики, жестов и движений: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знакомство с данными мимикой, жестом и движением;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определение картинки-символа;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упражнения по воспроизведению мимики, жестов, движений.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13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938" y="0"/>
            <a:ext cx="5261304" cy="668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455" y="263375"/>
            <a:ext cx="5041829" cy="637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Развитие дифференциации различных видов мимики, жестов, движений.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534" y="320633"/>
            <a:ext cx="5432007" cy="66817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218" y="102870"/>
            <a:ext cx="5292323" cy="6755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712" y="-41558"/>
            <a:ext cx="5109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64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874" y="289560"/>
            <a:ext cx="1135845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Применение мимики, жестов, движений при произнесении слов, словосочетаний, предложений.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815" y="137059"/>
            <a:ext cx="4767779" cy="65755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900" y="137059"/>
            <a:ext cx="5026789" cy="65755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8815" y="0"/>
            <a:ext cx="5633577" cy="67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8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283" y="0"/>
            <a:ext cx="11647188" cy="1320800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1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Слушание. Развитие умения наблюдать за выразительностью речи, за особенностью авторского стиля.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вслух.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предложений с интонационным выделением знаков препинания. Понимание смысловых особенностей разных по виду и типу текстов, передача их с помощью интонирования.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 подготовиться к выразительному чтению небольшого текста (выбрать тон и темп чтения, определить логические ударения и паузы).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85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64" y="186690"/>
            <a:ext cx="8596668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Выбери, с какой эмоцией ты будешь читать текст. Соедини текст с выбранной мимикой. Прочитай текст выразительно.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572" y="82813"/>
            <a:ext cx="5451852" cy="668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58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564" y="346710"/>
            <a:ext cx="11004126" cy="13208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Использование мимики, жестов, движений при чтении и инсценировке  произведений.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40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0254" y="2335530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4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516" y="119269"/>
            <a:ext cx="11792963" cy="1320800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			         2 класс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Критически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оценивать своё чтение и чтение других в соответствии с выбранными критериями выразительного чтения;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поэтические тексты (лирические и игровые диалогового характера) и сказки;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произведение по ролям;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группе, создавая инсценировки небольших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произведений.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7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282" y="437319"/>
            <a:ext cx="11832718" cy="6639339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3 класс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Читать по ролям литературное произведение;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Выразительно читать подготовленное произведение с места или наизусть.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класс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Овладение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осознанным, правильным, беглым и выразительным чтением как базовым умением в системе образования младших школьников.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84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232" y="0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Тяжёлые нарушения речи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724" y="660400"/>
            <a:ext cx="11677880" cy="59876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Страдает голос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он либо тихий, либо чрезмерно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громкий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удаются модуляции по высоте, силе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голоса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Нарушается тембр речи и появляется иногда назальный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оттенок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Темп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речи чаще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ускорен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Вдох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 придыханием, с поднятием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плеч</a:t>
            </a:r>
          </a:p>
          <a:p>
            <a:pPr>
              <a:lnSpc>
                <a:spcPct val="150000"/>
              </a:lnSpc>
            </a:pPr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Верхнегрудное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верхнеключичное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дыхание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слаблен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речевой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выдох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 рассказывании стихотворная речь ребенка монотонна, постепенно становится менее разборчивой, голос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угасает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Более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нарушенным является процесс слуховой дифференциации интонационных структур, чем процесс самостоятельной реализации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478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621" y="225288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Задержка психического развития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22" y="1352206"/>
            <a:ext cx="12722087" cy="38807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арушены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процессы дифференциации различных видов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интонации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Нарушена  имитация интонации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Нарушено самостоятельное воспроизведение различных видов интонации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Наиболее сложной для дифференциации и воспроизведения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восклицательная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интонация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егче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происходит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 различения и использования в речи повествовательной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интонации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тмечается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недоразвитие эмоциональной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выразительности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256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23900"/>
            <a:ext cx="11514666" cy="6408420"/>
          </a:xfrm>
        </p:spPr>
        <p:txBody>
          <a:bodyPr>
            <a:norm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Интонация - это сложный комплекс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выразительных средств речи,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включающий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мелодику, темп, ритм, ударение,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тембр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паузы.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37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34" y="183199"/>
            <a:ext cx="11209866" cy="6411911"/>
          </a:xfrm>
        </p:spPr>
        <p:txBody>
          <a:bodyPr>
            <a:normAutofit fontScale="77500" lnSpcReduction="20000"/>
          </a:bodyPr>
          <a:lstStyle/>
          <a:p>
            <a:pPr indent="228600">
              <a:lnSpc>
                <a:spcPct val="15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Мелодика - чередование повышения и понижения голоса.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 - ускорение и замедление речи.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 - представляет собой равномерное чередование ударных и безударных элементов речи.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Ударение -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слов или главного по смыслу слова во фразе с помощью пауз, повышения голоса, большей напряженностью и долготой произношения.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Тембр - окраска голоса, уникальная для каждого человека может изменяться в зависимости от эмоционального состояния говорящего.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50000"/>
              </a:lnSpc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Пауза - перерыв в звучании речи.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9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1138</Words>
  <Application>Microsoft Office PowerPoint</Application>
  <PresentationFormat>Широкоэкранный</PresentationFormat>
  <Paragraphs>115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Calibri</vt:lpstr>
      <vt:lpstr>Georgia</vt:lpstr>
      <vt:lpstr>Times New Roman</vt:lpstr>
      <vt:lpstr>Trebuchet MS</vt:lpstr>
      <vt:lpstr>Wingdings 3</vt:lpstr>
      <vt:lpstr>Грань</vt:lpstr>
      <vt:lpstr> Развитие интонационной выразительности речи у обучающихся с ТНР и ЗПР.                        Учитель-логопед                                  МБОУ «Николаевская СШ»                                                      Светлана Сергеевна Луденкова </vt:lpstr>
      <vt:lpstr>«Хотя письменное искусство и очень разнообразно грамматически, оно совершенно беспомощно, когда речь идёт об интонации. Так, например, есть пятьдесят способов сказать «да» и пятьсот способов сказать «нет», в то время как написать это слово можно только один раз.»                                                  (Б.Шоу). </vt:lpstr>
      <vt:lpstr>                                     1 класс Слушание. Развитие умения наблюдать за выразительностью речи, за особенностью авторского стиля. Чтение вслух. Чтение предложений с интонационным выделением знаков препинания. Понимание смысловых особенностей разных по виду и типу текстов, передача их с помощью интонирования. Умение самостоятельно подготовиться к выразительному чтению небольшого текста (выбрать тон и темп чтения, определить логические ударения и паузы).  </vt:lpstr>
      <vt:lpstr>                  2 класс - Критически оценивать своё чтение и чтение других в соответствии с выбранными критериями выразительного чтения; - Выразительно читать поэтические тексты (лирические и игровые диалогового характера) и сказки; - Читать произведение по ролям; - Работать в группе, создавая инсценировки небольших произведений. </vt:lpstr>
      <vt:lpstr>                                 3 класс - Читать по ролям литературное произведение; - Выразительно читать подготовленное произведение с места или наизусть.                                      4 класс - Овладение осознанным, правильным, беглым и выразительным чтением как базовым умением в системе образования младших школьников.  </vt:lpstr>
      <vt:lpstr>Тяжёлые нарушения речи</vt:lpstr>
      <vt:lpstr>Задержка психического развития</vt:lpstr>
      <vt:lpstr>Интонация - это сложный комплекс  всех выразительных средств речи,  включающий мелодику, темп, ритм, ударение,  тембр и паузы. </vt:lpstr>
      <vt:lpstr>Презентация PowerPoint</vt:lpstr>
      <vt:lpstr>I. Развитие просодических компонентов речи: • речевое дыхание; • сила, высота и тембр голоса; • ритм речи; • темп речи; • ударение.  II. Формирование навыка восприятия и воспроизведения основных типов высказывания - утвердительную, вопросительную, восклицательную.  III. Развитие выразительности мимики, жестов и движений. </vt:lpstr>
      <vt:lpstr>I. Упражнения по развитию высоты и силы голоса,  по восприятию движений тона голоса, по развитию длительности и интенсивности речевого дыхания: </vt:lpstr>
      <vt:lpstr>- Назовите цепочку звуков.</vt:lpstr>
      <vt:lpstr>Презентация PowerPoint</vt:lpstr>
      <vt:lpstr>Упражнения по развитию ритмической организации высказывания :</vt:lpstr>
      <vt:lpstr>Упражнения для развития ритмической организации высказывания: </vt:lpstr>
      <vt:lpstr>Презентация PowerPoint</vt:lpstr>
      <vt:lpstr>Упражнения по развитию способности использовать в речи различные темповые характеристики: </vt:lpstr>
      <vt:lpstr>Устранение ускоренного темпа речи осуществляется путём следующих упражнений: </vt:lpstr>
      <vt:lpstr>Устранение замедленного темпа речи </vt:lpstr>
      <vt:lpstr>II. Формирование навыка восприятия и воспроизведения основных типов высказывания - утвердительную, вопросительную, восклицательную. </vt:lpstr>
      <vt:lpstr>1. Упражнения по отработке интонации повествовательного предложения, характеризующейся понижением мелодики на ударном слоге слова, стоящего под синтагматическим ударением:  </vt:lpstr>
      <vt:lpstr>2. Упражнения по отработке интонации вопросительного предложения без вопросительного слова, характеризующейся резким повышением частоты основного тона на ударном слоге слова, стоящего под синтагматическим ударением: </vt:lpstr>
      <vt:lpstr>3. Упражнения по отработке интонации вопросительного предложения с вопросительным словом, характеризующейся повышением тона на стоящем в начале предложения вопросительном слове: </vt:lpstr>
      <vt:lpstr>4. Упражнения по отработке восклицательной интонации предложения, характеризующейся восходяще-нисходящей мелодикой: </vt:lpstr>
      <vt:lpstr>III. Развитие выразительности мимики, жестов и движений. </vt:lpstr>
      <vt:lpstr>Презентация PowerPoint</vt:lpstr>
      <vt:lpstr>Презентация PowerPoint</vt:lpstr>
      <vt:lpstr>2. Развитие дифференциации различных видов мимики, жестов, движений. </vt:lpstr>
      <vt:lpstr>3. Применение мимики, жестов, движений при произнесении слов, словосочетаний, предложений. </vt:lpstr>
      <vt:lpstr>Выбери, с какой эмоцией ты будешь читать текст. Соедини текст с выбранной мимикой. Прочитай текст выразительно.</vt:lpstr>
      <vt:lpstr>4. Использование мимики, жестов, движений при чтении и инсценировке  произведений. </vt:lpstr>
      <vt:lpstr>Благодарю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Развитие интонационной выразительности речи у обучающихся с ТНР и ЗПР.                          Учитель-логопед                     МБОУ «Николаевская СШ»                               Светлана Сергеевна Луденкова </dc:title>
  <dc:creator>Sveta</dc:creator>
  <cp:lastModifiedBy>Sveta</cp:lastModifiedBy>
  <cp:revision>39</cp:revision>
  <dcterms:created xsi:type="dcterms:W3CDTF">2021-08-23T07:51:37Z</dcterms:created>
  <dcterms:modified xsi:type="dcterms:W3CDTF">2021-08-23T10:46:53Z</dcterms:modified>
</cp:coreProperties>
</file>