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4" r:id="rId6"/>
    <p:sldId id="265" r:id="rId7"/>
    <p:sldId id="261" r:id="rId8"/>
    <p:sldId id="266" r:id="rId9"/>
    <p:sldId id="268" r:id="rId10"/>
    <p:sldId id="267" r:id="rId11"/>
    <p:sldId id="262" r:id="rId12"/>
    <p:sldId id="271" r:id="rId13"/>
    <p:sldId id="270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0F90"/>
    <a:srgbClr val="FF6699"/>
    <a:srgbClr val="700070"/>
    <a:srgbClr val="990099"/>
    <a:srgbClr val="FF3300"/>
    <a:srgbClr val="FF2970"/>
    <a:srgbClr val="FF61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7" d="100"/>
          <a:sy n="87" d="100"/>
        </p:scale>
        <p:origin x="-80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928398593639299E-2"/>
          <c:y val="0.22698027262721193"/>
          <c:w val="0.82519809811549449"/>
          <c:h val="0.582371010075353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Как часто Вы улыбаетесь?</c:v>
                </c:pt>
              </c:strCache>
            </c:strRef>
          </c:tx>
          <c:dPt>
            <c:idx val="0"/>
            <c:bubble3D val="0"/>
            <c:spPr>
              <a:solidFill>
                <a:srgbClr val="00206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Всегда-5</c:v>
                </c:pt>
                <c:pt idx="1">
                  <c:v>Часто-18</c:v>
                </c:pt>
                <c:pt idx="2">
                  <c:v>Иногда-6</c:v>
                </c:pt>
                <c:pt idx="3">
                  <c:v>Редко-1</c:v>
                </c:pt>
                <c:pt idx="4">
                  <c:v>Никогда-0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18</c:v>
                </c:pt>
                <c:pt idx="2">
                  <c:v>6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0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3381778015642655E-2"/>
          <c:w val="1"/>
          <c:h val="0.532318182912724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2.Что может вызвать у Вас улыбку?</c:v>
                </c:pt>
              </c:strCache>
            </c:strRef>
          </c:tx>
          <c:dPt>
            <c:idx val="0"/>
            <c:bubble3D val="0"/>
            <c:spPr>
              <a:solidFill>
                <a:srgbClr val="00206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FF6600"/>
              </a:solidFill>
            </c:spPr>
          </c:dPt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Приятные мысли о будущем-18</c:v>
                </c:pt>
                <c:pt idx="1">
                  <c:v>Приятные воспоминания-8</c:v>
                </c:pt>
                <c:pt idx="2">
                  <c:v>Чувство собственного удовлетворения-6</c:v>
                </c:pt>
                <c:pt idx="3">
                  <c:v>Что-то смешное-10</c:v>
                </c:pt>
                <c:pt idx="4">
                  <c:v>Оттого, что погода хорошая-5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6</c:v>
                </c:pt>
                <c:pt idx="3">
                  <c:v>10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8.2203266258390673E-5"/>
          <c:y val="0.65466327320858897"/>
          <c:w val="0.99752077865266842"/>
          <c:h val="0.32417260185229063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059509228013165"/>
          <c:y val="2.4676254209230253E-2"/>
          <c:w val="0.82843944506936629"/>
          <c:h val="0.605240852246410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3. С какими людьми Вы чаще встречаетесь?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2060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dPt>
            <c:idx val="1"/>
            <c:bubble3D val="0"/>
            <c:spPr>
              <a:solidFill>
                <a:srgbClr val="002060"/>
              </a:solidFill>
              <a:ln>
                <a:noFill/>
              </a:ln>
            </c:spPr>
          </c:dPt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С добрыми, отзывчивыми-16</c:v>
                </c:pt>
                <c:pt idx="1">
                  <c:v>С раздражительными, озлобленными-2</c:v>
                </c:pt>
                <c:pt idx="2">
                  <c:v>Затрудняюсь ответить-2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4. Что Вы чувствуете при виде улыбающегося Вам человека?</c:v>
                </c:pt>
              </c:strCache>
            </c:strRef>
          </c:tx>
          <c:spPr>
            <a:solidFill>
              <a:srgbClr val="C00000"/>
            </a:solidFill>
          </c:spPr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2060"/>
              </a:solidFill>
            </c:spPr>
          </c:dPt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Хочу улыбнуться в ответ-17</c:v>
                </c:pt>
                <c:pt idx="1">
                  <c:v>Я не обращу внимание-2</c:v>
                </c:pt>
                <c:pt idx="2">
                  <c:v>Затрудняюсь ответить-1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5. Способен ли смех помочь улучшить физическое и психическое здоровье?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00206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Да-15</c:v>
                </c:pt>
                <c:pt idx="1">
                  <c:v>Нет-2</c:v>
                </c:pt>
                <c:pt idx="2">
                  <c:v>Затрудняюсь ответить-3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148216698978942E-2"/>
          <c:y val="1.8543151931725069E-2"/>
          <c:w val="0.83170356660204214"/>
          <c:h val="0.7021912409679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6. Что такое улыбка?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FF660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Жест доброты и веселья-10</c:v>
                </c:pt>
                <c:pt idx="1">
                  <c:v>Признак хорошего настроения-10</c:v>
                </c:pt>
                <c:pt idx="2">
                  <c:v>Это самое хорошее, что есть в человеке-5</c:v>
                </c:pt>
                <c:pt idx="3">
                  <c:v>Гармония души,мыслей и взгляда-3</c:v>
                </c:pt>
                <c:pt idx="4">
                  <c:v>Это просто мимика-2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2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0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3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9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4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3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5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44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1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A878C-7413-4188-8500-049971C30D9B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2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9484" y="154820"/>
            <a:ext cx="6899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 w="900" cmpd="sng">
                  <a:solidFill>
                    <a:srgbClr val="00206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Государственное автономное профессиональное образовательное</a:t>
            </a:r>
          </a:p>
          <a:p>
            <a:pPr algn="ctr"/>
            <a:r>
              <a:rPr lang="ru-RU" b="1" dirty="0" smtClean="0">
                <a:ln w="900" cmpd="sng">
                  <a:solidFill>
                    <a:srgbClr val="00206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Учреждение Чукотского автономного округа</a:t>
            </a:r>
          </a:p>
          <a:p>
            <a:pPr algn="ctr"/>
            <a:r>
              <a:rPr lang="ru-RU" b="1" dirty="0" smtClean="0">
                <a:ln w="900" cmpd="sng">
                  <a:solidFill>
                    <a:srgbClr val="00206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«Чукотский полярный техникум посёлка Эгвекинот»</a:t>
            </a:r>
            <a:endParaRPr lang="ru-RU" b="1" dirty="0">
              <a:ln w="900" cmpd="sng">
                <a:solidFill>
                  <a:srgbClr val="00206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2662" y="2314941"/>
            <a:ext cx="8722895" cy="14644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НАУЧНО-ИССЛЕДОВАТЕЛЬСКАЯ РАБОТА</a:t>
            </a:r>
            <a:b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на тему: «Влияние улыбки и смеха </a:t>
            </a:r>
            <a:b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на настроение и самочувствие людей»</a:t>
            </a:r>
            <a:endParaRPr lang="en-US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03964" y="4213201"/>
            <a:ext cx="6858000" cy="21875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Выполнила:</a:t>
            </a:r>
          </a:p>
          <a:p>
            <a:pPr algn="r">
              <a:spcBef>
                <a:spcPts val="0"/>
              </a:spcBef>
            </a:pPr>
            <a:r>
              <a:rPr lang="ru-RU" sz="2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Комогорцева</a:t>
            </a: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Анастасия Андреевна</a:t>
            </a:r>
            <a:r>
              <a:rPr lang="ru-RU" dirty="0" smtClean="0"/>
              <a:t>,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обучающаяся гр. В 12-20 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по профессии «Вышивальщица»</a:t>
            </a:r>
          </a:p>
          <a:p>
            <a:pPr algn="r">
              <a:spcBef>
                <a:spcPts val="0"/>
              </a:spcBef>
            </a:pP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Руководитель:</a:t>
            </a:r>
          </a:p>
          <a:p>
            <a:pPr algn="r">
              <a:spcBef>
                <a:spcPts val="0"/>
              </a:spcBef>
            </a:pPr>
            <a:r>
              <a:rPr lang="ru-RU" sz="26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Уварова </a:t>
            </a:r>
            <a:r>
              <a:rPr lang="ru-RU" sz="2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Наталья Николаевна, 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педагог-психолог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73998" y="6169966"/>
            <a:ext cx="1318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2021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год</a:t>
            </a:r>
            <a:endParaRPr lang="ru-RU" sz="2400" b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5158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1535871" y="385261"/>
            <a:ext cx="6721486" cy="969963"/>
            <a:chOff x="1248" y="3230"/>
            <a:chExt cx="4234" cy="611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1734" y="3318"/>
              <a:ext cx="3748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b="1" dirty="0" smtClean="0">
                  <a:ln w="10541" cmpd="sng">
                    <a:solidFill>
                      <a:srgbClr val="700070"/>
                    </a:solidFill>
                    <a:prstDash val="solid"/>
                  </a:ln>
                  <a:solidFill>
                    <a:srgbClr val="990099"/>
                  </a:solidFill>
                </a:rPr>
                <a:t>Способен ли смех улучшить </a:t>
              </a:r>
            </a:p>
            <a:p>
              <a:pPr algn="l"/>
              <a:r>
                <a:rPr lang="ru-RU" sz="2400" b="1" dirty="0">
                  <a:ln w="10541" cmpd="sng">
                    <a:solidFill>
                      <a:srgbClr val="700070"/>
                    </a:solidFill>
                    <a:prstDash val="solid"/>
                  </a:ln>
                  <a:solidFill>
                    <a:srgbClr val="990099"/>
                  </a:solidFill>
                </a:rPr>
                <a:t> </a:t>
              </a:r>
              <a:r>
                <a:rPr lang="ru-RU" sz="2400" b="1" dirty="0" smtClean="0">
                  <a:ln w="10541" cmpd="sng">
                    <a:solidFill>
                      <a:srgbClr val="700070"/>
                    </a:solidFill>
                    <a:prstDash val="solid"/>
                  </a:ln>
                  <a:solidFill>
                    <a:srgbClr val="990099"/>
                  </a:solidFill>
                </a:rPr>
                <a:t>                  физическое состояние человека?</a:t>
              </a:r>
              <a:endParaRPr lang="en-US" sz="2400" b="1" dirty="0">
                <a:ln w="10541" cmpd="sng">
                  <a:solidFill>
                    <a:srgbClr val="700070"/>
                  </a:solidFill>
                  <a:prstDash val="solid"/>
                </a:ln>
                <a:solidFill>
                  <a:srgbClr val="990099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5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30" name="Диаграмма 29"/>
          <p:cNvGraphicFramePr/>
          <p:nvPr>
            <p:extLst>
              <p:ext uri="{D42A27DB-BD31-4B8C-83A1-F6EECF244321}">
                <p14:modId xmlns:p14="http://schemas.microsoft.com/office/powerpoint/2010/main" val="41474414"/>
              </p:ext>
            </p:extLst>
          </p:nvPr>
        </p:nvGraphicFramePr>
        <p:xfrm>
          <a:off x="1642745" y="1339849"/>
          <a:ext cx="5858510" cy="5097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24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1170837" y="374563"/>
            <a:ext cx="5105400" cy="584200"/>
            <a:chOff x="1248" y="2012"/>
            <a:chExt cx="3216" cy="368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775" y="2012"/>
              <a:ext cx="218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Что такое улыбка?</a:t>
              </a:r>
              <a:endPara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val="267787625"/>
              </p:ext>
            </p:extLst>
          </p:nvPr>
        </p:nvGraphicFramePr>
        <p:xfrm>
          <a:off x="1247037" y="1162551"/>
          <a:ext cx="6453173" cy="5394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599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9094" y="365126"/>
            <a:ext cx="6797843" cy="16321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  <a:latin typeface="Arial Black" panose="020B0A04020102020204" pitchFamily="34" charset="0"/>
              </a:rPr>
              <a:t>Анкета доказывает</a:t>
            </a:r>
            <a:r>
              <a:rPr lang="ru-RU" sz="3100" b="1" i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  <a:latin typeface="Arial Black" panose="020B0A04020102020204" pitchFamily="34" charset="0"/>
              </a:rPr>
              <a:t>, что чем больше вы улыбаетесь, тем более позитивно реагируют на вас окружающие</a:t>
            </a:r>
            <a:r>
              <a:rPr lang="ru-RU" sz="3100" b="1" i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  <a:latin typeface="Arial Black" panose="020B0A04020102020204" pitchFamily="34" charset="0"/>
              </a:rPr>
              <a:t>.</a:t>
            </a:r>
            <a:endParaRPr lang="ru-RU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073" y="2458650"/>
            <a:ext cx="6206865" cy="3898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4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499776" y="363035"/>
            <a:ext cx="5105400" cy="617538"/>
            <a:chOff x="1248" y="2640"/>
            <a:chExt cx="3216" cy="389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733" y="2699"/>
              <a:ext cx="191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8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Эксперимент № 1</a:t>
              </a:r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.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418347" y="945599"/>
            <a:ext cx="54382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«Возможно ли отличить искреннюю улыбку от улыбки вежливости?»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19743">
            <a:off x="1458243" y="2827834"/>
            <a:ext cx="2911929" cy="249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Рисунок 30" descr="https://tandem-psy.ru/wp-content/uploads/neiskrennyaya-ulybka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76621">
            <a:off x="5325827" y="2789730"/>
            <a:ext cx="2558695" cy="2498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46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475713" y="467310"/>
            <a:ext cx="5105400" cy="576263"/>
            <a:chOff x="1248" y="3230"/>
            <a:chExt cx="3216" cy="363"/>
          </a:xfrm>
        </p:grpSpPr>
        <p:sp>
          <p:nvSpPr>
            <p:cNvPr id="5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gray">
            <a:xfrm>
              <a:off x="1794" y="3263"/>
              <a:ext cx="186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800" b="1" dirty="0" smtClean="0">
                  <a:ln w="10541" cmpd="sng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  <a:solidFill>
                    <a:srgbClr val="FFC000"/>
                  </a:solidFill>
                </a:rPr>
                <a:t>Эксперимент № 2</a:t>
              </a:r>
              <a:endParaRPr lang="en-US" sz="2800" b="1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</a:endParaRPr>
            </a:p>
          </p:txBody>
        </p:sp>
      </p:grp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16443">
            <a:off x="1854753" y="1788665"/>
            <a:ext cx="2240228" cy="191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 descr="https://st.kp.yandex.net/im/kadr/2/5/0/kinopoisk.ru-Nikita-Yakovlev-250467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158631">
            <a:off x="5435766" y="1835892"/>
            <a:ext cx="2290694" cy="19340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62615" y="1049877"/>
            <a:ext cx="3600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</a:rPr>
              <a:t>«Как люди улыбаются?»</a:t>
            </a:r>
            <a:endParaRPr lang="ru-RU" sz="2400" b="1" dirty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2149" y="4969042"/>
            <a:ext cx="5842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</a:rPr>
              <a:t>12 человек улыбаются открытой улыбкой,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</a:rPr>
              <a:t>18 человек - закрытой</a:t>
            </a:r>
            <a:endParaRPr lang="ru-RU" sz="2400" b="1" dirty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2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583998" y="421357"/>
            <a:ext cx="5105400" cy="569913"/>
            <a:chOff x="1248" y="3230"/>
            <a:chExt cx="3216" cy="359"/>
          </a:xfrm>
        </p:grpSpPr>
        <p:sp>
          <p:nvSpPr>
            <p:cNvPr id="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25"/>
            <p:cNvSpPr txBox="1">
              <a:spLocks noChangeArrowheads="1"/>
            </p:cNvSpPr>
            <p:nvPr/>
          </p:nvSpPr>
          <p:spPr bwMode="gray">
            <a:xfrm>
              <a:off x="1771" y="3259"/>
              <a:ext cx="186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800" b="1" dirty="0" smtClean="0">
                  <a:ln w="10541" cmpd="sng">
                    <a:solidFill>
                      <a:srgbClr val="700070"/>
                    </a:solidFill>
                    <a:prstDash val="solid"/>
                  </a:ln>
                  <a:solidFill>
                    <a:srgbClr val="990099"/>
                  </a:solidFill>
                </a:rPr>
                <a:t>Эксперимент № 3</a:t>
              </a:r>
              <a:endParaRPr lang="en-US" sz="2800" b="1" dirty="0">
                <a:ln w="10541" cmpd="sng">
                  <a:solidFill>
                    <a:srgbClr val="700070"/>
                  </a:solidFill>
                  <a:prstDash val="solid"/>
                </a:ln>
                <a:solidFill>
                  <a:srgbClr val="990099"/>
                </a:solidFill>
              </a:endParaRPr>
            </a:p>
          </p:txBody>
        </p:sp>
        <p:sp>
          <p:nvSpPr>
            <p:cNvPr id="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414261" y="1162870"/>
            <a:ext cx="556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n>
                  <a:solidFill>
                    <a:srgbClr val="700070"/>
                  </a:solidFill>
                </a:ln>
                <a:solidFill>
                  <a:srgbClr val="990099"/>
                </a:solidFill>
              </a:rPr>
              <a:t>«Улыбнись </a:t>
            </a:r>
            <a:r>
              <a:rPr lang="ru-RU" sz="2400" b="1" i="1" dirty="0">
                <a:ln>
                  <a:solidFill>
                    <a:srgbClr val="700070"/>
                  </a:solidFill>
                </a:ln>
                <a:solidFill>
                  <a:srgbClr val="990099"/>
                </a:solidFill>
              </a:rPr>
              <a:t>окружающим тебя людям»</a:t>
            </a:r>
            <a:endParaRPr lang="ru-RU" sz="2400" b="1" dirty="0">
              <a:ln>
                <a:solidFill>
                  <a:srgbClr val="700070"/>
                </a:solidFill>
              </a:ln>
              <a:solidFill>
                <a:srgbClr val="990099"/>
              </a:solidFill>
            </a:endParaRPr>
          </a:p>
        </p:txBody>
      </p:sp>
      <p:pic>
        <p:nvPicPr>
          <p:cNvPr id="5122" name="Picture 2" descr="C:\Users\Психолог\Desktop\Научно-практическая конференция\Улыбайтесь друг другу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273" y="2390655"/>
            <a:ext cx="5921571" cy="33305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5575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663644" y="468858"/>
            <a:ext cx="5105400" cy="555625"/>
            <a:chOff x="1248" y="2030"/>
            <a:chExt cx="3216" cy="350"/>
          </a:xfrm>
        </p:grpSpPr>
        <p:sp>
          <p:nvSpPr>
            <p:cNvPr id="5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gray">
            <a:xfrm>
              <a:off x="1771" y="2050"/>
              <a:ext cx="186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Эксперимент № 4</a:t>
              </a:r>
              <a:endPara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51862" y="1158608"/>
            <a:ext cx="6559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«Улыбающийся человек </a:t>
            </a:r>
            <a:endParaRPr lang="ru-RU" sz="24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выглядит </a:t>
            </a: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сильным и уверенным в себе»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" name="Рисунок 1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1862" y="2752724"/>
            <a:ext cx="5840064" cy="24930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718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331334" y="282827"/>
            <a:ext cx="5588000" cy="606426"/>
            <a:chOff x="1248" y="1440"/>
            <a:chExt cx="3520" cy="382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718" y="1454"/>
              <a:ext cx="305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>
                  <a:ln w="10541" cmpd="sng">
                    <a:solidFill>
                      <a:srgbClr val="E70F90"/>
                    </a:solidFill>
                    <a:prstDash val="solid"/>
                  </a:ln>
                  <a:solidFill>
                    <a:srgbClr val="FF6699"/>
                  </a:solidFill>
                </a:rPr>
                <a:t>Смех – лучшее лекарство!</a:t>
              </a:r>
              <a:endParaRPr lang="en-US" sz="3200" b="1" dirty="0">
                <a:ln w="10541" cmpd="sng">
                  <a:solidFill>
                    <a:srgbClr val="E70F90"/>
                  </a:solidFill>
                  <a:prstDash val="solid"/>
                </a:ln>
                <a:solidFill>
                  <a:srgbClr val="FF6699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596064" y="1371247"/>
            <a:ext cx="32466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 всех эмоций лучше всех, –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Которые рождают смех.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Смеяться, право, не грешно,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Когда, действительно, смешно!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Здоровье – царство смеха,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 смех – тропа к успеху.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все нам удается,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Когда душа смеется!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Счастливый ребенок смеется, </a:t>
            </a:r>
          </a:p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Солнечный зайчик смеется, </a:t>
            </a:r>
          </a:p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утренний лес смеется </a:t>
            </a:r>
          </a:p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Птичьими голосами.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объятия смеха спеши!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Смех – это душ для души!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r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Ю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Мерзляков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1970" y="1359568"/>
            <a:ext cx="3146425" cy="510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51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695" y="220747"/>
            <a:ext cx="8879305" cy="13255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Благодарим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за внимание!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6331" y="1825625"/>
            <a:ext cx="4351338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3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1388264" y="906870"/>
            <a:ext cx="4802405" cy="1474840"/>
            <a:chOff x="1281" y="2017"/>
            <a:chExt cx="3183" cy="1299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14" y="2084"/>
              <a:ext cx="46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407" y="2779"/>
              <a:ext cx="2208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22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156239" y="1932948"/>
            <a:ext cx="601320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данной темы заключается в том, что улыбка и смех – это доступные средства, которые поднимают настроение и улучшают самочувствие. Надо научить людей пользоваться этими средствами, доказать их положительный эффект. Ведь с помощью улыбки и смеха человек выражает своё внутреннее состояние.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141621" y="762866"/>
            <a:ext cx="37658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>
                  <a:solidFill>
                    <a:srgbClr val="FFFF00"/>
                  </a:solidFill>
                </a:ln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91849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654722" y="419682"/>
            <a:ext cx="5105400" cy="2528341"/>
            <a:chOff x="1248" y="2640"/>
            <a:chExt cx="3216" cy="1519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184" y="3882"/>
              <a:ext cx="116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598754" y="417474"/>
            <a:ext cx="32726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Проблема: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667570" y="1197205"/>
            <a:ext cx="54504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Наблюдения за окружающей жизнью, людьми и объективные данные исследований доказывают: мы все чаще сталкиваемся в повседневной жизни с грубыми, жестокими, агрессивными людьми</a:t>
            </a:r>
          </a:p>
        </p:txBody>
      </p:sp>
      <p:grpSp>
        <p:nvGrpSpPr>
          <p:cNvPr id="31" name="Group 22"/>
          <p:cNvGrpSpPr>
            <a:grpSpLocks/>
          </p:cNvGrpSpPr>
          <p:nvPr/>
        </p:nvGrpSpPr>
        <p:grpSpPr bwMode="auto">
          <a:xfrm>
            <a:off x="1674440" y="3722610"/>
            <a:ext cx="5105400" cy="1311276"/>
            <a:chOff x="1248" y="3230"/>
            <a:chExt cx="3216" cy="826"/>
          </a:xfrm>
        </p:grpSpPr>
        <p:sp>
          <p:nvSpPr>
            <p:cNvPr id="32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4" name="Text Box 25"/>
            <p:cNvSpPr txBox="1">
              <a:spLocks noChangeArrowheads="1"/>
            </p:cNvSpPr>
            <p:nvPr/>
          </p:nvSpPr>
          <p:spPr bwMode="gray">
            <a:xfrm>
              <a:off x="2170" y="3765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2640035" y="3635651"/>
            <a:ext cx="1495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0541" cmpd="sng">
                  <a:solidFill>
                    <a:srgbClr val="700070"/>
                  </a:solidFill>
                  <a:prstDash val="solid"/>
                </a:ln>
                <a:gradFill flip="none" rotWithShape="1">
                  <a:gsLst>
                    <a:gs pos="35000">
                      <a:srgbClr val="990099">
                        <a:shade val="30000"/>
                        <a:satMod val="115000"/>
                      </a:srgbClr>
                    </a:gs>
                    <a:gs pos="54000">
                      <a:srgbClr val="990099">
                        <a:shade val="67500"/>
                        <a:satMod val="115000"/>
                      </a:srgbClr>
                    </a:gs>
                    <a:gs pos="78000">
                      <a:srgbClr val="FF61FF"/>
                    </a:gs>
                  </a:gsLst>
                  <a:lin ang="5400000" scaled="1"/>
                  <a:tileRect/>
                </a:gradFill>
                <a:latin typeface="Arial Black" panose="020B0A04020102020204" pitchFamily="34" charset="0"/>
              </a:rPr>
              <a:t>Цель: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667570" y="431057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n w="10541" cmpd="sng">
                  <a:solidFill>
                    <a:srgbClr val="700070"/>
                  </a:solidFill>
                  <a:prstDash val="solid"/>
                </a:ln>
                <a:solidFill>
                  <a:srgbClr val="990099"/>
                </a:solidFill>
              </a:rPr>
              <a:t>Доказать, что улыбающийся человек выглядит сильным и уверенным в себе, и более </a:t>
            </a:r>
            <a:r>
              <a:rPr lang="ru-RU" sz="2400" b="1" dirty="0" smtClean="0">
                <a:ln w="10541" cmpd="sng">
                  <a:solidFill>
                    <a:srgbClr val="700070"/>
                  </a:solidFill>
                  <a:prstDash val="solid"/>
                </a:ln>
                <a:solidFill>
                  <a:srgbClr val="990099"/>
                </a:solidFill>
              </a:rPr>
              <a:t>того, </a:t>
            </a:r>
            <a:r>
              <a:rPr lang="ru-RU" sz="2400" b="1" dirty="0">
                <a:ln w="10541" cmpd="sng">
                  <a:solidFill>
                    <a:srgbClr val="700070"/>
                  </a:solidFill>
                  <a:prstDash val="solid"/>
                </a:ln>
                <a:solidFill>
                  <a:srgbClr val="990099"/>
                </a:solidFill>
              </a:rPr>
              <a:t>чувствует себя таким же, а смех продлевает жизнь.</a:t>
            </a:r>
          </a:p>
        </p:txBody>
      </p:sp>
    </p:spTree>
    <p:extLst>
      <p:ext uri="{BB962C8B-B14F-4D97-AF65-F5344CB8AC3E}">
        <p14:creationId xmlns:p14="http://schemas.microsoft.com/office/powerpoint/2010/main" val="207329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1271176" y="719084"/>
            <a:ext cx="6491289" cy="584200"/>
            <a:chOff x="1248" y="1439"/>
            <a:chExt cx="4089" cy="368"/>
          </a:xfrm>
        </p:grpSpPr>
        <p:sp>
          <p:nvSpPr>
            <p:cNvPr id="10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gray">
            <a:xfrm>
              <a:off x="1771" y="1439"/>
              <a:ext cx="356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>
                  <a:ln w="10541" cmpd="sng">
                    <a:solidFill>
                      <a:srgbClr val="FF2970"/>
                    </a:solidFill>
                    <a:prstDash val="solid"/>
                  </a:ln>
                  <a:gradFill flip="none" rotWithShape="1">
                    <a:gsLst>
                      <a:gs pos="0">
                        <a:srgbClr val="FF6699">
                          <a:shade val="30000"/>
                          <a:satMod val="115000"/>
                        </a:srgbClr>
                      </a:gs>
                      <a:gs pos="50000">
                        <a:srgbClr val="FF6699">
                          <a:shade val="67500"/>
                          <a:satMod val="115000"/>
                        </a:srgbClr>
                      </a:gs>
                      <a:gs pos="100000">
                        <a:srgbClr val="FF6699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Arial Black" panose="020B0A04020102020204" pitchFamily="34" charset="0"/>
                </a:rPr>
                <a:t>Продукт исследования:</a:t>
              </a:r>
              <a:endParaRPr lang="en-US" sz="3200" b="1" dirty="0">
                <a:ln w="10541" cmpd="sng">
                  <a:solidFill>
                    <a:srgbClr val="FF2970"/>
                  </a:solidFill>
                  <a:prstDash val="solid"/>
                </a:ln>
                <a:gradFill flip="none" rotWithShape="1">
                  <a:gsLst>
                    <a:gs pos="0">
                      <a:srgbClr val="FF6699">
                        <a:shade val="30000"/>
                        <a:satMod val="115000"/>
                      </a:srgbClr>
                    </a:gs>
                    <a:gs pos="50000">
                      <a:srgbClr val="FF6699">
                        <a:shade val="67500"/>
                        <a:satMod val="115000"/>
                      </a:srgbClr>
                    </a:gs>
                    <a:gs pos="100000">
                      <a:srgbClr val="FF6699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Arial Black" panose="020B0A040201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472168" y="1427566"/>
            <a:ext cx="4428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FF2970"/>
                  </a:solidFill>
                  <a:prstDash val="solid"/>
                </a:ln>
                <a:solidFill>
                  <a:srgbClr val="FF6699"/>
                </a:solidFill>
              </a:rPr>
              <a:t>Буклет с рекомендациями </a:t>
            </a:r>
            <a:endParaRPr lang="ru-RU" sz="2800" b="1" dirty="0">
              <a:ln w="10541" cmpd="sng">
                <a:solidFill>
                  <a:srgbClr val="FF2970"/>
                </a:solidFill>
                <a:prstDash val="solid"/>
              </a:ln>
              <a:solidFill>
                <a:srgbClr val="FF6699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434271" y="1815216"/>
            <a:ext cx="4080197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>
            <a:solidFill>
              <a:srgbClr val="FFFF00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405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446404" y="368226"/>
            <a:ext cx="6767517" cy="1197336"/>
            <a:chOff x="1248" y="3230"/>
            <a:chExt cx="4263" cy="695"/>
          </a:xfrm>
        </p:grpSpPr>
        <p:sp>
          <p:nvSpPr>
            <p:cNvPr id="5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gray">
            <a:xfrm>
              <a:off x="1824" y="3335"/>
              <a:ext cx="3687" cy="5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b="1" dirty="0" smtClean="0">
                  <a:ln w="10541" cmpd="sng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  <a:solidFill>
                    <a:srgbClr val="FF3300"/>
                  </a:solidFill>
                  <a:latin typeface="Arial Black" panose="020B0A04020102020204" pitchFamily="34" charset="0"/>
                </a:rPr>
                <a:t>Анкетирование </a:t>
              </a:r>
            </a:p>
            <a:p>
              <a:pPr algn="l"/>
              <a:endParaRPr lang="ru-RU" sz="11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Arial Black" panose="020B0A04020102020204" pitchFamily="34" charset="0"/>
              </a:endParaRPr>
            </a:p>
            <a:p>
              <a:pPr algn="l"/>
              <a:r>
                <a:rPr lang="ru-RU" sz="2400" b="1" dirty="0" smtClean="0">
                  <a:ln w="10541" cmpd="sng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  <a:solidFill>
                    <a:srgbClr val="FF3300"/>
                  </a:solidFill>
                  <a:latin typeface="Arial Black" panose="020B0A04020102020204" pitchFamily="34" charset="0"/>
                </a:rPr>
                <a:t>«Место улыбки в нашей жизни»</a:t>
              </a:r>
              <a:endParaRPr lang="en-US" sz="2400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Arial Black" panose="020B0A04020102020204" pitchFamily="34" charset="0"/>
              </a:endParaRPr>
            </a:p>
          </p:txBody>
        </p:sp>
      </p:grpSp>
      <p:pic>
        <p:nvPicPr>
          <p:cNvPr id="9" name="Picture 7" descr="ljudi-13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6754" y="1764590"/>
            <a:ext cx="5837046" cy="3752387"/>
          </a:xfrm>
          <a:prstGeom prst="ellipse">
            <a:avLst/>
          </a:prstGeom>
          <a:ln w="9525">
            <a:solidFill>
              <a:srgbClr val="FFC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8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082277"/>
              </p:ext>
            </p:extLst>
          </p:nvPr>
        </p:nvGraphicFramePr>
        <p:xfrm>
          <a:off x="1010653" y="1311442"/>
          <a:ext cx="7014410" cy="4901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411050" y="461711"/>
            <a:ext cx="5105400" cy="557213"/>
            <a:chOff x="1248" y="2029"/>
            <a:chExt cx="3216" cy="351"/>
          </a:xfrm>
        </p:grpSpPr>
        <p:sp>
          <p:nvSpPr>
            <p:cNvPr id="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gray">
            <a:xfrm>
              <a:off x="1764" y="2029"/>
              <a:ext cx="265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Как часто вы улыбаетесь?</a:t>
              </a:r>
              <a:endPara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20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259145" y="395365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065174" y="422858"/>
            <a:ext cx="5400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</a:rPr>
              <a:t>Что может вызвать у вас улыбку?</a:t>
            </a:r>
            <a:endParaRPr lang="ru-RU" sz="28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graphicFrame>
        <p:nvGraphicFramePr>
          <p:cNvPr id="31" name="Диаграмма 30"/>
          <p:cNvGraphicFramePr/>
          <p:nvPr>
            <p:extLst>
              <p:ext uri="{D42A27DB-BD31-4B8C-83A1-F6EECF244321}">
                <p14:modId xmlns:p14="http://schemas.microsoft.com/office/powerpoint/2010/main" val="1911623322"/>
              </p:ext>
            </p:extLst>
          </p:nvPr>
        </p:nvGraphicFramePr>
        <p:xfrm>
          <a:off x="1512351" y="1203158"/>
          <a:ext cx="6175828" cy="5149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692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1295240" y="407149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val="1559495145"/>
              </p:ext>
            </p:extLst>
          </p:nvPr>
        </p:nvGraphicFramePr>
        <p:xfrm>
          <a:off x="1571625" y="1636294"/>
          <a:ext cx="6000750" cy="4752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165684" y="528051"/>
            <a:ext cx="6063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3300"/>
                </a:solidFill>
              </a:rPr>
              <a:t>С какими людьми вы чаще</a:t>
            </a:r>
          </a:p>
          <a:p>
            <a:r>
              <a:rPr lang="ru-RU" sz="2800" b="1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3300"/>
                </a:soli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3300"/>
                </a:solidFill>
              </a:rPr>
              <a:t>                                          встречаетесь?</a:t>
            </a:r>
            <a:endParaRPr lang="ru-RU" sz="2800" b="1" dirty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2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307271" y="391110"/>
            <a:ext cx="6764348" cy="1074739"/>
            <a:chOff x="1248" y="1440"/>
            <a:chExt cx="4261" cy="677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741" y="1516"/>
              <a:ext cx="3768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800" b="1" dirty="0" smtClean="0">
                  <a:ln w="10541" cmpd="sng">
                    <a:solidFill>
                      <a:srgbClr val="990099"/>
                    </a:solidFill>
                    <a:prstDash val="solid"/>
                  </a:ln>
                  <a:solidFill>
                    <a:srgbClr val="FF6699"/>
                  </a:solidFill>
                </a:rPr>
                <a:t>Что вы чувствуете при виде </a:t>
              </a:r>
            </a:p>
            <a:p>
              <a:pPr algn="l"/>
              <a:r>
                <a:rPr lang="ru-RU" sz="2800" b="1" dirty="0" smtClean="0">
                  <a:ln w="10541" cmpd="sng">
                    <a:solidFill>
                      <a:srgbClr val="990099"/>
                    </a:solidFill>
                    <a:prstDash val="solid"/>
                  </a:ln>
                  <a:solidFill>
                    <a:srgbClr val="FF6699"/>
                  </a:solidFill>
                </a:rPr>
                <a:t>             улыбающегося вам человека?</a:t>
              </a:r>
              <a:endParaRPr lang="en-US" sz="2800" b="1" dirty="0">
                <a:ln w="10541" cmpd="sng">
                  <a:solidFill>
                    <a:srgbClr val="990099"/>
                  </a:solidFill>
                  <a:prstDash val="solid"/>
                </a:ln>
                <a:solidFill>
                  <a:srgbClr val="FF6699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val="954468953"/>
              </p:ext>
            </p:extLst>
          </p:nvPr>
        </p:nvGraphicFramePr>
        <p:xfrm>
          <a:off x="1802447" y="1185545"/>
          <a:ext cx="5539105" cy="5227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11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</TotalTime>
  <Words>297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Анкета доказывает, что чем больше вы улыбаетесь, тем более позитивно реагируют на вас окружающие.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Психолог</cp:lastModifiedBy>
  <cp:revision>27</cp:revision>
  <dcterms:created xsi:type="dcterms:W3CDTF">2020-01-15T13:54:02Z</dcterms:created>
  <dcterms:modified xsi:type="dcterms:W3CDTF">2023-05-05T04:00:56Z</dcterms:modified>
</cp:coreProperties>
</file>