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22"/>
  </p:notesMasterIdLst>
  <p:sldIdLst>
    <p:sldId id="258" r:id="rId3"/>
    <p:sldId id="263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Verdana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C3300"/>
    <a:srgbClr val="CC0000"/>
    <a:srgbClr val="0000F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6" autoAdjust="0"/>
    <p:restoredTop sz="94612" autoAdjust="0"/>
  </p:normalViewPr>
  <p:slideViewPr>
    <p:cSldViewPr>
      <p:cViewPr varScale="1">
        <p:scale>
          <a:sx n="64" d="100"/>
          <a:sy n="64" d="100"/>
        </p:scale>
        <p:origin x="-1368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4763" y="1092200"/>
            <a:ext cx="4797425" cy="3930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099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136650" y="5408613"/>
            <a:ext cx="5076825" cy="4364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471072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B3758-72F6-4EE6-A814-ACCE280C4A4B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14155-6488-490E-B02C-83BBEE7ACC5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CDD73-2A72-46F5-9699-11FAFDD400CA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9A490-9EA5-4F1F-A660-732A97854C0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97738" y="301625"/>
            <a:ext cx="2263775" cy="64436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2100" cy="64436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05E01-2D9F-4F10-857F-873ADF8263B0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546AB-F293-4657-B6BF-ACFB25F30BA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5925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8100" y="2101850"/>
            <a:ext cx="4225925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0C68F-81C8-4CEC-8969-B57C92047A22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B129A-99FA-429D-A88D-BF475D609C0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2963" y="620713"/>
            <a:ext cx="2151062" cy="6467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9775" y="620713"/>
            <a:ext cx="6300788" cy="6467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48911-75D9-4A83-9366-5D32277439FE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AEB21-B59C-4B70-821F-6174C100EE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2937" cy="4976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8575" y="1768475"/>
            <a:ext cx="4452938" cy="4976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FBC26-3907-4873-B450-C8B30AADFB2F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37BC6-057E-4C67-85D6-24E4B43B50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BFA95-E680-4568-B0B5-19382E036380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0F3C1-05A8-4B6C-AC16-0E461B69CBA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C3168-3A46-4137-8B9C-80A858FC2CA3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A5BF1-4EDD-46AD-8596-A63C85988AA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619CD-BC90-44AF-AC7A-FB2E17D0CEE9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D3B7D-AB65-40E0-8A42-A74E173820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BAA44-1756-434A-99D9-C1FEED019F77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B5D84-39B1-4D6C-931B-B2A362E78E2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9C0C8-1935-4D2F-9E37-66EF1BB3BFAF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BEAF-E301-430C-9535-B169B4A38F2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58275" cy="1249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58275" cy="4976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5212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DE90286-9C03-45C0-A2BF-B1F727CF986D}" type="datetime1">
              <a:rPr lang="ru-RU"/>
              <a:pPr>
                <a:defRPr/>
              </a:pPr>
              <a:t>05.05.2023</a:t>
            </a:fld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2938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FontTx/>
              <a:buNone/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5212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6339061-6F21-4843-81F7-7AB559F78F0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wipe/>
  </p:transition>
  <p:hf hdr="0" ftr="0" dt="0"/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ChangeArrowheads="1"/>
          </p:cNvSpPr>
          <p:nvPr/>
        </p:nvSpPr>
        <p:spPr bwMode="auto">
          <a:xfrm>
            <a:off x="465138" y="0"/>
            <a:ext cx="9615487" cy="7559675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FFFBF0"/>
              </a:gs>
              <a:gs pos="100000">
                <a:srgbClr val="FFFFCC"/>
              </a:gs>
            </a:gsLst>
            <a:lin ang="0" scaled="1"/>
          </a:gradFill>
          <a:ln w="9360">
            <a:solidFill>
              <a:srgbClr val="33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0713"/>
            <a:ext cx="8604250" cy="127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0"/>
            <a:ext cx="8604250" cy="4986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wipe/>
  </p:transition>
  <p:txStyles>
    <p:titleStyle>
      <a:lvl1pPr marL="2057400" indent="-228600"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80"/>
          </a:solidFill>
          <a:latin typeface="+mj-lt"/>
          <a:ea typeface="+mj-ea"/>
          <a:cs typeface="+mj-cs"/>
        </a:defRPr>
      </a:lvl1pPr>
      <a:lvl2pPr marL="2057400" indent="-228600"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80"/>
          </a:solidFill>
          <a:latin typeface="Times New Roman" pitchFamily="18" charset="0"/>
        </a:defRPr>
      </a:lvl2pPr>
      <a:lvl3pPr marL="2057400" indent="-228600"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80"/>
          </a:solidFill>
          <a:latin typeface="Times New Roman" pitchFamily="18" charset="0"/>
        </a:defRPr>
      </a:lvl3pPr>
      <a:lvl4pPr marL="2057400" indent="-228600"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80"/>
          </a:solidFill>
          <a:latin typeface="Times New Roman" pitchFamily="18" charset="0"/>
        </a:defRPr>
      </a:lvl4pPr>
      <a:lvl5pPr marL="2057400" indent="-228600"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80"/>
          </a:solidFill>
          <a:latin typeface="Times New Roman" pitchFamily="18" charset="0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u="sng">
          <a:solidFill>
            <a:srgbClr val="000080"/>
          </a:solidFill>
          <a:latin typeface="Times New Roman" pitchFamily="18" charset="0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u="sng">
          <a:solidFill>
            <a:srgbClr val="000080"/>
          </a:solidFill>
          <a:latin typeface="Times New Roman" pitchFamily="18" charset="0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u="sng">
          <a:solidFill>
            <a:srgbClr val="000080"/>
          </a:solidFill>
          <a:latin typeface="Times New Roman" pitchFamily="18" charset="0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u="sng">
          <a:solidFill>
            <a:srgbClr val="000080"/>
          </a:solidFill>
          <a:latin typeface="Times New Roman" pitchFamily="18" charset="0"/>
        </a:defRPr>
      </a:lvl9pPr>
    </p:titleStyle>
    <p:bodyStyle>
      <a:lvl1pPr marL="342900" indent="-342900" algn="l" defTabSz="449263" rtl="0" eaLnBrk="0" fontAlgn="base" hangingPunct="0">
        <a:lnSpc>
          <a:spcPct val="95000"/>
        </a:lnSpc>
        <a:spcBef>
          <a:spcPct val="0"/>
        </a:spcBef>
        <a:spcAft>
          <a:spcPts val="1163"/>
        </a:spcAft>
        <a:buClr>
          <a:srgbClr val="000000"/>
        </a:buClr>
        <a:buSzPct val="100000"/>
        <a:buFont typeface="Times New Roman" pitchFamily="18" charset="0"/>
        <a:buChar char="•"/>
        <a:defRPr sz="2600" b="1">
          <a:solidFill>
            <a:srgbClr val="00008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168650" y="971550"/>
            <a:ext cx="6480175" cy="4464050"/>
          </a:xfrm>
        </p:spPr>
        <p:txBody>
          <a:bodyPr/>
          <a:lstStyle/>
          <a:p>
            <a:pPr marL="1828800" indent="0"/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Константин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Дмитриевич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Ушинский – великий педагог и детский писатель</a:t>
            </a:r>
            <a:b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(1823 – 1870)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825" y="6659563"/>
            <a:ext cx="7056438" cy="492125"/>
          </a:xfrm>
        </p:spPr>
        <p:txBody>
          <a:bodyPr/>
          <a:lstStyle/>
          <a:p>
            <a:pPr algn="r"/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Методический материал к занятию</a:t>
            </a:r>
          </a:p>
        </p:txBody>
      </p:sp>
      <p:pic>
        <p:nvPicPr>
          <p:cNvPr id="5" name="Рисунок 4" descr="ushinskiy_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" y="250825"/>
            <a:ext cx="3603625" cy="54022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 txBox="1">
            <a:spLocks/>
          </p:cNvSpPr>
          <p:nvPr/>
        </p:nvSpPr>
        <p:spPr bwMode="auto">
          <a:xfrm>
            <a:off x="576263" y="6156325"/>
            <a:ext cx="3816350" cy="93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r>
              <a:rPr lang="ru-RU" sz="2200">
                <a:solidFill>
                  <a:schemeClr val="tx1"/>
                </a:solidFill>
                <a:latin typeface="Arial" charset="0"/>
                <a:cs typeface="Arial" charset="0"/>
              </a:rPr>
              <a:t>Могила Ушинского в Киеве на территории Выдубицкого монастыря</a:t>
            </a:r>
          </a:p>
        </p:txBody>
      </p:sp>
      <p:pic>
        <p:nvPicPr>
          <p:cNvPr id="7" name="Рисунок 6" descr="ushinski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" y="395288"/>
            <a:ext cx="3671888" cy="5508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erzen_University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8513" y="3059113"/>
            <a:ext cx="5256212" cy="3943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7" name="Rectangle 3"/>
          <p:cNvSpPr txBox="1">
            <a:spLocks/>
          </p:cNvSpPr>
          <p:nvPr/>
        </p:nvSpPr>
        <p:spPr bwMode="auto">
          <a:xfrm>
            <a:off x="5111750" y="1042988"/>
            <a:ext cx="4392613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r>
              <a:rPr lang="ru-RU" sz="2200">
                <a:solidFill>
                  <a:schemeClr val="tx1"/>
                </a:solidFill>
                <a:latin typeface="Arial" charset="0"/>
                <a:cs typeface="Arial" charset="0"/>
              </a:rPr>
              <a:t>Памятник К.Д.Ушинскому перед главным зданием РГПУ имени А.И.Герцена на наб.р. Мойки, 48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792163" y="179388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Система взглядов Ушинского</a:t>
            </a:r>
          </a:p>
        </p:txBody>
      </p:sp>
      <p:sp>
        <p:nvSpPr>
          <p:cNvPr id="14339" name="Rectangle 3"/>
          <p:cNvSpPr txBox="1">
            <a:spLocks/>
          </p:cNvSpPr>
          <p:nvPr/>
        </p:nvSpPr>
        <p:spPr bwMode="auto">
          <a:xfrm>
            <a:off x="719832" y="1115541"/>
            <a:ext cx="9073008" cy="60492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>
              <a:buFont typeface="Wingdings" pitchFamily="2" charset="2"/>
              <a:buChar char="q"/>
            </a:pP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как </a:t>
            </a:r>
            <a:r>
              <a:rPr lang="ru-RU" sz="2100" b="1" dirty="0">
                <a:solidFill>
                  <a:srgbClr val="C00000"/>
                </a:solidFill>
                <a:latin typeface="Arial" charset="0"/>
                <a:cs typeface="Arial" charset="0"/>
              </a:rPr>
              <a:t>педагог-философ</a:t>
            </a:r>
            <a:r>
              <a:rPr lang="ru-RU" sz="2100" dirty="0">
                <a:solidFill>
                  <a:srgbClr val="C00000"/>
                </a:solidFill>
                <a:latin typeface="Arial" charset="0"/>
                <a:cs typeface="Arial" charset="0"/>
              </a:rPr>
              <a:t>,</a:t>
            </a: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отчетливо понимал, что педагогика может базироваться только на прочном философском и естественнонаучном фундаменте, на концепции народности воспитания, отражающих развитие этой науки и специфику национальной культуры и воспитания;</a:t>
            </a:r>
          </a:p>
          <a:p>
            <a:pPr>
              <a:buFont typeface="Wingdings" pitchFamily="2" charset="2"/>
              <a:buChar char="q"/>
            </a:pPr>
            <a:r>
              <a:rPr lang="ru-RU" sz="2100" dirty="0"/>
              <a:t> </a:t>
            </a:r>
            <a:r>
              <a:rPr lang="ru-RU" sz="2100" dirty="0" smtClean="0"/>
              <a:t> 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как </a:t>
            </a:r>
            <a:r>
              <a:rPr lang="ru-RU" sz="2100" b="1" dirty="0">
                <a:solidFill>
                  <a:srgbClr val="C00000"/>
                </a:solidFill>
                <a:latin typeface="Arial" charset="0"/>
                <a:cs typeface="Arial" charset="0"/>
              </a:rPr>
              <a:t>теоретика воспитания </a:t>
            </a: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его отличает глубина проникновения в сущность педагогических явлений, стремление выявить закономерности воспитания как средства управления развитием человека;</a:t>
            </a:r>
          </a:p>
          <a:p>
            <a:pPr>
              <a:buFont typeface="Wingdings" pitchFamily="2" charset="2"/>
              <a:buChar char="q"/>
            </a:pP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как </a:t>
            </a:r>
            <a:r>
              <a:rPr lang="ru-RU" sz="2100" b="1" dirty="0">
                <a:solidFill>
                  <a:srgbClr val="C00000"/>
                </a:solidFill>
                <a:latin typeface="Arial" charset="0"/>
                <a:cs typeface="Arial" charset="0"/>
              </a:rPr>
              <a:t>методист</a:t>
            </a: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разрабатывал вопросы содержания образования, сущность процесса обучения, принципы, частные методики обучения, создал замечательные учебники "Родное слово" и "Детский мир", которые составили эпоху в детской педагогической литературе;</a:t>
            </a:r>
          </a:p>
          <a:p>
            <a:pPr>
              <a:buFont typeface="Wingdings" pitchFamily="2" charset="2"/>
              <a:buChar char="q"/>
            </a:pP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как </a:t>
            </a:r>
            <a:r>
              <a:rPr lang="ru-RU" sz="2100" b="1" dirty="0">
                <a:solidFill>
                  <a:srgbClr val="C00000"/>
                </a:solidFill>
                <a:latin typeface="Arial" charset="0"/>
                <a:cs typeface="Arial" charset="0"/>
              </a:rPr>
              <a:t>педагог-психолог</a:t>
            </a: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разрабатывал психологические основы обучения, изложил систему психологических идей (дал характеристику мышления, памяти, внимания, воображения, чувств, воли);</a:t>
            </a:r>
          </a:p>
          <a:p>
            <a:pPr>
              <a:buFont typeface="Wingdings" pitchFamily="2" charset="2"/>
              <a:buChar char="q"/>
            </a:pP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как </a:t>
            </a:r>
            <a:r>
              <a:rPr lang="ru-RU" sz="21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школовед</a:t>
            </a: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выдвинул программу преобразования русской школы, особенно русской народной школы, чтобы привести ее в соответствие с потребностями развития страны и демократизацией образования;</a:t>
            </a:r>
          </a:p>
          <a:p>
            <a:pPr>
              <a:buFont typeface="Wingdings" pitchFamily="2" charset="2"/>
              <a:buChar char="q"/>
            </a:pP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как </a:t>
            </a:r>
            <a:r>
              <a:rPr lang="ru-RU" sz="2100" b="1" dirty="0">
                <a:solidFill>
                  <a:srgbClr val="C00000"/>
                </a:solidFill>
                <a:latin typeface="Arial" charset="0"/>
                <a:cs typeface="Arial" charset="0"/>
              </a:rPr>
              <a:t>историк педагогики </a:t>
            </a:r>
            <a:r>
              <a:rPr lang="ru-RU" sz="2100" dirty="0">
                <a:solidFill>
                  <a:schemeClr val="tx1"/>
                </a:solidFill>
                <a:latin typeface="Arial" charset="0"/>
                <a:cs typeface="Arial" charset="0"/>
              </a:rPr>
              <a:t>изучал труды представителей мировой педагогики Д. Локка, Ж.-Ж. Руссо, И.Песталоцци, Спенсера и др. </a:t>
            </a:r>
            <a:endParaRPr lang="ru-RU" sz="2100" u="sng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 txBox="1">
            <a:spLocks/>
          </p:cNvSpPr>
          <p:nvPr/>
        </p:nvSpPr>
        <p:spPr bwMode="auto">
          <a:xfrm>
            <a:off x="1079500" y="1403350"/>
            <a:ext cx="8424863" cy="590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r>
              <a:rPr lang="ru-RU" sz="3200">
                <a:solidFill>
                  <a:schemeClr val="tx1"/>
                </a:solidFill>
              </a:rPr>
              <a:t>«Ушинский – это наш действительно народный педагог, точно так же, как Ломоносов – наш первый народный ученый, Суворов – наш народный полководец, Пушкин – наш народный поэт, Глинка – наш народный композитор».</a:t>
            </a:r>
          </a:p>
          <a:p>
            <a:endParaRPr lang="ru-RU" sz="3200">
              <a:solidFill>
                <a:schemeClr val="tx1"/>
              </a:solidFill>
            </a:endParaRPr>
          </a:p>
          <a:p>
            <a:pPr algn="r"/>
            <a:r>
              <a:rPr lang="ru-RU" sz="2800">
                <a:solidFill>
                  <a:schemeClr val="tx1"/>
                </a:solidFill>
              </a:rPr>
              <a:t>(Друг и соратник </a:t>
            </a:r>
          </a:p>
          <a:p>
            <a:pPr algn="r"/>
            <a:r>
              <a:rPr lang="ru-RU" sz="2800">
                <a:solidFill>
                  <a:schemeClr val="tx1"/>
                </a:solidFill>
              </a:rPr>
              <a:t>Л.Н.Модзалевский)</a:t>
            </a:r>
          </a:p>
          <a:p>
            <a:pPr>
              <a:buFont typeface="Wingdings" pitchFamily="2" charset="2"/>
              <a:buChar char="Ø"/>
            </a:pPr>
            <a:endParaRPr lang="ru-RU" sz="2000" u="sng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792163" y="179388"/>
            <a:ext cx="8785225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Произведения для детей</a:t>
            </a:r>
          </a:p>
        </p:txBody>
      </p:sp>
      <p:pic>
        <p:nvPicPr>
          <p:cNvPr id="16388" name="Рисунок 4" descr="72861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8104" y="1331565"/>
            <a:ext cx="2395538" cy="27003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389" name="Рисунок 5" descr="101057246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2360" y="1115541"/>
            <a:ext cx="2257425" cy="29511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390" name="Рисунок 6" descr="100526655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3848" y="4139877"/>
            <a:ext cx="2606675" cy="3044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56136" y="4355901"/>
            <a:ext cx="2309242" cy="29465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264628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04608" y="1187549"/>
            <a:ext cx="1993386" cy="2633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1241120155_ushin0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9832" y="1115541"/>
            <a:ext cx="2433204" cy="33724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 descr="450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99400" y="4211885"/>
            <a:ext cx="2181225" cy="30003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 descr="voda.php.jpg"/>
          <p:cNvPicPr>
            <a:picLocks noChangeAspect="1"/>
          </p:cNvPicPr>
          <p:nvPr/>
        </p:nvPicPr>
        <p:blipFill>
          <a:blip r:embed="rId9" cstate="print"/>
          <a:srcRect l="2801" t="5380" r="7561" b="9142"/>
          <a:stretch>
            <a:fillRect/>
          </a:stretch>
        </p:blipFill>
        <p:spPr>
          <a:xfrm>
            <a:off x="5688384" y="4211885"/>
            <a:ext cx="2304256" cy="30243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863600" y="323850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Рассказы о животных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936625" y="1331913"/>
            <a:ext cx="8856663" cy="554037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«Бишка»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«Васька»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«Петушок с семьей»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«Лиса Патрикеевна»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«Уточки»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«Курица и утята»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«Бодливая корова»</a:t>
            </a:r>
          </a:p>
          <a:p>
            <a:pPr>
              <a:buFont typeface="Times New Roman" pitchFamily="18" charset="0"/>
              <a:buNone/>
            </a:pPr>
            <a:r>
              <a:rPr lang="ru-RU" sz="24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   </a:t>
            </a: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Животные представлены с характерными повадками и в той жизненной «роли», которая неотделима от их природы.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719138" y="250825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Рассказы о детях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008063" y="1331913"/>
            <a:ext cx="8856662" cy="583247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«Четыре желания»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«Утренние лучи»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«Умей обождать»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«Дети в роще»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«Трусливый Ваня»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«Вместе тесно, а врозь скучно»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«Сила не право»</a:t>
            </a:r>
          </a:p>
          <a:p>
            <a:pPr>
              <a:buFont typeface="Times New Roman" pitchFamily="18" charset="0"/>
              <a:buNone/>
            </a:pPr>
            <a:r>
              <a:rPr lang="ru-RU" b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 </a:t>
            </a:r>
            <a:r>
              <a:rPr lang="ru-RU" sz="24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Произведения отличаются тонкой психологичностью и на простых примерах преподают детям уроки жизни, тактично подсказывают, от чего в себе надо избавляться, какие недостатки в характере могут помешать в дальнейшем.</a:t>
            </a:r>
            <a:endParaRPr lang="ru-RU" b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719138" y="395288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Познавательные рассказы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936625" y="1547813"/>
            <a:ext cx="8856663" cy="554037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«Как рубашка в поле выросла»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«История одной яблоньки»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«Проказы старухи-зимы»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«Гадюка»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«Лес и ручей»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«В лесу летом»</a:t>
            </a:r>
          </a:p>
          <a:p>
            <a:pPr>
              <a:buNone/>
            </a:pPr>
            <a:endParaRPr lang="ru-RU" sz="1200" b="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Times New Roman" pitchFamily="18" charset="0"/>
              <a:buNone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 Обогащение ребенка разнообразными знаниями </a:t>
            </a:r>
            <a:r>
              <a:rPr lang="ru-RU" sz="2800" b="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естественно-научного</a:t>
            </a: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характера с целью постижения живого, окружающего мира.  </a:t>
            </a:r>
          </a:p>
          <a:p>
            <a:pPr>
              <a:buFont typeface="Times New Roman" pitchFamily="18" charset="0"/>
              <a:buNone/>
            </a:pPr>
            <a:endParaRPr lang="ru-RU" b="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728663" y="344488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Сказки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925513" y="1198563"/>
            <a:ext cx="8856662" cy="603726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«Козлятки и волк» (обработка р.н.с.)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«Колобок» (обработка р.н.с.)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«Не плюй в колодец – пригодится воды напиться» (обработка р.н.с.)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«Мужик и медведь» (обработка р.н.с.)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«Сивка-бурка» (обработка р.н.с.)</a:t>
            </a:r>
          </a:p>
          <a:p>
            <a:pPr>
              <a:buFont typeface="Wingdings" pitchFamily="2" charset="2"/>
              <a:buChar char="ü"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«Слепая лошадь» (литературная сказка)</a:t>
            </a:r>
          </a:p>
          <a:p>
            <a:pPr>
              <a:buFont typeface="Times New Roman" pitchFamily="18" charset="0"/>
              <a:buNone/>
            </a:pPr>
            <a:r>
              <a:rPr lang="ru-RU" sz="28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  </a:t>
            </a:r>
            <a:r>
              <a:rPr lang="ru-RU" sz="2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Использует известные фольклорные сюжеты. Близость к фольклору подкрепляет традиционными зачинами: «Жили-были на одном дворе Кот, Козел да Баран»; «Жили старичок со старушкой, и жили они в большой бедности»; «Было у старика трое сыновей: двое умных, а третий – </a:t>
            </a:r>
            <a:r>
              <a:rPr lang="ru-RU" sz="2400" b="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Иванушка-дурачок</a:t>
            </a:r>
            <a:r>
              <a:rPr lang="ru-RU" sz="2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»… </a:t>
            </a:r>
          </a:p>
          <a:p>
            <a:pPr>
              <a:buFont typeface="Times New Roman" pitchFamily="18" charset="0"/>
              <a:buNone/>
            </a:pPr>
            <a:endParaRPr lang="ru-RU" sz="2800" b="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Times New Roman" pitchFamily="18" charset="0"/>
              <a:buNone/>
            </a:pPr>
            <a:endParaRPr lang="ru-RU" b="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1079500" y="684213"/>
            <a:ext cx="8497888" cy="6115050"/>
          </a:xfrm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Ушинский придавал большое значение языку своих произведений. «Старался излагать избранные… предметы языком простым», но никогда не подделывался под детский лепет.</a:t>
            </a:r>
          </a:p>
          <a:p>
            <a:pPr>
              <a:buFont typeface="Times New Roman" pitchFamily="18" charset="0"/>
              <a:buNone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Родной язык считал «величайшим наставником» и великим учителем, который «учит удивительно легко».</a:t>
            </a:r>
          </a:p>
          <a:p>
            <a:pPr>
              <a:buFont typeface="Times New Roman" pitchFamily="18" charset="0"/>
              <a:buNone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Язык рассказов Ушинского признан образцовым ,т.к. соответствовал принципам высокого искусства и принципам педагогики.</a:t>
            </a:r>
          </a:p>
          <a:p>
            <a:pPr>
              <a:buFont typeface="Times New Roman" pitchFamily="18" charset="0"/>
              <a:buNone/>
            </a:pPr>
            <a:r>
              <a:rPr lang="ru-RU" sz="2800" b="0" smtClean="0">
                <a:solidFill>
                  <a:schemeClr val="tx1"/>
                </a:solidFill>
                <a:latin typeface="Arial" charset="0"/>
                <a:cs typeface="Arial" charset="0"/>
              </a:rPr>
              <a:t>       «Знания, усвоенные умом, развивают ребенка, а язычное умение может воспитать пустых говорунов». (К.Д.Ушинский)</a:t>
            </a:r>
          </a:p>
          <a:p>
            <a:pPr>
              <a:buFont typeface="Wingdings" pitchFamily="2" charset="2"/>
              <a:buChar char="ü"/>
            </a:pPr>
            <a:endParaRPr lang="ru-RU" sz="2800" b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Times New Roman" pitchFamily="18" charset="0"/>
              <a:buNone/>
            </a:pPr>
            <a:endParaRPr lang="ru-RU" b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719138" y="395288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Заключение 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856" y="1619596"/>
            <a:ext cx="4392488" cy="48645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Rectangle 6"/>
          <p:cNvSpPr txBox="1">
            <a:spLocks/>
          </p:cNvSpPr>
          <p:nvPr/>
        </p:nvSpPr>
        <p:spPr>
          <a:xfrm>
            <a:off x="5472113" y="1763713"/>
            <a:ext cx="4248150" cy="4824412"/>
          </a:xfrm>
          <a:prstGeom prst="rect">
            <a:avLst/>
          </a:prstGeom>
        </p:spPr>
        <p:txBody>
          <a:bodyPr/>
          <a:lstStyle/>
          <a:p>
            <a:pPr marL="184150" indent="1588" eaLnBrk="0">
              <a:lnSpc>
                <a:spcPct val="9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400" i="1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..Ушинский принадлежит не только прошлому: он продолжает жить и в нашей современности. Идеи создателя "Детского мира", "Родного слова", "Педагогической антропологии" сохраняют по сей день свою творческую силу. </a:t>
            </a:r>
          </a:p>
          <a:p>
            <a:pPr marL="184150" indent="1588" eaLnBrk="0">
              <a:lnSpc>
                <a:spcPct val="90000"/>
              </a:lnSpc>
              <a:spcAft>
                <a:spcPts val="1163"/>
              </a:spcAft>
              <a:buFont typeface="Times New Roman" pitchFamily="18" charset="0"/>
              <a:buChar char="•"/>
              <a:defRPr/>
            </a:pPr>
            <a:endParaRPr lang="ru-RU" sz="2400" i="1" kern="0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marL="184150" indent="1588" algn="r" eaLnBrk="0">
              <a:lnSpc>
                <a:spcPct val="9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4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В. П. ПОТЕМКИН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2163" y="323850"/>
            <a:ext cx="8604250" cy="647700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Страницы биографии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895850" y="1258888"/>
            <a:ext cx="4897438" cy="5834062"/>
          </a:xfrm>
        </p:spPr>
        <p:txBody>
          <a:bodyPr/>
          <a:lstStyle/>
          <a:p>
            <a:pPr marL="514350" indent="-514350">
              <a:buFont typeface="Wingdings" pitchFamily="2" charset="2"/>
              <a:buChar char="q"/>
            </a:pPr>
            <a:r>
              <a:rPr lang="ru-RU" sz="3200" b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Родился в Туле, где служил в то время его отец.</a:t>
            </a:r>
          </a:p>
          <a:p>
            <a:pPr marL="514350" indent="-514350">
              <a:buFont typeface="Times New Roman" pitchFamily="18" charset="0"/>
              <a:buNone/>
            </a:pPr>
            <a:endParaRPr lang="ru-RU" sz="1400" b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ru-RU" sz="3200" b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После назначения отца судьей вся семья перебралась в небольшой городок Новгород-Северский Черниговской губернии, где прошли детские и юношеские годы Ушинского.</a:t>
            </a:r>
          </a:p>
        </p:txBody>
      </p:sp>
      <p:pic>
        <p:nvPicPr>
          <p:cNvPr id="5124" name="Рисунок 3" descr="0_740ba_4f583819_X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163" y="1258888"/>
            <a:ext cx="3644900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760413" y="3470275"/>
            <a:ext cx="3632200" cy="79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 indent="-514350" algn="ctr" eaLnBrk="0">
              <a:lnSpc>
                <a:spcPct val="95000"/>
              </a:lnSpc>
              <a:spcAft>
                <a:spcPts val="1163"/>
              </a:spcAft>
              <a:defRPr/>
            </a:pPr>
            <a:r>
              <a:rPr lang="ru-RU" sz="2400" kern="0" dirty="0">
                <a:solidFill>
                  <a:schemeClr val="tx1"/>
                </a:solidFill>
                <a:latin typeface="Arial Narrow" pitchFamily="34" charset="0"/>
              </a:rPr>
              <a:t>Дом в Туле, в котором жила семья Ушинских</a:t>
            </a:r>
          </a:p>
        </p:txBody>
      </p:sp>
      <p:pic>
        <p:nvPicPr>
          <p:cNvPr id="5126" name="Рисунок 5" descr="Новгород-северский-круж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63" y="4260850"/>
            <a:ext cx="3671887" cy="2366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936625" y="6659563"/>
            <a:ext cx="3670300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 indent="-514350" eaLnBrk="0">
              <a:lnSpc>
                <a:spcPct val="95000"/>
              </a:lnSpc>
              <a:spcAft>
                <a:spcPts val="1163"/>
              </a:spcAft>
              <a:defRPr/>
            </a:pPr>
            <a:r>
              <a:rPr lang="ru-RU" sz="2400" kern="0" dirty="0">
                <a:solidFill>
                  <a:schemeClr val="tx1"/>
                </a:solidFill>
                <a:latin typeface="Arial Narrow" pitchFamily="34" charset="0"/>
              </a:rPr>
              <a:t>Дом в Новгород-Северском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792163" y="323850"/>
            <a:ext cx="8604250" cy="863600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Родители</a:t>
            </a:r>
          </a:p>
        </p:txBody>
      </p:sp>
      <p:pic>
        <p:nvPicPr>
          <p:cNvPr id="5123" name="Picture 18" descr="Детские и юношеские г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225" y="1258888"/>
            <a:ext cx="1871663" cy="25161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pic>
      <p:pic>
        <p:nvPicPr>
          <p:cNvPr id="5124" name="Picture 19" descr="мать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624638" y="1331913"/>
            <a:ext cx="1800225" cy="2427287"/>
          </a:xfrm>
          <a:ln>
            <a:solidFill>
              <a:schemeClr val="tx1"/>
            </a:solidFill>
            <a:miter lim="800000"/>
          </a:ln>
        </p:spPr>
      </p:pic>
      <p:sp>
        <p:nvSpPr>
          <p:cNvPr id="5125" name="Rectangle 20"/>
          <p:cNvSpPr>
            <a:spLocks noGrp="1"/>
          </p:cNvSpPr>
          <p:nvPr>
            <p:ph sz="quarter" idx="4294967295"/>
          </p:nvPr>
        </p:nvSpPr>
        <p:spPr>
          <a:xfrm>
            <a:off x="719138" y="3851275"/>
            <a:ext cx="3959225" cy="2881313"/>
          </a:xfrm>
        </p:spPr>
        <p:txBody>
          <a:bodyPr/>
          <a:lstStyle/>
          <a:p>
            <a:pPr marL="0" indent="14288" algn="ctr">
              <a:buFont typeface="Arial" charset="0"/>
              <a:buNone/>
              <a:tabLst>
                <a:tab pos="3590925" algn="l"/>
              </a:tabLst>
            </a:pPr>
            <a:r>
              <a:rPr lang="ru-RU" sz="20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Отец К. Д. Ушинского </a:t>
            </a:r>
          </a:p>
          <a:p>
            <a:pPr marL="0" indent="14288" algn="just">
              <a:buFont typeface="Arial" charset="0"/>
              <a:buNone/>
              <a:tabLst>
                <a:tab pos="3590925" algn="l"/>
              </a:tabLst>
            </a:pPr>
            <a:r>
              <a:rPr lang="ru-RU" sz="2000" smtClean="0">
                <a:solidFill>
                  <a:schemeClr val="tx1"/>
                </a:solidFill>
                <a:latin typeface="Arial" charset="0"/>
                <a:cs typeface="Arial" charset="0"/>
              </a:rPr>
              <a:t>Дмитрий Григорьевич Ушинский  </a:t>
            </a:r>
            <a:r>
              <a:rPr lang="ru-RU" sz="20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происходил из обедневших дворян. Много лет служил в русской армии, ветеран Отечественной войны 1812 года. Был преподавателем военного корпуса.</a:t>
            </a:r>
          </a:p>
        </p:txBody>
      </p:sp>
      <p:sp>
        <p:nvSpPr>
          <p:cNvPr id="5126" name="Rectangle 21"/>
          <p:cNvSpPr>
            <a:spLocks noGrp="1"/>
          </p:cNvSpPr>
          <p:nvPr>
            <p:ph sz="quarter" idx="4294967295"/>
          </p:nvPr>
        </p:nvSpPr>
        <p:spPr>
          <a:xfrm>
            <a:off x="5400675" y="3851275"/>
            <a:ext cx="4176713" cy="2879725"/>
          </a:xfrm>
        </p:spPr>
        <p:txBody>
          <a:bodyPr/>
          <a:lstStyle/>
          <a:p>
            <a:pPr marL="0" indent="265113" algn="ctr">
              <a:buFont typeface="Arial" charset="0"/>
              <a:buNone/>
            </a:pPr>
            <a:r>
              <a:rPr lang="ru-RU" sz="20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Мать К. Д. Ушинского</a:t>
            </a:r>
          </a:p>
          <a:p>
            <a:pPr marL="0" indent="265113" algn="just">
              <a:buFont typeface="Arial" charset="0"/>
              <a:buNone/>
            </a:pPr>
            <a:r>
              <a:rPr lang="ru-RU" sz="2000" smtClean="0">
                <a:solidFill>
                  <a:schemeClr val="tx1"/>
                </a:solidFill>
                <a:latin typeface="Arial" charset="0"/>
                <a:cs typeface="Arial" charset="0"/>
              </a:rPr>
              <a:t> Любовь Степановна Ушинская (Капнист)  </a:t>
            </a:r>
            <a:r>
              <a:rPr lang="ru-RU" sz="2000" b="0" smtClean="0">
                <a:solidFill>
                  <a:schemeClr val="tx1"/>
                </a:solidFill>
                <a:latin typeface="Arial" charset="0"/>
                <a:cs typeface="Arial" charset="0"/>
              </a:rPr>
              <a:t>сама руководила первоначальным обучением сына, пробудив в нем любознательность и интерес к чтению. Она умерла, когда Ушинскому было 11 лет. О ней он сохранил на всю жизнь трогательно-нежные воспоминания.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792163" y="323850"/>
            <a:ext cx="8604250" cy="719138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Страницы биографии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008063" y="3851275"/>
            <a:ext cx="3095625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 indent="-514350" eaLnBrk="0">
              <a:lnSpc>
                <a:spcPct val="95000"/>
              </a:lnSpc>
              <a:spcAft>
                <a:spcPts val="1163"/>
              </a:spcAft>
              <a:defRPr/>
            </a:pPr>
            <a:r>
              <a:rPr lang="ru-RU" sz="2400" kern="0" dirty="0">
                <a:solidFill>
                  <a:schemeClr val="tx1"/>
                </a:solidFill>
                <a:latin typeface="Arial Narrow" pitchFamily="34" charset="0"/>
              </a:rPr>
              <a:t>      Здание гимназии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719138" y="6875463"/>
            <a:ext cx="4249737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 indent="-514350" algn="ctr" eaLnBrk="0">
              <a:lnSpc>
                <a:spcPct val="95000"/>
              </a:lnSpc>
              <a:spcAft>
                <a:spcPts val="1163"/>
              </a:spcAft>
              <a:defRPr/>
            </a:pPr>
            <a:r>
              <a:rPr lang="ru-RU" sz="2400" kern="0" dirty="0">
                <a:solidFill>
                  <a:schemeClr val="tx1"/>
                </a:solidFill>
                <a:latin typeface="Arial Narrow" pitchFamily="34" charset="0"/>
              </a:rPr>
              <a:t>Московский университет</a:t>
            </a:r>
          </a:p>
        </p:txBody>
      </p:sp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25" y="1249363"/>
            <a:ext cx="3598863" cy="256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5327650" y="1087438"/>
            <a:ext cx="4537075" cy="3184525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357188">
              <a:defRPr/>
            </a:pPr>
            <a:r>
              <a:rPr lang="ru-RU" sz="2400" dirty="0">
                <a:latin typeface="Arial" charset="0"/>
              </a:rPr>
              <a:t>К.Д.Ушинский учился в </a:t>
            </a:r>
            <a:r>
              <a:rPr lang="ru-RU" sz="2400" dirty="0" err="1">
                <a:latin typeface="Arial" charset="0"/>
              </a:rPr>
              <a:t>Новгород-Северской</a:t>
            </a:r>
            <a:r>
              <a:rPr lang="ru-RU" sz="2400" dirty="0">
                <a:latin typeface="Arial" charset="0"/>
              </a:rPr>
              <a:t> гимназии, где был примерным учеником, много читал, часто был инициатором диспутов на различные темы, не мог терпеть подхалимства среди учеников, несправедливости некоторых учителей. </a:t>
            </a:r>
          </a:p>
        </p:txBody>
      </p:sp>
      <p:pic>
        <p:nvPicPr>
          <p:cNvPr id="10" name="Picture 6" descr="Московский университ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" y="4356100"/>
            <a:ext cx="4435475" cy="250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6" name="Rectangle 9"/>
          <p:cNvSpPr>
            <a:spLocks noGrp="1"/>
          </p:cNvSpPr>
          <p:nvPr>
            <p:ph sz="half" idx="1"/>
          </p:nvPr>
        </p:nvSpPr>
        <p:spPr>
          <a:xfrm>
            <a:off x="5327650" y="4427538"/>
            <a:ext cx="4465638" cy="2881312"/>
          </a:xfrm>
          <a:ln>
            <a:solidFill>
              <a:schemeClr val="tx1"/>
            </a:solidFill>
          </a:ln>
        </p:spPr>
        <p:txBody>
          <a:bodyPr/>
          <a:lstStyle/>
          <a:p>
            <a:pPr marL="92075" indent="0">
              <a:buFont typeface="Arial" charset="0"/>
              <a:buNone/>
            </a:pPr>
            <a:r>
              <a:rPr lang="ru-RU" sz="2400" b="0" smtClean="0">
                <a:solidFill>
                  <a:schemeClr val="tx1"/>
                </a:solidFill>
                <a:latin typeface="Arial" charset="0"/>
                <a:cs typeface="Arial" charset="0"/>
              </a:rPr>
              <a:t>После окончания гимназии в 1840 г. Ушинский  поступил в Московский университет на юридический факультет, который блестяще закончил в 1844 г., сдал магистерский экзамен и получил степень кандидата юриспруденции.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92163" y="250825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Преподавательская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деятельность</a:t>
            </a:r>
          </a:p>
        </p:txBody>
      </p:sp>
      <p:pic>
        <p:nvPicPr>
          <p:cNvPr id="9" name="Picture 11" descr="Ярославский юридический лиц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856" y="1259557"/>
            <a:ext cx="3887788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184775" y="1258888"/>
            <a:ext cx="4535488" cy="2752725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dirty="0">
                <a:latin typeface="Arial" charset="0"/>
              </a:rPr>
              <a:t>В 1846 году стал преподавать  в Ярославском юридическом лицее. По рассказам бывших студентов, К. Д. Ушинский увлекательно излагал свои лекции по государственному праву. В </a:t>
            </a:r>
            <a:r>
              <a:rPr lang="ru-RU" sz="2400" dirty="0" smtClean="0">
                <a:latin typeface="Arial" charset="0"/>
              </a:rPr>
              <a:t>1850 </a:t>
            </a:r>
            <a:r>
              <a:rPr lang="ru-RU" sz="2400" dirty="0">
                <a:latin typeface="Arial" charset="0"/>
              </a:rPr>
              <a:t>г. был вынужден уйти в отставку. Через 1,5 года переезжает в Петербург.</a:t>
            </a:r>
          </a:p>
        </p:txBody>
      </p:sp>
      <p:pic>
        <p:nvPicPr>
          <p:cNvPr id="12" name="Picture 11" descr="Гатчинский сиротский институ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63" y="4427538"/>
            <a:ext cx="4176712" cy="243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3"/>
          <p:cNvSpPr txBox="1">
            <a:spLocks/>
          </p:cNvSpPr>
          <p:nvPr/>
        </p:nvSpPr>
        <p:spPr>
          <a:xfrm>
            <a:off x="5327650" y="4356100"/>
            <a:ext cx="4465638" cy="28082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indent="265113" eaLnBrk="0">
              <a:lnSpc>
                <a:spcPct val="95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4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В 1854 году Ушинскому удалось получить назначение сначала учителем, а затем инспектором Гатчинского сиротского института, где он значительно улучшил постановку обучения и воспитания.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92163" y="250825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Преподавательская</a:t>
            </a: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деятельность</a:t>
            </a:r>
          </a:p>
        </p:txBody>
      </p:sp>
      <p:pic>
        <p:nvPicPr>
          <p:cNvPr id="7" name="Picture 5" descr="Смольный институт (Воспитательное общество благородных девиц)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2163" y="3779838"/>
            <a:ext cx="4127500" cy="29527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792163" y="1258888"/>
            <a:ext cx="8856662" cy="2043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 indent="185738" eaLnBrk="0">
              <a:lnSpc>
                <a:spcPct val="8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4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В 1859 г. Ушинский был назначен инспектором классов Смольного института благородных девиц. Девушек воспитывали в духе христианской морали и превратного представления об обязанностях жены и матери, им давали очень мало реальных знаний и больше заботились о привитии им светских манер, преклонения перед царизмом.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184775" y="3563938"/>
            <a:ext cx="4608513" cy="3341687"/>
          </a:xfrm>
          <a:prstGeom prst="rect">
            <a:avLst/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265113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Ушинский смело провел реформу института, ввел новый учебный план, главными предметами которого сделал русский язык, лучшие произведения русской литературы, естественные науки, широко применял наглядность в обучении, проводил опыты на уроках биологии и физики.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92163" y="250825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Пребывание за границей</a:t>
            </a:r>
          </a:p>
        </p:txBody>
      </p:sp>
      <p:sp>
        <p:nvSpPr>
          <p:cNvPr id="10243" name="Rectangle 13"/>
          <p:cNvSpPr>
            <a:spLocks noChangeArrowheads="1"/>
          </p:cNvSpPr>
          <p:nvPr/>
        </p:nvSpPr>
        <p:spPr bwMode="auto">
          <a:xfrm>
            <a:off x="792163" y="1187450"/>
            <a:ext cx="8856662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5113" algn="just"/>
            <a:r>
              <a:rPr lang="ru-RU" sz="2200" dirty="0">
                <a:solidFill>
                  <a:schemeClr val="tx1"/>
                </a:solidFill>
                <a:latin typeface="Arial" charset="0"/>
                <a:cs typeface="Arial" charset="0"/>
              </a:rPr>
              <a:t>В 1862 году Ушинский был направлен на пять лет за границу для лечения и изучения школьного дела. За это время он посетил Швейцарию, Германию, Францию, Бельгию и Италию, в которых он посещал и изучал учебные заведения — женские школы, детские сады, приюты и школы, особенно в Германии и Швейцарии, считавшиеся самыми передовыми в части новаций в педагогике. Свои заметки, наблюдения и письма этого периода он объединил в статье «Педагогическая поездка по Швейцарии».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163" y="4211638"/>
            <a:ext cx="5400675" cy="273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553200" y="5508625"/>
            <a:ext cx="3240088" cy="95091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г. Вена в Швейцарии (на Женевском озере), где жил и лечился Ушинский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92163" y="250825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 Учебные книги</a:t>
            </a:r>
          </a:p>
        </p:txBody>
      </p:sp>
      <p:pic>
        <p:nvPicPr>
          <p:cNvPr id="7" name="Рисунок 6" descr="0_3ee4c_49bae937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816" y="1043533"/>
            <a:ext cx="2469392" cy="37189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9785699122783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5976" y="3419797"/>
            <a:ext cx="2415131" cy="38214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Rectangle 3"/>
          <p:cNvSpPr txBox="1">
            <a:spLocks/>
          </p:cNvSpPr>
          <p:nvPr/>
        </p:nvSpPr>
        <p:spPr bwMode="auto">
          <a:xfrm>
            <a:off x="4608513" y="1116013"/>
            <a:ext cx="5111750" cy="6119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pPr indent="357188" algn="just" eaLnBrk="0">
              <a:lnSpc>
                <a:spcPct val="8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2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За границей в 1864 году Ушинский написал и издал учебную книгу «Родное слово», </a:t>
            </a:r>
            <a:r>
              <a:rPr lang="ru-RU" sz="2200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а </a:t>
            </a:r>
            <a:r>
              <a:rPr lang="ru-RU" sz="22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также книгу «Детский мир</a:t>
            </a:r>
            <a:r>
              <a:rPr lang="ru-RU" sz="2200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» (1861). </a:t>
            </a:r>
          </a:p>
          <a:p>
            <a:pPr indent="357188" algn="just" eaLnBrk="0">
              <a:lnSpc>
                <a:spcPct val="8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200" u="sng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Фактически </a:t>
            </a:r>
            <a:r>
              <a:rPr lang="ru-RU" sz="2200" u="sng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это были первые массовые и общедоступные российские учебники для начального обучения детей. </a:t>
            </a:r>
            <a:endParaRPr lang="ru-RU" sz="2200" u="sng" kern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indent="357188" algn="just" eaLnBrk="0">
              <a:lnSpc>
                <a:spcPct val="8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200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Более </a:t>
            </a:r>
            <a:r>
              <a:rPr lang="ru-RU" sz="22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того, он написал и издал </a:t>
            </a:r>
            <a:r>
              <a:rPr lang="ru-RU" sz="2200" u="sng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особое руководство для родителей и учителей</a:t>
            </a:r>
            <a:r>
              <a:rPr lang="ru-RU" sz="22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к своему «Родному слову» — «Руководство к преподаванию по „Родному слову“ для учителей и родителей». </a:t>
            </a:r>
            <a:endParaRPr lang="ru-RU" sz="2200" kern="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indent="357188" algn="just" eaLnBrk="0">
              <a:lnSpc>
                <a:spcPct val="80000"/>
              </a:lnSpc>
              <a:spcAft>
                <a:spcPts val="1163"/>
              </a:spcAft>
              <a:buFont typeface="Arial" charset="0"/>
              <a:buNone/>
              <a:defRPr/>
            </a:pPr>
            <a:r>
              <a:rPr lang="ru-RU" sz="2200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Это </a:t>
            </a:r>
            <a:r>
              <a:rPr lang="ru-RU" sz="2200" kern="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руководство оказало огромное, широчайшее влияние на русскую народную школу. Свою актуальность как пособие по методике преподавания родного языка оно не потеряло и по сей день.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792163" y="250825"/>
            <a:ext cx="8604250" cy="720725"/>
          </a:xfrm>
        </p:spPr>
        <p:txBody>
          <a:bodyPr/>
          <a:lstStyle/>
          <a:p>
            <a:pPr marL="0"/>
            <a:r>
              <a:rPr lang="ru-RU" sz="4000" smtClean="0">
                <a:solidFill>
                  <a:schemeClr val="tx1"/>
                </a:solidFill>
                <a:latin typeface="Arial" charset="0"/>
                <a:cs typeface="Arial" charset="0"/>
              </a:rPr>
              <a:t>Последний главный научный труд</a:t>
            </a:r>
          </a:p>
        </p:txBody>
      </p:sp>
      <p:sp>
        <p:nvSpPr>
          <p:cNvPr id="12291" name="Rectangle 3"/>
          <p:cNvSpPr txBox="1">
            <a:spLocks/>
          </p:cNvSpPr>
          <p:nvPr/>
        </p:nvSpPr>
        <p:spPr bwMode="auto">
          <a:xfrm>
            <a:off x="3816350" y="1116013"/>
            <a:ext cx="5903913" cy="6119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0160" rIns="0" bIns="0"/>
          <a:lstStyle/>
          <a:p>
            <a:r>
              <a:rPr lang="ru-RU" sz="2200" dirty="0">
                <a:solidFill>
                  <a:schemeClr val="tx1"/>
                </a:solidFill>
                <a:latin typeface="Arial" charset="0"/>
                <a:cs typeface="Arial" charset="0"/>
              </a:rPr>
              <a:t>«Человек как предмет воспитания, опыт педагогической антропологии», он начал печатать в 1867 году. Первый том «Человек как предмет воспитания» вышел в 1868 году, а через некоторое время вышел второй том. Третий том остался незавершённым. В этой своей работе К. Д. Ушинский подходит к рассмотрению психических явлений на фундаментальной философской основе, не будучи приверженцем какой-либо определённой философской системы, он вполне самостоятельно дал в своём труде ценный психологический анализ цепочки: ощущение прекрасного — чувствование прекрасного — осознание. Также в этом труде К. Д. Ушинский дал обоснование предмета педагогики, её основных закономерностей и принципов.</a:t>
            </a:r>
          </a:p>
        </p:txBody>
      </p:sp>
      <p:pic>
        <p:nvPicPr>
          <p:cNvPr id="6" name="Рисунок 5" descr="9785818308111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840" y="1331565"/>
            <a:ext cx="2831501" cy="4176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C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000000"/>
        </a:dk1>
        <a:lt1>
          <a:srgbClr val="FFFF00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A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E2FFAD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0">
      <a:dk1>
        <a:srgbClr val="000000"/>
      </a:dk1>
      <a:lt1>
        <a:srgbClr val="CCFF33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E2FFAD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C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000000"/>
        </a:dk1>
        <a:lt1>
          <a:srgbClr val="FFFF00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A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000000"/>
        </a:dk1>
        <a:lt1>
          <a:srgbClr val="CCFF33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E2FFAD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1314</Words>
  <Application>Microsoft Office PowerPoint</Application>
  <PresentationFormat>Произвольный</PresentationFormat>
  <Paragraphs>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Оформление по умолчанию</vt:lpstr>
      <vt:lpstr>1_Оформление по умолчанию</vt:lpstr>
      <vt:lpstr>Константин Дмитриевич Ушинский – великий педагог и детский писатель (1823 – 1870)</vt:lpstr>
      <vt:lpstr> Страницы биографии</vt:lpstr>
      <vt:lpstr> Родители</vt:lpstr>
      <vt:lpstr> Страницы биографии</vt:lpstr>
      <vt:lpstr> Преподавательская деятельность</vt:lpstr>
      <vt:lpstr> Преподавательская деятельность</vt:lpstr>
      <vt:lpstr> Пребывание за границей</vt:lpstr>
      <vt:lpstr> Учебные книги</vt:lpstr>
      <vt:lpstr>Последний главный научный труд</vt:lpstr>
      <vt:lpstr>Презентация PowerPoint</vt:lpstr>
      <vt:lpstr>Система взглядов Ушинского</vt:lpstr>
      <vt:lpstr>Презентация PowerPoint</vt:lpstr>
      <vt:lpstr>Произведения для детей</vt:lpstr>
      <vt:lpstr>Рассказы о животных</vt:lpstr>
      <vt:lpstr>Рассказы о детях</vt:lpstr>
      <vt:lpstr>Познавательные рассказы</vt:lpstr>
      <vt:lpstr>Сказки</vt:lpstr>
      <vt:lpstr>Презентация PowerPoint</vt:lpstr>
      <vt:lpstr>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знакомство (для новичков)    Сеть творческих учителей (СТУ) Сообщество учителей математики</dc:title>
  <dc:creator>Наталья</dc:creator>
  <cp:lastModifiedBy>User</cp:lastModifiedBy>
  <cp:revision>102</cp:revision>
  <cp:lastPrinted>1601-01-01T00:00:00Z</cp:lastPrinted>
  <dcterms:created xsi:type="dcterms:W3CDTF">2009-04-16T07:32:33Z</dcterms:created>
  <dcterms:modified xsi:type="dcterms:W3CDTF">2023-05-05T09:49:28Z</dcterms:modified>
</cp:coreProperties>
</file>