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CBE77-C6CA-4BAA-BB2C-ADEE84CDF511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C7A4D-DA7C-429C-8D8A-1C147A084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84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7A4D-DA7C-429C-8D8A-1C147A0846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44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1%81%D1%91%D0%BB%D0%BE%D0%BA_%D0%B3%D0%BE%D1%80%D0%BE%D0%B4%D1%81%D0%BA%D0%BE%D0%B3%D0%BE_%D1%82%D0%B8%D0%BF%D0%B0" TargetMode="External"/><Relationship Id="rId3" Type="http://schemas.openxmlformats.org/officeDocument/2006/relationships/hyperlink" Target="https://ru.wikipedia.org/wiki/%D0%92%D0%BE%D0%BB%D0%B3%D0%B0" TargetMode="External"/><Relationship Id="rId7" Type="http://schemas.openxmlformats.org/officeDocument/2006/relationships/hyperlink" Target="https://ru.wikipedia.org/wiki/%D0%97%D0%B0%D0%B8%D0%BD%D1%81%D0%BA%D0%B0%D1%8F_%D0%93%D0%A0%D0%AD%D0%A1" TargetMode="External"/><Relationship Id="rId2" Type="http://schemas.openxmlformats.org/officeDocument/2006/relationships/hyperlink" Target="https://ru.wikipedia.org/wiki/%D0%97%D0%B0%D0%BA%D0%B0%D0%BC%D1%81%D0%BA%D0%B0%D1%8F_%D0%B7%D0%B0%D1%81%D0%B5%D1%87%D0%BD%D0%B0%D1%8F_%D1%87%D0%B5%D1%80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8%D0%BB%D0%BE%D1%87%D0%BD%D0%BE%D0%B5_%D0%B2%D0%BE%D1%81%D1%81%D1%82%D0%B0%D0%BD%D0%B8%D0%B5" TargetMode="External"/><Relationship Id="rId5" Type="http://schemas.openxmlformats.org/officeDocument/2006/relationships/hyperlink" Target="https://ru.wikipedia.org/wiki/%D0%9A%D1%80%D0%B5%D1%81%D1%82%D1%8C%D1%8F%D0%BD%D1%81%D0%BA%D0%B0%D1%8F_%D0%B2%D0%BE%D0%B9%D0%BD%D0%B0_1773%E2%80%941775" TargetMode="External"/><Relationship Id="rId4" Type="http://schemas.openxmlformats.org/officeDocument/2006/relationships/hyperlink" Target="https://ru.wikipedia.org/wiki/%D0%A8%D0%BB%D1%8F%D1%85%D1%82%D0%B8%D1%87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7%D0%B0%D0%B8%D0%BD%D1%81%D0%BA#cite_note-2004G-12" TargetMode="External"/><Relationship Id="rId13" Type="http://schemas.openxmlformats.org/officeDocument/2006/relationships/hyperlink" Target="https://ru.wikipedia.org/wiki/%D0%97%D0%B0%D0%B8%D0%BD%D1%81%D0%BA#cite_note-2010M-17" TargetMode="External"/><Relationship Id="rId18" Type="http://schemas.openxmlformats.org/officeDocument/2006/relationships/hyperlink" Target="https://ru.wikipedia.org/wiki/%D0%97%D0%B0%D0%B8%D0%BD%D1%81%D0%BA#cite_note-2015DS-22" TargetMode="External"/><Relationship Id="rId3" Type="http://schemas.openxmlformats.org/officeDocument/2006/relationships/hyperlink" Target="https://ru.wikipedia.org/wiki/%D0%97%D0%B0%D0%B8%D0%BD%D1%81%D0%BA#cite_note-1959C-7" TargetMode="External"/><Relationship Id="rId21" Type="http://schemas.openxmlformats.org/officeDocument/2006/relationships/hyperlink" Target="https://ru.wikipedia.org/wiki/%D0%97%D0%B0%D0%B8%D0%BD%D1%81%D0%BA#cite_note-2018AA-25" TargetMode="External"/><Relationship Id="rId7" Type="http://schemas.openxmlformats.org/officeDocument/2006/relationships/hyperlink" Target="https://ru.wikipedia.org/wiki/%D0%97%D0%B0%D0%B8%D0%BD%D1%81%D0%BA#cite_note-2002B-11" TargetMode="External"/><Relationship Id="rId12" Type="http://schemas.openxmlformats.org/officeDocument/2006/relationships/hyperlink" Target="https://ru.wikipedia.org/wiki/%D0%97%D0%B0%D0%B8%D0%BD%D1%81%D0%BA#cite_note-2008BB-16" TargetMode="External"/><Relationship Id="rId17" Type="http://schemas.openxmlformats.org/officeDocument/2006/relationships/hyperlink" Target="https://ru.wikipedia.org/wiki/%D0%97%D0%B0%D0%B8%D0%BD%D1%81%D0%BA#cite_note-2014BV-21" TargetMode="External"/><Relationship Id="rId2" Type="http://schemas.openxmlformats.org/officeDocument/2006/relationships/hyperlink" Target="https://ru.wikipedia.org/wiki/%D0%97%D0%B0%D0%B8%D0%BD%D1%81%D0%BA#cite_note-1939EQ-6" TargetMode="External"/><Relationship Id="rId16" Type="http://schemas.openxmlformats.org/officeDocument/2006/relationships/hyperlink" Target="https://ru.wikipedia.org/wiki/%D0%97%D0%B0%D0%B8%D0%BD%D1%81%D0%BA#cite_note-2013W-20" TargetMode="External"/><Relationship Id="rId20" Type="http://schemas.openxmlformats.org/officeDocument/2006/relationships/hyperlink" Target="https://ru.wikipedia.org/wiki/%D0%97%D0%B0%D0%B8%D0%BD%D1%81%D0%BA#cite_note-2017AA-2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7%D0%B0%D0%B8%D0%BD%D1%81%D0%BA#cite_note-1989C-10" TargetMode="External"/><Relationship Id="rId11" Type="http://schemas.openxmlformats.org/officeDocument/2006/relationships/hyperlink" Target="https://ru.wikipedia.org/wiki/%D0%97%D0%B0%D0%B8%D0%BD%D1%81%D0%BA#cite_note-2007U-15" TargetMode="External"/><Relationship Id="rId5" Type="http://schemas.openxmlformats.org/officeDocument/2006/relationships/hyperlink" Target="https://ru.wikipedia.org/wiki/%D0%97%D0%B0%D0%B8%D0%BD%D1%81%D0%BA#cite_note-1979D-9" TargetMode="External"/><Relationship Id="rId15" Type="http://schemas.openxmlformats.org/officeDocument/2006/relationships/hyperlink" Target="https://ru.wikipedia.org/wiki/%D0%97%D0%B0%D0%B8%D0%BD%D1%81%D0%BA#cite_note-2012A-19" TargetMode="External"/><Relationship Id="rId23" Type="http://schemas.openxmlformats.org/officeDocument/2006/relationships/hyperlink" Target="https://ru.wikipedia.org/wiki/%D0%97%D0%B0%D0%B8%D0%BD%D1%81%D0%BA#cite_note-2020AA-1" TargetMode="External"/><Relationship Id="rId10" Type="http://schemas.openxmlformats.org/officeDocument/2006/relationships/hyperlink" Target="https://ru.wikipedia.org/wiki/%D0%97%D0%B0%D0%B8%D0%BD%D1%81%D0%BA#cite_note-2006I-14" TargetMode="External"/><Relationship Id="rId19" Type="http://schemas.openxmlformats.org/officeDocument/2006/relationships/hyperlink" Target="https://ru.wikipedia.org/wiki/%D0%97%D0%B0%D0%B8%D0%BD%D1%81%D0%BA#cite_note-2016AA-23" TargetMode="External"/><Relationship Id="rId4" Type="http://schemas.openxmlformats.org/officeDocument/2006/relationships/hyperlink" Target="https://ru.wikipedia.org/wiki/%D0%97%D0%B0%D0%B8%D0%BD%D1%81%D0%BA#cite_note-1970E-8" TargetMode="External"/><Relationship Id="rId9" Type="http://schemas.openxmlformats.org/officeDocument/2006/relationships/hyperlink" Target="https://ru.wikipedia.org/wiki/%D0%97%D0%B0%D0%B8%D0%BD%D1%81%D0%BA#cite_note-2005E-13" TargetMode="External"/><Relationship Id="rId14" Type="http://schemas.openxmlformats.org/officeDocument/2006/relationships/hyperlink" Target="https://ru.wikipedia.org/wiki/%D0%97%D0%B0%D0%B8%D0%BD%D1%81%D0%BA#cite_note-2011P-18" TargetMode="External"/><Relationship Id="rId22" Type="http://schemas.openxmlformats.org/officeDocument/2006/relationships/hyperlink" Target="https://ru.wikipedia.org/wiki/%D0%97%D0%B0%D0%B8%D0%BD%D1%81%D0%BA#cite_note-2019ST-2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37670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370 лет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городу Заинск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4320479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7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9361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7920880" cy="417646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Город возник как крепость 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Заинский</a:t>
            </a:r>
            <a:r>
              <a:rPr lang="ru-RU" dirty="0">
                <a:latin typeface="Arial" pitchFamily="34" charset="0"/>
                <a:cs typeface="Arial" pitchFamily="34" charset="0"/>
              </a:rPr>
              <a:t> острог) </a:t>
            </a:r>
            <a:r>
              <a:rPr lang="ru-RU" dirty="0" err="1">
                <a:latin typeface="Arial" pitchFamily="34" charset="0"/>
                <a:cs typeface="Arial" pitchFamily="34" charset="0"/>
                <a:hlinkClick r:id="rId2" tooltip="Закамская засечная черта"/>
              </a:rPr>
              <a:t>Закамской</a:t>
            </a:r>
            <a:r>
              <a:rPr lang="ru-RU" dirty="0">
                <a:latin typeface="Arial" pitchFamily="34" charset="0"/>
                <a:cs typeface="Arial" pitchFamily="34" charset="0"/>
                <a:hlinkClick r:id="rId2" tooltip="Закамская засечная черта"/>
              </a:rPr>
              <a:t> засечной черты</a:t>
            </a:r>
            <a:r>
              <a:rPr lang="ru-RU" dirty="0">
                <a:latin typeface="Arial" pitchFamily="34" charset="0"/>
                <a:cs typeface="Arial" pitchFamily="34" charset="0"/>
              </a:rPr>
              <a:t> — военной линии от </a:t>
            </a:r>
            <a:r>
              <a:rPr lang="ru-RU" dirty="0">
                <a:latin typeface="Arial" pitchFamily="34" charset="0"/>
                <a:cs typeface="Arial" pitchFamily="34" charset="0"/>
                <a:hlinkClick r:id="rId3" tooltip="Волга"/>
              </a:rPr>
              <a:t>Волги</a:t>
            </a:r>
            <a:r>
              <a:rPr lang="ru-RU" dirty="0">
                <a:latin typeface="Arial" pitchFamily="34" charset="0"/>
                <a:cs typeface="Arial" pitchFamily="34" charset="0"/>
              </a:rPr>
              <a:t> до устья реки Ик. Крепость была заложена в 1652 году, её строительство было завершено 4 года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спустя.</a:t>
            </a:r>
          </a:p>
          <a:p>
            <a:pPr marL="6858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1656 году на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Закамскую</a:t>
            </a:r>
            <a:r>
              <a:rPr lang="ru-RU" dirty="0">
                <a:latin typeface="Arial" pitchFamily="34" charset="0"/>
                <a:cs typeface="Arial" pitchFamily="34" charset="0"/>
              </a:rPr>
              <a:t> черту прибыло 478 </a:t>
            </a:r>
            <a:r>
              <a:rPr lang="ru-RU" dirty="0">
                <a:latin typeface="Arial" pitchFamily="34" charset="0"/>
                <a:cs typeface="Arial" pitchFamily="34" charset="0"/>
                <a:hlinkClick r:id="rId4" tooltip="Шляхтич"/>
              </a:rPr>
              <a:t>шляхтичей</a:t>
            </a:r>
            <a:r>
              <a:rPr lang="ru-RU" dirty="0">
                <a:latin typeface="Arial" pitchFamily="34" charset="0"/>
                <a:cs typeface="Arial" pitchFamily="34" charset="0"/>
              </a:rPr>
              <a:t>. В Заинске стоял отряд Желтого знамени (81 человек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6858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январе 1774 года крепость была взята </a:t>
            </a:r>
            <a:r>
              <a:rPr lang="ru-RU" dirty="0" err="1">
                <a:latin typeface="Arial" pitchFamily="34" charset="0"/>
                <a:cs typeface="Arial" pitchFamily="34" charset="0"/>
                <a:hlinkClick r:id="rId5" tooltip="Крестьянская война 1773—1775"/>
              </a:rPr>
              <a:t>пугачёвцами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858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1920 году в его окрестностях прошло известное </a:t>
            </a:r>
            <a:r>
              <a:rPr lang="ru-RU" dirty="0">
                <a:latin typeface="Arial" pitchFamily="34" charset="0"/>
                <a:cs typeface="Arial" pitchFamily="34" charset="0"/>
                <a:hlinkClick r:id="rId6" tooltip="Вилочное восстание"/>
              </a:rPr>
              <a:t>Вилочное восстание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858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1956 году в связи со строительством </a:t>
            </a:r>
            <a:r>
              <a:rPr lang="ru-RU" dirty="0" err="1">
                <a:latin typeface="Arial" pitchFamily="34" charset="0"/>
                <a:cs typeface="Arial" pitchFamily="34" charset="0"/>
                <a:hlinkClick r:id="rId7" tooltip="Заинская ГРЭС"/>
              </a:rPr>
              <a:t>Заинской</a:t>
            </a:r>
            <a:r>
              <a:rPr lang="ru-RU" dirty="0">
                <a:latin typeface="Arial" pitchFamily="34" charset="0"/>
                <a:cs typeface="Arial" pitchFamily="34" charset="0"/>
                <a:hlinkClick r:id="rId7" tooltip="Заинская ГРЭС"/>
              </a:rPr>
              <a:t> ГРЭС</a:t>
            </a:r>
            <a:r>
              <a:rPr lang="ru-RU" dirty="0">
                <a:latin typeface="Arial" pitchFamily="34" charset="0"/>
                <a:cs typeface="Arial" pitchFamily="34" charset="0"/>
              </a:rPr>
              <a:t> возник </a:t>
            </a:r>
            <a:r>
              <a:rPr lang="ru-RU" dirty="0">
                <a:latin typeface="Arial" pitchFamily="34" charset="0"/>
                <a:cs typeface="Arial" pitchFamily="34" charset="0"/>
                <a:hlinkClick r:id="rId8" tooltip="Посёлок городского типа"/>
              </a:rPr>
              <a:t>рабочий посёлок</a:t>
            </a:r>
            <a:r>
              <a:rPr lang="ru-RU" dirty="0">
                <a:latin typeface="Arial" pitchFamily="34" charset="0"/>
                <a:cs typeface="Arial" pitchFamily="34" charset="0"/>
              </a:rPr>
              <a:t> Новый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Зай</a:t>
            </a:r>
            <a:r>
              <a:rPr lang="ru-RU" dirty="0">
                <a:latin typeface="Arial" pitchFamily="34" charset="0"/>
                <a:cs typeface="Arial" pitchFamily="34" charset="0"/>
              </a:rPr>
              <a:t>, который в 1962 году получил статус посёлка городского типа. 5 апреля 1978 года он был объединён со старым поселением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Зай</a:t>
            </a:r>
            <a:r>
              <a:rPr lang="ru-RU" dirty="0">
                <a:latin typeface="Arial" pitchFamily="34" charset="0"/>
                <a:cs typeface="Arial" pitchFamily="34" charset="0"/>
              </a:rPr>
              <a:t> и получил нынешнее название.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094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612751"/>
              </p:ext>
            </p:extLst>
          </p:nvPr>
        </p:nvGraphicFramePr>
        <p:xfrm>
          <a:off x="899592" y="908720"/>
          <a:ext cx="7416828" cy="5400594"/>
        </p:xfrm>
        <a:graphic>
          <a:graphicData uri="http://schemas.openxmlformats.org/drawingml/2006/table">
            <a:tbl>
              <a:tblPr/>
              <a:tblGrid>
                <a:gridCol w="824092"/>
                <a:gridCol w="824092"/>
                <a:gridCol w="824092"/>
                <a:gridCol w="824092"/>
                <a:gridCol w="824092"/>
                <a:gridCol w="824092"/>
                <a:gridCol w="824092"/>
                <a:gridCol w="824092"/>
                <a:gridCol w="824092"/>
              </a:tblGrid>
              <a:tr h="358562">
                <a:tc gridSpan="9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</a:rPr>
                        <a:t>Численность населения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1939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1959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3"/>
                        </a:rPr>
                        <a:t>[7]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1970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4"/>
                        </a:rPr>
                        <a:t>[8]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1979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5"/>
                        </a:rPr>
                        <a:t>[9]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1989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6"/>
                        </a:rPr>
                        <a:t>[10]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1992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1996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1998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2000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3200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8816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5084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30 251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36 621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38 500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42 100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42 500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42 800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2001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2002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7"/>
                        </a:rPr>
                        <a:t>[11]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2003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2004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8"/>
                        </a:rPr>
                        <a:t>[12]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2005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9"/>
                        </a:rPr>
                        <a:t>[13]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2006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0"/>
                        </a:rPr>
                        <a:t>[14]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2007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1"/>
                        </a:rPr>
                        <a:t>[15]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2008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2"/>
                        </a:rPr>
                        <a:t>[16]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2010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3"/>
                        </a:rPr>
                        <a:t>[17]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42 900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41 088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41 100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41 800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42 201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42 085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200" b="1">
                          <a:effectLst/>
                        </a:rPr>
                        <a:t>42 325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42 100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41 803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2011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4"/>
                        </a:rPr>
                        <a:t>[18]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2012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5"/>
                        </a:rPr>
                        <a:t>[19]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2013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6"/>
                        </a:rPr>
                        <a:t>[20]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2014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7"/>
                        </a:rPr>
                        <a:t>[21]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2015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8"/>
                        </a:rPr>
                        <a:t>[22]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2016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19"/>
                        </a:rPr>
                        <a:t>[23]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2017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0"/>
                        </a:rPr>
                        <a:t>[24]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2018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1"/>
                        </a:rPr>
                        <a:t>[25]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2019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2"/>
                        </a:rPr>
                        <a:t>[26]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41 793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41 590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41 303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41 242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41 046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40 878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40 635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40 366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39 938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2020</a:t>
                      </a:r>
                      <a:r>
                        <a:rPr lang="ru-RU" sz="1200" b="1" i="0" u="none" strike="noStrike" baseline="30000">
                          <a:solidFill>
                            <a:srgbClr val="0645AD"/>
                          </a:solidFill>
                          <a:effectLst/>
                          <a:hlinkClick r:id="rId23"/>
                        </a:rPr>
                        <a:t>[1]</a:t>
                      </a:r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</a:tr>
              <a:tr h="630254"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200" b="1">
                          <a:effectLst/>
                        </a:rPr>
                        <a:t>39 631</a:t>
                      </a: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</a:endParaRPr>
                    </a:p>
                  </a:txBody>
                  <a:tcPr marL="58473" marR="58473" marT="29236" marB="29236" anchor="ctr">
                    <a:lnL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65363" y="2260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6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5494020" cy="3086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810624"/>
            <a:ext cx="5328824" cy="35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8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02992"/>
            <a:ext cx="4494829" cy="29980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74" y="3356992"/>
            <a:ext cx="4521899" cy="300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28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24943"/>
            <a:ext cx="4848490" cy="35047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3960440" cy="374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12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</TotalTime>
  <Words>125</Words>
  <Application>Microsoft Office PowerPoint</Application>
  <PresentationFormat>Экран (4:3)</PresentationFormat>
  <Paragraphs>70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370 лет городу Заинск </vt:lpstr>
      <vt:lpstr>История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370 лет городу Заинск </dc:title>
  <dc:creator>lay eternity</dc:creator>
  <cp:lastModifiedBy>Romashka</cp:lastModifiedBy>
  <cp:revision>3</cp:revision>
  <dcterms:created xsi:type="dcterms:W3CDTF">2022-02-17T07:48:40Z</dcterms:created>
  <dcterms:modified xsi:type="dcterms:W3CDTF">2022-02-17T08:15:30Z</dcterms:modified>
</cp:coreProperties>
</file>