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3" r:id="rId11"/>
    <p:sldId id="265" r:id="rId12"/>
    <p:sldId id="266" r:id="rId13"/>
    <p:sldId id="267" r:id="rId14"/>
    <p:sldId id="268" r:id="rId15"/>
    <p:sldId id="269" r:id="rId16"/>
    <p:sldId id="277" r:id="rId17"/>
    <p:sldId id="274" r:id="rId18"/>
    <p:sldId id="275" r:id="rId19"/>
    <p:sldId id="271" r:id="rId20"/>
    <p:sldId id="276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84B027-E399-472F-BE70-53B28B5AC469}" type="doc">
      <dgm:prSet loTypeId="urn:microsoft.com/office/officeart/2005/8/layout/vList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6F66368-1D7B-47DD-9338-6D033E6F2A85}">
      <dgm:prSet phldrT="[Текст]" custT="1"/>
      <dgm:spPr/>
      <dgm:t>
        <a:bodyPr/>
        <a:lstStyle/>
        <a:p>
          <a:r>
            <a:rPr lang="ru-RU" sz="1900" b="1" i="1" dirty="0" smtClean="0">
              <a:latin typeface="Times New Roman" pitchFamily="18" charset="0"/>
              <a:cs typeface="Times New Roman" pitchFamily="18" charset="0"/>
            </a:rPr>
            <a:t>Содержательный,</a:t>
          </a:r>
          <a:r>
            <a:rPr lang="ru-RU" sz="1900" b="1" dirty="0" smtClean="0">
              <a:latin typeface="Times New Roman" pitchFamily="18" charset="0"/>
              <a:cs typeface="Times New Roman" pitchFamily="18" charset="0"/>
            </a:rPr>
            <a:t> который включает в себя содержание образования, которое осваивается в процессе реализации маршрута.</a:t>
          </a:r>
          <a:endParaRPr lang="ru-RU" sz="1900" dirty="0">
            <a:latin typeface="Times New Roman" pitchFamily="18" charset="0"/>
            <a:cs typeface="Times New Roman" pitchFamily="18" charset="0"/>
          </a:endParaRPr>
        </a:p>
      </dgm:t>
    </dgm:pt>
    <dgm:pt modelId="{9A14EF55-B668-44A4-81FB-9680DC00D2A0}" type="parTrans" cxnId="{DE5A7709-B57E-4D8A-9D3C-6C741EEC458A}">
      <dgm:prSet/>
      <dgm:spPr/>
      <dgm:t>
        <a:bodyPr/>
        <a:lstStyle/>
        <a:p>
          <a:endParaRPr lang="ru-RU"/>
        </a:p>
      </dgm:t>
    </dgm:pt>
    <dgm:pt modelId="{9D3DC0EF-035D-4A4B-B75D-FFC5F1CFBEF0}" type="sibTrans" cxnId="{DE5A7709-B57E-4D8A-9D3C-6C741EEC458A}">
      <dgm:prSet/>
      <dgm:spPr/>
      <dgm:t>
        <a:bodyPr/>
        <a:lstStyle/>
        <a:p>
          <a:endParaRPr lang="ru-RU"/>
        </a:p>
      </dgm:t>
    </dgm:pt>
    <dgm:pt modelId="{BD3BEB2A-3CCB-4C0D-B994-B16621926571}">
      <dgm:prSet/>
      <dgm:spPr/>
      <dgm:t>
        <a:bodyPr/>
        <a:lstStyle/>
        <a:p>
          <a:pPr algn="just"/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Концептуальный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, который рассматривается в качестве системообразующего и представляет собой совокупность целей, ценностей и принципов на которые опирается деятельность, осуществляемая в рамках индивидуального маршрута.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A3305C6-8FF8-4EC9-89F1-EB2BA3E76B26}" type="parTrans" cxnId="{7480B509-893D-4CB7-9A67-152D9938C91C}">
      <dgm:prSet/>
      <dgm:spPr/>
      <dgm:t>
        <a:bodyPr/>
        <a:lstStyle/>
        <a:p>
          <a:endParaRPr lang="ru-RU"/>
        </a:p>
      </dgm:t>
    </dgm:pt>
    <dgm:pt modelId="{FA7D06B5-0CCA-41F5-B2A2-6E45F0C3C7EE}" type="sibTrans" cxnId="{7480B509-893D-4CB7-9A67-152D9938C91C}">
      <dgm:prSet/>
      <dgm:spPr/>
      <dgm:t>
        <a:bodyPr/>
        <a:lstStyle/>
        <a:p>
          <a:endParaRPr lang="ru-RU"/>
        </a:p>
      </dgm:t>
    </dgm:pt>
    <dgm:pt modelId="{2E4AE8C2-43F4-4F8E-B717-48EDB66D643F}">
      <dgm:prSet/>
      <dgm:spPr/>
      <dgm:t>
        <a:bodyPr/>
        <a:lstStyle/>
        <a:p>
          <a:pPr algn="just"/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Процессуально-технологический,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представляющий собой совокупность методических и технологических приемов, способов организации учебной деятельности, которые используются в процессе освоения содержания образования</a:t>
          </a:r>
          <a:r>
            <a:rPr lang="ru-RU" b="1" dirty="0" smtClean="0"/>
            <a:t>.</a:t>
          </a:r>
          <a:endParaRPr lang="ru-RU" dirty="0"/>
        </a:p>
      </dgm:t>
    </dgm:pt>
    <dgm:pt modelId="{8015581C-857B-4B59-95E8-C796081E254F}" type="parTrans" cxnId="{0737E4AB-DB5D-49A3-87D1-63644F5D79CB}">
      <dgm:prSet/>
      <dgm:spPr/>
      <dgm:t>
        <a:bodyPr/>
        <a:lstStyle/>
        <a:p>
          <a:endParaRPr lang="ru-RU"/>
        </a:p>
      </dgm:t>
    </dgm:pt>
    <dgm:pt modelId="{D0043E21-0263-4A9A-BBA0-347CDD4684E2}" type="sibTrans" cxnId="{0737E4AB-DB5D-49A3-87D1-63644F5D79CB}">
      <dgm:prSet/>
      <dgm:spPr/>
      <dgm:t>
        <a:bodyPr/>
        <a:lstStyle/>
        <a:p>
          <a:endParaRPr lang="ru-RU"/>
        </a:p>
      </dgm:t>
    </dgm:pt>
    <dgm:pt modelId="{8811B6F6-7B93-4A8F-B4E4-E439C3C0781A}" type="pres">
      <dgm:prSet presAssocID="{CD84B027-E399-472F-BE70-53B28B5AC46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6EBD4D-63D7-4F64-A35F-A77718627BF8}" type="pres">
      <dgm:prSet presAssocID="{BD3BEB2A-3CCB-4C0D-B994-B16621926571}" presName="comp" presStyleCnt="0"/>
      <dgm:spPr/>
    </dgm:pt>
    <dgm:pt modelId="{F7E03E8D-1E87-4DFA-B0B7-625338DB5C68}" type="pres">
      <dgm:prSet presAssocID="{BD3BEB2A-3CCB-4C0D-B994-B16621926571}" presName="box" presStyleLbl="node1" presStyleIdx="0" presStyleCnt="3"/>
      <dgm:spPr/>
      <dgm:t>
        <a:bodyPr/>
        <a:lstStyle/>
        <a:p>
          <a:endParaRPr lang="ru-RU"/>
        </a:p>
      </dgm:t>
    </dgm:pt>
    <dgm:pt modelId="{BF886A20-A6FD-4B6A-BCC3-2B68A00B3C81}" type="pres">
      <dgm:prSet presAssocID="{BD3BEB2A-3CCB-4C0D-B994-B16621926571}" presName="img" presStyleLbl="fgImgPlace1" presStyleIdx="0" presStyleCnt="3" custScaleX="66248" custScaleY="65080" custLinFactNeighborX="765" custLinFactNeighborY="198"/>
      <dgm:spPr/>
    </dgm:pt>
    <dgm:pt modelId="{82A1331D-8D40-41AF-8067-1B45A9B4070B}" type="pres">
      <dgm:prSet presAssocID="{BD3BEB2A-3CCB-4C0D-B994-B1662192657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C27BC5-FA23-4836-B284-444CB9D92829}" type="pres">
      <dgm:prSet presAssocID="{FA7D06B5-0CCA-41F5-B2A2-6E45F0C3C7EE}" presName="spacer" presStyleCnt="0"/>
      <dgm:spPr/>
    </dgm:pt>
    <dgm:pt modelId="{EAA80952-A92D-437C-A515-A754CF40DF96}" type="pres">
      <dgm:prSet presAssocID="{E6F66368-1D7B-47DD-9338-6D033E6F2A85}" presName="comp" presStyleCnt="0"/>
      <dgm:spPr/>
    </dgm:pt>
    <dgm:pt modelId="{EC4FC521-0D6A-4A03-A5EA-402B7F58E8A3}" type="pres">
      <dgm:prSet presAssocID="{E6F66368-1D7B-47DD-9338-6D033E6F2A85}" presName="box" presStyleLbl="node1" presStyleIdx="1" presStyleCnt="3"/>
      <dgm:spPr/>
      <dgm:t>
        <a:bodyPr/>
        <a:lstStyle/>
        <a:p>
          <a:endParaRPr lang="ru-RU"/>
        </a:p>
      </dgm:t>
    </dgm:pt>
    <dgm:pt modelId="{FA1E4F3B-401B-43D9-9CD1-497BE8C3B3F4}" type="pres">
      <dgm:prSet presAssocID="{E6F66368-1D7B-47DD-9338-6D033E6F2A85}" presName="img" presStyleLbl="fgImgPlace1" presStyleIdx="1" presStyleCnt="3" custScaleX="59028" custScaleY="69841"/>
      <dgm:spPr/>
    </dgm:pt>
    <dgm:pt modelId="{CDCC73D2-069F-4E3E-A52B-BA7B00B2AD1E}" type="pres">
      <dgm:prSet presAssocID="{E6F66368-1D7B-47DD-9338-6D033E6F2A8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D4E70-8916-41B2-B28E-D01263FBDB4A}" type="pres">
      <dgm:prSet presAssocID="{9D3DC0EF-035D-4A4B-B75D-FFC5F1CFBEF0}" presName="spacer" presStyleCnt="0"/>
      <dgm:spPr/>
    </dgm:pt>
    <dgm:pt modelId="{69012126-9B84-4AAD-8293-64F714C6A8CD}" type="pres">
      <dgm:prSet presAssocID="{2E4AE8C2-43F4-4F8E-B717-48EDB66D643F}" presName="comp" presStyleCnt="0"/>
      <dgm:spPr/>
    </dgm:pt>
    <dgm:pt modelId="{642B5268-1615-4239-A40F-156C838F88C7}" type="pres">
      <dgm:prSet presAssocID="{2E4AE8C2-43F4-4F8E-B717-48EDB66D643F}" presName="box" presStyleLbl="node1" presStyleIdx="2" presStyleCnt="3"/>
      <dgm:spPr/>
      <dgm:t>
        <a:bodyPr/>
        <a:lstStyle/>
        <a:p>
          <a:endParaRPr lang="ru-RU"/>
        </a:p>
      </dgm:t>
    </dgm:pt>
    <dgm:pt modelId="{346894AC-B930-4F5B-84CA-4DE7D92B3F21}" type="pres">
      <dgm:prSet presAssocID="{2E4AE8C2-43F4-4F8E-B717-48EDB66D643F}" presName="img" presStyleLbl="fgImgPlace1" presStyleIdx="2" presStyleCnt="3" custScaleX="59028" custScaleY="86905"/>
      <dgm:spPr/>
    </dgm:pt>
    <dgm:pt modelId="{6C72B7DD-9DCB-4B12-A7C7-7779FB0FF425}" type="pres">
      <dgm:prSet presAssocID="{2E4AE8C2-43F4-4F8E-B717-48EDB66D643F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F06A60-617B-4864-A391-59093AE9BC77}" type="presOf" srcId="{2E4AE8C2-43F4-4F8E-B717-48EDB66D643F}" destId="{642B5268-1615-4239-A40F-156C838F88C7}" srcOrd="0" destOrd="0" presId="urn:microsoft.com/office/officeart/2005/8/layout/vList4"/>
    <dgm:cxn modelId="{7480B509-893D-4CB7-9A67-152D9938C91C}" srcId="{CD84B027-E399-472F-BE70-53B28B5AC469}" destId="{BD3BEB2A-3CCB-4C0D-B994-B16621926571}" srcOrd="0" destOrd="0" parTransId="{0A3305C6-8FF8-4EC9-89F1-EB2BA3E76B26}" sibTransId="{FA7D06B5-0CCA-41F5-B2A2-6E45F0C3C7EE}"/>
    <dgm:cxn modelId="{E4C9F12D-59B9-4228-9156-1253FA7D3A24}" type="presOf" srcId="{BD3BEB2A-3CCB-4C0D-B994-B16621926571}" destId="{82A1331D-8D40-41AF-8067-1B45A9B4070B}" srcOrd="1" destOrd="0" presId="urn:microsoft.com/office/officeart/2005/8/layout/vList4"/>
    <dgm:cxn modelId="{0737E4AB-DB5D-49A3-87D1-63644F5D79CB}" srcId="{CD84B027-E399-472F-BE70-53B28B5AC469}" destId="{2E4AE8C2-43F4-4F8E-B717-48EDB66D643F}" srcOrd="2" destOrd="0" parTransId="{8015581C-857B-4B59-95E8-C796081E254F}" sibTransId="{D0043E21-0263-4A9A-BBA0-347CDD4684E2}"/>
    <dgm:cxn modelId="{06289E7F-2A10-4437-8B98-C9720F469EAC}" type="presOf" srcId="{E6F66368-1D7B-47DD-9338-6D033E6F2A85}" destId="{EC4FC521-0D6A-4A03-A5EA-402B7F58E8A3}" srcOrd="0" destOrd="0" presId="urn:microsoft.com/office/officeart/2005/8/layout/vList4"/>
    <dgm:cxn modelId="{D928ADE1-4D52-408E-96BA-8913C6232DCA}" type="presOf" srcId="{E6F66368-1D7B-47DD-9338-6D033E6F2A85}" destId="{CDCC73D2-069F-4E3E-A52B-BA7B00B2AD1E}" srcOrd="1" destOrd="0" presId="urn:microsoft.com/office/officeart/2005/8/layout/vList4"/>
    <dgm:cxn modelId="{DE5A7709-B57E-4D8A-9D3C-6C741EEC458A}" srcId="{CD84B027-E399-472F-BE70-53B28B5AC469}" destId="{E6F66368-1D7B-47DD-9338-6D033E6F2A85}" srcOrd="1" destOrd="0" parTransId="{9A14EF55-B668-44A4-81FB-9680DC00D2A0}" sibTransId="{9D3DC0EF-035D-4A4B-B75D-FFC5F1CFBEF0}"/>
    <dgm:cxn modelId="{296444B7-8234-4D6E-A8DB-62625C031E0D}" type="presOf" srcId="{BD3BEB2A-3CCB-4C0D-B994-B16621926571}" destId="{F7E03E8D-1E87-4DFA-B0B7-625338DB5C68}" srcOrd="0" destOrd="0" presId="urn:microsoft.com/office/officeart/2005/8/layout/vList4"/>
    <dgm:cxn modelId="{45EA7ECB-8E5F-4824-BF00-9F9748DA1F0A}" type="presOf" srcId="{CD84B027-E399-472F-BE70-53B28B5AC469}" destId="{8811B6F6-7B93-4A8F-B4E4-E439C3C0781A}" srcOrd="0" destOrd="0" presId="urn:microsoft.com/office/officeart/2005/8/layout/vList4"/>
    <dgm:cxn modelId="{A620BF73-3CF4-4DF4-8010-CFB188DEE303}" type="presOf" srcId="{2E4AE8C2-43F4-4F8E-B717-48EDB66D643F}" destId="{6C72B7DD-9DCB-4B12-A7C7-7779FB0FF425}" srcOrd="1" destOrd="0" presId="urn:microsoft.com/office/officeart/2005/8/layout/vList4"/>
    <dgm:cxn modelId="{552CF4A4-6C6D-4EF8-BE35-A8C09160DF39}" type="presParOf" srcId="{8811B6F6-7B93-4A8F-B4E4-E439C3C0781A}" destId="{0F6EBD4D-63D7-4F64-A35F-A77718627BF8}" srcOrd="0" destOrd="0" presId="urn:microsoft.com/office/officeart/2005/8/layout/vList4"/>
    <dgm:cxn modelId="{8961A038-6F52-4ABE-92F7-6933EF669634}" type="presParOf" srcId="{0F6EBD4D-63D7-4F64-A35F-A77718627BF8}" destId="{F7E03E8D-1E87-4DFA-B0B7-625338DB5C68}" srcOrd="0" destOrd="0" presId="urn:microsoft.com/office/officeart/2005/8/layout/vList4"/>
    <dgm:cxn modelId="{03B51260-2650-44E0-8587-C2618B1724E8}" type="presParOf" srcId="{0F6EBD4D-63D7-4F64-A35F-A77718627BF8}" destId="{BF886A20-A6FD-4B6A-BCC3-2B68A00B3C81}" srcOrd="1" destOrd="0" presId="urn:microsoft.com/office/officeart/2005/8/layout/vList4"/>
    <dgm:cxn modelId="{7EFCA52E-E46D-44A2-B2CC-D20AC4F02BE6}" type="presParOf" srcId="{0F6EBD4D-63D7-4F64-A35F-A77718627BF8}" destId="{82A1331D-8D40-41AF-8067-1B45A9B4070B}" srcOrd="2" destOrd="0" presId="urn:microsoft.com/office/officeart/2005/8/layout/vList4"/>
    <dgm:cxn modelId="{5DBDFFDF-4A79-4D8E-8A8A-6BF09BDA18A8}" type="presParOf" srcId="{8811B6F6-7B93-4A8F-B4E4-E439C3C0781A}" destId="{EBC27BC5-FA23-4836-B284-444CB9D92829}" srcOrd="1" destOrd="0" presId="urn:microsoft.com/office/officeart/2005/8/layout/vList4"/>
    <dgm:cxn modelId="{E51C28B7-A0F0-4AC4-825A-BB6DE6B27745}" type="presParOf" srcId="{8811B6F6-7B93-4A8F-B4E4-E439C3C0781A}" destId="{EAA80952-A92D-437C-A515-A754CF40DF96}" srcOrd="2" destOrd="0" presId="urn:microsoft.com/office/officeart/2005/8/layout/vList4"/>
    <dgm:cxn modelId="{48289CE1-AA92-4F4F-AEFF-40D80132D1A0}" type="presParOf" srcId="{EAA80952-A92D-437C-A515-A754CF40DF96}" destId="{EC4FC521-0D6A-4A03-A5EA-402B7F58E8A3}" srcOrd="0" destOrd="0" presId="urn:microsoft.com/office/officeart/2005/8/layout/vList4"/>
    <dgm:cxn modelId="{6B19938C-3AFF-4752-9147-7C2968BAB683}" type="presParOf" srcId="{EAA80952-A92D-437C-A515-A754CF40DF96}" destId="{FA1E4F3B-401B-43D9-9CD1-497BE8C3B3F4}" srcOrd="1" destOrd="0" presId="urn:microsoft.com/office/officeart/2005/8/layout/vList4"/>
    <dgm:cxn modelId="{30839E77-01B9-4421-9602-A46B6668ABC9}" type="presParOf" srcId="{EAA80952-A92D-437C-A515-A754CF40DF96}" destId="{CDCC73D2-069F-4E3E-A52B-BA7B00B2AD1E}" srcOrd="2" destOrd="0" presId="urn:microsoft.com/office/officeart/2005/8/layout/vList4"/>
    <dgm:cxn modelId="{A3E72CC8-436F-41A3-9EE6-23BAED698FDD}" type="presParOf" srcId="{8811B6F6-7B93-4A8F-B4E4-E439C3C0781A}" destId="{EEDD4E70-8916-41B2-B28E-D01263FBDB4A}" srcOrd="3" destOrd="0" presId="urn:microsoft.com/office/officeart/2005/8/layout/vList4"/>
    <dgm:cxn modelId="{C0649D1C-09D6-46AD-85F9-D736910FD803}" type="presParOf" srcId="{8811B6F6-7B93-4A8F-B4E4-E439C3C0781A}" destId="{69012126-9B84-4AAD-8293-64F714C6A8CD}" srcOrd="4" destOrd="0" presId="urn:microsoft.com/office/officeart/2005/8/layout/vList4"/>
    <dgm:cxn modelId="{5008E3C2-8DA0-47A2-9548-E1052CF402D7}" type="presParOf" srcId="{69012126-9B84-4AAD-8293-64F714C6A8CD}" destId="{642B5268-1615-4239-A40F-156C838F88C7}" srcOrd="0" destOrd="0" presId="urn:microsoft.com/office/officeart/2005/8/layout/vList4"/>
    <dgm:cxn modelId="{42C4A1F1-9203-4CCE-AC0E-016130CAB141}" type="presParOf" srcId="{69012126-9B84-4AAD-8293-64F714C6A8CD}" destId="{346894AC-B930-4F5B-84CA-4DE7D92B3F21}" srcOrd="1" destOrd="0" presId="urn:microsoft.com/office/officeart/2005/8/layout/vList4"/>
    <dgm:cxn modelId="{C33E1942-3AB2-43DA-8A22-64F176DE29B5}" type="presParOf" srcId="{69012126-9B84-4AAD-8293-64F714C6A8CD}" destId="{6C72B7DD-9DCB-4B12-A7C7-7779FB0FF42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A1874B-B2E0-45B3-91F5-B8DABA4797A4}" type="doc">
      <dgm:prSet loTypeId="urn:microsoft.com/office/officeart/2005/8/layout/vList3" loCatId="list" qsTypeId="urn:microsoft.com/office/officeart/2005/8/quickstyle/simple1" qsCatId="simple" csTypeId="urn:microsoft.com/office/officeart/2005/8/colors/accent3_1" csCatId="accent3" phldr="1"/>
      <dgm:spPr/>
    </dgm:pt>
    <dgm:pt modelId="{9C41E356-6808-4767-9F5E-0437F1159293}">
      <dgm:prSet phldrT="[Текст]" custT="1"/>
      <dgm:spPr>
        <a:solidFill>
          <a:schemeClr val="bg1"/>
        </a:solidFill>
      </dgm:spPr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постановка образовательной цели (индивидуальный выбор цели предпрофильной подготовки)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E9CA8A0-BD00-4F4C-A16C-F43AE723A087}" type="parTrans" cxnId="{F42AB10F-0F53-4E77-9EFC-A6DCBB0E10C2}">
      <dgm:prSet/>
      <dgm:spPr/>
      <dgm:t>
        <a:bodyPr/>
        <a:lstStyle/>
        <a:p>
          <a:endParaRPr lang="ru-RU"/>
        </a:p>
      </dgm:t>
    </dgm:pt>
    <dgm:pt modelId="{1F1B19ED-B25B-4E0F-B363-86E89B0799A5}" type="sibTrans" cxnId="{F42AB10F-0F53-4E77-9EFC-A6DCBB0E10C2}">
      <dgm:prSet/>
      <dgm:spPr/>
      <dgm:t>
        <a:bodyPr/>
        <a:lstStyle/>
        <a:p>
          <a:endParaRPr lang="ru-RU"/>
        </a:p>
      </dgm:t>
    </dgm:pt>
    <dgm:pt modelId="{B4E6C2D5-3741-404A-BE81-A8DFDAEC089C}">
      <dgm:prSet custT="1"/>
      <dgm:spPr/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самоанализ, рефлексия (осознание и соотнесение индивидуальных потребностей с внешними требованиями (например, требованиям профиля)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FFE838C-52C1-47A4-9F09-36992B1B7734}" type="parTrans" cxnId="{4309A6BA-8E9B-47CA-A45E-0011EB2B4E80}">
      <dgm:prSet/>
      <dgm:spPr/>
      <dgm:t>
        <a:bodyPr/>
        <a:lstStyle/>
        <a:p>
          <a:endParaRPr lang="ru-RU"/>
        </a:p>
      </dgm:t>
    </dgm:pt>
    <dgm:pt modelId="{B0423C42-7C0C-4EDC-B299-F7B968CAA01E}" type="sibTrans" cxnId="{4309A6BA-8E9B-47CA-A45E-0011EB2B4E80}">
      <dgm:prSet/>
      <dgm:spPr/>
      <dgm:t>
        <a:bodyPr/>
        <a:lstStyle/>
        <a:p>
          <a:endParaRPr lang="ru-RU"/>
        </a:p>
      </dgm:t>
    </dgm:pt>
    <dgm:pt modelId="{8C6CA8C8-7CCB-4379-B653-DAD9FC09614A}">
      <dgm:prSet custT="1"/>
      <dgm:spPr/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выбор пути (вариантов) реализации поставленной цели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76063F1-9D8A-4DA1-8D64-924BD4C064E8}" type="parTrans" cxnId="{5A1DBF69-E0FD-4C00-9F63-7DB565C4078A}">
      <dgm:prSet/>
      <dgm:spPr/>
      <dgm:t>
        <a:bodyPr/>
        <a:lstStyle/>
        <a:p>
          <a:endParaRPr lang="ru-RU"/>
        </a:p>
      </dgm:t>
    </dgm:pt>
    <dgm:pt modelId="{655761D8-71D8-449E-B53B-C46EF1D81849}" type="sibTrans" cxnId="{5A1DBF69-E0FD-4C00-9F63-7DB565C4078A}">
      <dgm:prSet/>
      <dgm:spPr/>
      <dgm:t>
        <a:bodyPr/>
        <a:lstStyle/>
        <a:p>
          <a:endParaRPr lang="ru-RU"/>
        </a:p>
      </dgm:t>
    </dgm:pt>
    <dgm:pt modelId="{191DC311-A5A7-4842-BEBB-671EF22676FA}">
      <dgm:prSet custT="1"/>
      <dgm:spPr/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конкретизация цели (выбор курсов, факультативов),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DF2C698-E8DB-4BEF-A072-FEA9F2BDFC63}" type="parTrans" cxnId="{AFBB7B2A-9423-4248-884A-C9F14315942C}">
      <dgm:prSet/>
      <dgm:spPr/>
      <dgm:t>
        <a:bodyPr/>
        <a:lstStyle/>
        <a:p>
          <a:endParaRPr lang="ru-RU"/>
        </a:p>
      </dgm:t>
    </dgm:pt>
    <dgm:pt modelId="{ACB10FC1-80C8-4A39-8FDB-197787D29C0D}" type="sibTrans" cxnId="{AFBB7B2A-9423-4248-884A-C9F14315942C}">
      <dgm:prSet/>
      <dgm:spPr/>
      <dgm:t>
        <a:bodyPr/>
        <a:lstStyle/>
        <a:p>
          <a:endParaRPr lang="ru-RU"/>
        </a:p>
      </dgm:t>
    </dgm:pt>
    <dgm:pt modelId="{4C1B3B6E-EDE3-4D6D-B762-E73D06194F76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оформление маршрутного листа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913AF91-ABDB-4058-A910-46C30E1B56C3}" type="parTrans" cxnId="{DBA201B0-F602-4E77-8540-625C10ABE40D}">
      <dgm:prSet/>
      <dgm:spPr/>
      <dgm:t>
        <a:bodyPr/>
        <a:lstStyle/>
        <a:p>
          <a:endParaRPr lang="ru-RU"/>
        </a:p>
      </dgm:t>
    </dgm:pt>
    <dgm:pt modelId="{D6C019A0-64FA-479C-A260-8EAC537B0871}" type="sibTrans" cxnId="{DBA201B0-F602-4E77-8540-625C10ABE40D}">
      <dgm:prSet/>
      <dgm:spPr/>
      <dgm:t>
        <a:bodyPr/>
        <a:lstStyle/>
        <a:p>
          <a:endParaRPr lang="ru-RU"/>
        </a:p>
      </dgm:t>
    </dgm:pt>
    <dgm:pt modelId="{F911FD63-1532-47A7-A0CC-70A9AF66363A}" type="pres">
      <dgm:prSet presAssocID="{12A1874B-B2E0-45B3-91F5-B8DABA4797A4}" presName="linearFlow" presStyleCnt="0">
        <dgm:presLayoutVars>
          <dgm:dir/>
          <dgm:resizeHandles val="exact"/>
        </dgm:presLayoutVars>
      </dgm:prSet>
      <dgm:spPr/>
    </dgm:pt>
    <dgm:pt modelId="{38463652-39F3-48D0-9338-98520B1CDC97}" type="pres">
      <dgm:prSet presAssocID="{9C41E356-6808-4767-9F5E-0437F1159293}" presName="composite" presStyleCnt="0"/>
      <dgm:spPr/>
    </dgm:pt>
    <dgm:pt modelId="{5AC9DDDC-0651-4D2B-B224-F5E3BD3B8BCB}" type="pres">
      <dgm:prSet presAssocID="{9C41E356-6808-4767-9F5E-0437F1159293}" presName="imgShp" presStyleLbl="fgImgPlace1" presStyleIdx="0" presStyleCnt="5"/>
      <dgm:spPr/>
    </dgm:pt>
    <dgm:pt modelId="{4CEA5CA3-6246-4CF8-BC0A-75C27B831EEE}" type="pres">
      <dgm:prSet presAssocID="{9C41E356-6808-4767-9F5E-0437F1159293}" presName="txShp" presStyleLbl="node1" presStyleIdx="0" presStyleCnt="5" custScaleX="101203" custScaleY="1281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3FE65D-DF9F-4758-95E7-0B591CE39FAC}" type="pres">
      <dgm:prSet presAssocID="{1F1B19ED-B25B-4E0F-B363-86E89B0799A5}" presName="spacing" presStyleCnt="0"/>
      <dgm:spPr/>
    </dgm:pt>
    <dgm:pt modelId="{C6E89DC0-9072-415C-9542-6A998DACACA6}" type="pres">
      <dgm:prSet presAssocID="{B4E6C2D5-3741-404A-BE81-A8DFDAEC089C}" presName="composite" presStyleCnt="0"/>
      <dgm:spPr/>
    </dgm:pt>
    <dgm:pt modelId="{4D8AA9D6-E095-4931-B3C7-3E1702BD00B3}" type="pres">
      <dgm:prSet presAssocID="{B4E6C2D5-3741-404A-BE81-A8DFDAEC089C}" presName="imgShp" presStyleLbl="fgImgPlace1" presStyleIdx="1" presStyleCnt="5"/>
      <dgm:spPr/>
    </dgm:pt>
    <dgm:pt modelId="{D20D8131-4990-4EFD-B382-52633890BE34}" type="pres">
      <dgm:prSet presAssocID="{B4E6C2D5-3741-404A-BE81-A8DFDAEC089C}" presName="txShp" presStyleLbl="node1" presStyleIdx="1" presStyleCnt="5" custScaleX="100526" custScaleY="162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BB0E6C-CD67-4EFE-AADC-B8A2FA88F46C}" type="pres">
      <dgm:prSet presAssocID="{B0423C42-7C0C-4EDC-B299-F7B968CAA01E}" presName="spacing" presStyleCnt="0"/>
      <dgm:spPr/>
    </dgm:pt>
    <dgm:pt modelId="{7E4FC658-C902-4097-84C5-F1FB28DDCE46}" type="pres">
      <dgm:prSet presAssocID="{191DC311-A5A7-4842-BEBB-671EF22676FA}" presName="composite" presStyleCnt="0"/>
      <dgm:spPr/>
    </dgm:pt>
    <dgm:pt modelId="{3DE24666-62C9-4883-8B2E-CA81A0F62136}" type="pres">
      <dgm:prSet presAssocID="{191DC311-A5A7-4842-BEBB-671EF22676FA}" presName="imgShp" presStyleLbl="fgImgPlace1" presStyleIdx="2" presStyleCnt="5"/>
      <dgm:spPr/>
    </dgm:pt>
    <dgm:pt modelId="{06DBA356-8868-49AE-9518-AC428F8D83E5}" type="pres">
      <dgm:prSet presAssocID="{191DC311-A5A7-4842-BEBB-671EF22676FA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90B466-AEDA-4FDB-A1B3-F1B4B862C6E0}" type="pres">
      <dgm:prSet presAssocID="{ACB10FC1-80C8-4A39-8FDB-197787D29C0D}" presName="spacing" presStyleCnt="0"/>
      <dgm:spPr/>
    </dgm:pt>
    <dgm:pt modelId="{92FC0C71-2122-47F2-A442-2FDD62FA6B46}" type="pres">
      <dgm:prSet presAssocID="{4C1B3B6E-EDE3-4D6D-B762-E73D06194F76}" presName="composite" presStyleCnt="0"/>
      <dgm:spPr/>
    </dgm:pt>
    <dgm:pt modelId="{1846FC9D-3E29-46F9-A31A-6022FF382724}" type="pres">
      <dgm:prSet presAssocID="{4C1B3B6E-EDE3-4D6D-B762-E73D06194F76}" presName="imgShp" presStyleLbl="fgImgPlace1" presStyleIdx="3" presStyleCnt="5"/>
      <dgm:spPr/>
    </dgm:pt>
    <dgm:pt modelId="{3C5F3CCC-82D4-48D4-8EAC-7CF9861F6A02}" type="pres">
      <dgm:prSet presAssocID="{4C1B3B6E-EDE3-4D6D-B762-E73D06194F76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9CDC83-DE9A-48F1-BA84-0EBB6AE0D894}" type="pres">
      <dgm:prSet presAssocID="{D6C019A0-64FA-479C-A260-8EAC537B0871}" presName="spacing" presStyleCnt="0"/>
      <dgm:spPr/>
    </dgm:pt>
    <dgm:pt modelId="{465D3F61-AD58-47A5-9143-3B7FE2A8C374}" type="pres">
      <dgm:prSet presAssocID="{8C6CA8C8-7CCB-4379-B653-DAD9FC09614A}" presName="composite" presStyleCnt="0"/>
      <dgm:spPr/>
    </dgm:pt>
    <dgm:pt modelId="{917B06CB-631C-4924-8E58-F3DA5BC3AF52}" type="pres">
      <dgm:prSet presAssocID="{8C6CA8C8-7CCB-4379-B653-DAD9FC09614A}" presName="imgShp" presStyleLbl="fgImgPlace1" presStyleIdx="4" presStyleCnt="5"/>
      <dgm:spPr/>
    </dgm:pt>
    <dgm:pt modelId="{044DF642-CA40-45D6-93F2-378FCAE98369}" type="pres">
      <dgm:prSet presAssocID="{8C6CA8C8-7CCB-4379-B653-DAD9FC09614A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BB7B2A-9423-4248-884A-C9F14315942C}" srcId="{12A1874B-B2E0-45B3-91F5-B8DABA4797A4}" destId="{191DC311-A5A7-4842-BEBB-671EF22676FA}" srcOrd="2" destOrd="0" parTransId="{4DF2C698-E8DB-4BEF-A072-FEA9F2BDFC63}" sibTransId="{ACB10FC1-80C8-4A39-8FDB-197787D29C0D}"/>
    <dgm:cxn modelId="{04BED2D9-0F89-4B8C-9968-31D10F9EABD9}" type="presOf" srcId="{12A1874B-B2E0-45B3-91F5-B8DABA4797A4}" destId="{F911FD63-1532-47A7-A0CC-70A9AF66363A}" srcOrd="0" destOrd="0" presId="urn:microsoft.com/office/officeart/2005/8/layout/vList3"/>
    <dgm:cxn modelId="{58738708-5303-4C14-8D72-B4D8721640B2}" type="presOf" srcId="{191DC311-A5A7-4842-BEBB-671EF22676FA}" destId="{06DBA356-8868-49AE-9518-AC428F8D83E5}" srcOrd="0" destOrd="0" presId="urn:microsoft.com/office/officeart/2005/8/layout/vList3"/>
    <dgm:cxn modelId="{DBA201B0-F602-4E77-8540-625C10ABE40D}" srcId="{12A1874B-B2E0-45B3-91F5-B8DABA4797A4}" destId="{4C1B3B6E-EDE3-4D6D-B762-E73D06194F76}" srcOrd="3" destOrd="0" parTransId="{8913AF91-ABDB-4058-A910-46C30E1B56C3}" sibTransId="{D6C019A0-64FA-479C-A260-8EAC537B0871}"/>
    <dgm:cxn modelId="{3ED5F872-B5D8-422E-A3EB-DF631EFC36C0}" type="presOf" srcId="{9C41E356-6808-4767-9F5E-0437F1159293}" destId="{4CEA5CA3-6246-4CF8-BC0A-75C27B831EEE}" srcOrd="0" destOrd="0" presId="urn:microsoft.com/office/officeart/2005/8/layout/vList3"/>
    <dgm:cxn modelId="{E340A89A-0540-4EB6-BAF7-057D4A3FED08}" type="presOf" srcId="{4C1B3B6E-EDE3-4D6D-B762-E73D06194F76}" destId="{3C5F3CCC-82D4-48D4-8EAC-7CF9861F6A02}" srcOrd="0" destOrd="0" presId="urn:microsoft.com/office/officeart/2005/8/layout/vList3"/>
    <dgm:cxn modelId="{5A1DBF69-E0FD-4C00-9F63-7DB565C4078A}" srcId="{12A1874B-B2E0-45B3-91F5-B8DABA4797A4}" destId="{8C6CA8C8-7CCB-4379-B653-DAD9FC09614A}" srcOrd="4" destOrd="0" parTransId="{D76063F1-9D8A-4DA1-8D64-924BD4C064E8}" sibTransId="{655761D8-71D8-449E-B53B-C46EF1D81849}"/>
    <dgm:cxn modelId="{F42AB10F-0F53-4E77-9EFC-A6DCBB0E10C2}" srcId="{12A1874B-B2E0-45B3-91F5-B8DABA4797A4}" destId="{9C41E356-6808-4767-9F5E-0437F1159293}" srcOrd="0" destOrd="0" parTransId="{1E9CA8A0-BD00-4F4C-A16C-F43AE723A087}" sibTransId="{1F1B19ED-B25B-4E0F-B363-86E89B0799A5}"/>
    <dgm:cxn modelId="{A2E3F07A-57AC-4303-82C2-76E5A566F5E5}" type="presOf" srcId="{8C6CA8C8-7CCB-4379-B653-DAD9FC09614A}" destId="{044DF642-CA40-45D6-93F2-378FCAE98369}" srcOrd="0" destOrd="0" presId="urn:microsoft.com/office/officeart/2005/8/layout/vList3"/>
    <dgm:cxn modelId="{74187DB2-3493-44EA-889D-11204077C300}" type="presOf" srcId="{B4E6C2D5-3741-404A-BE81-A8DFDAEC089C}" destId="{D20D8131-4990-4EFD-B382-52633890BE34}" srcOrd="0" destOrd="0" presId="urn:microsoft.com/office/officeart/2005/8/layout/vList3"/>
    <dgm:cxn modelId="{4309A6BA-8E9B-47CA-A45E-0011EB2B4E80}" srcId="{12A1874B-B2E0-45B3-91F5-B8DABA4797A4}" destId="{B4E6C2D5-3741-404A-BE81-A8DFDAEC089C}" srcOrd="1" destOrd="0" parTransId="{DFFE838C-52C1-47A4-9F09-36992B1B7734}" sibTransId="{B0423C42-7C0C-4EDC-B299-F7B968CAA01E}"/>
    <dgm:cxn modelId="{DE48B46C-AA3D-4AF9-BEDA-D164A8165EDB}" type="presParOf" srcId="{F911FD63-1532-47A7-A0CC-70A9AF66363A}" destId="{38463652-39F3-48D0-9338-98520B1CDC97}" srcOrd="0" destOrd="0" presId="urn:microsoft.com/office/officeart/2005/8/layout/vList3"/>
    <dgm:cxn modelId="{13B75946-F7F7-4B09-94D6-82CEAFF58BD6}" type="presParOf" srcId="{38463652-39F3-48D0-9338-98520B1CDC97}" destId="{5AC9DDDC-0651-4D2B-B224-F5E3BD3B8BCB}" srcOrd="0" destOrd="0" presId="urn:microsoft.com/office/officeart/2005/8/layout/vList3"/>
    <dgm:cxn modelId="{760E8E3C-0619-42CD-819A-723653620E1B}" type="presParOf" srcId="{38463652-39F3-48D0-9338-98520B1CDC97}" destId="{4CEA5CA3-6246-4CF8-BC0A-75C27B831EEE}" srcOrd="1" destOrd="0" presId="urn:microsoft.com/office/officeart/2005/8/layout/vList3"/>
    <dgm:cxn modelId="{E8C34D6E-FB37-43CD-B3EF-275021C7E910}" type="presParOf" srcId="{F911FD63-1532-47A7-A0CC-70A9AF66363A}" destId="{B43FE65D-DF9F-4758-95E7-0B591CE39FAC}" srcOrd="1" destOrd="0" presId="urn:microsoft.com/office/officeart/2005/8/layout/vList3"/>
    <dgm:cxn modelId="{F7CB9ADD-D654-4C01-869C-D461B1CAF48B}" type="presParOf" srcId="{F911FD63-1532-47A7-A0CC-70A9AF66363A}" destId="{C6E89DC0-9072-415C-9542-6A998DACACA6}" srcOrd="2" destOrd="0" presId="urn:microsoft.com/office/officeart/2005/8/layout/vList3"/>
    <dgm:cxn modelId="{84C25CFA-12ED-4FCE-93E2-C0F378560489}" type="presParOf" srcId="{C6E89DC0-9072-415C-9542-6A998DACACA6}" destId="{4D8AA9D6-E095-4931-B3C7-3E1702BD00B3}" srcOrd="0" destOrd="0" presId="urn:microsoft.com/office/officeart/2005/8/layout/vList3"/>
    <dgm:cxn modelId="{01BF9070-9AED-4ADA-8727-0C2142C95834}" type="presParOf" srcId="{C6E89DC0-9072-415C-9542-6A998DACACA6}" destId="{D20D8131-4990-4EFD-B382-52633890BE34}" srcOrd="1" destOrd="0" presId="urn:microsoft.com/office/officeart/2005/8/layout/vList3"/>
    <dgm:cxn modelId="{667D66D1-FC34-4170-A03E-B80E47E02F22}" type="presParOf" srcId="{F911FD63-1532-47A7-A0CC-70A9AF66363A}" destId="{E4BB0E6C-CD67-4EFE-AADC-B8A2FA88F46C}" srcOrd="3" destOrd="0" presId="urn:microsoft.com/office/officeart/2005/8/layout/vList3"/>
    <dgm:cxn modelId="{19D960AA-3139-40B3-A6EF-33DFE9B064F5}" type="presParOf" srcId="{F911FD63-1532-47A7-A0CC-70A9AF66363A}" destId="{7E4FC658-C902-4097-84C5-F1FB28DDCE46}" srcOrd="4" destOrd="0" presId="urn:microsoft.com/office/officeart/2005/8/layout/vList3"/>
    <dgm:cxn modelId="{D817C2C2-5890-4B21-9F75-919160063589}" type="presParOf" srcId="{7E4FC658-C902-4097-84C5-F1FB28DDCE46}" destId="{3DE24666-62C9-4883-8B2E-CA81A0F62136}" srcOrd="0" destOrd="0" presId="urn:microsoft.com/office/officeart/2005/8/layout/vList3"/>
    <dgm:cxn modelId="{9AD50CD0-3F2C-4AAA-A44D-5C2D9E15EBC4}" type="presParOf" srcId="{7E4FC658-C902-4097-84C5-F1FB28DDCE46}" destId="{06DBA356-8868-49AE-9518-AC428F8D83E5}" srcOrd="1" destOrd="0" presId="urn:microsoft.com/office/officeart/2005/8/layout/vList3"/>
    <dgm:cxn modelId="{8E249B16-AE68-411C-9E89-CD2F87B110AA}" type="presParOf" srcId="{F911FD63-1532-47A7-A0CC-70A9AF66363A}" destId="{5290B466-AEDA-4FDB-A1B3-F1B4B862C6E0}" srcOrd="5" destOrd="0" presId="urn:microsoft.com/office/officeart/2005/8/layout/vList3"/>
    <dgm:cxn modelId="{9C029F51-453E-4120-956E-9C81CD9A03BD}" type="presParOf" srcId="{F911FD63-1532-47A7-A0CC-70A9AF66363A}" destId="{92FC0C71-2122-47F2-A442-2FDD62FA6B46}" srcOrd="6" destOrd="0" presId="urn:microsoft.com/office/officeart/2005/8/layout/vList3"/>
    <dgm:cxn modelId="{69137570-4FEB-43CE-B1BB-E5A5F397B870}" type="presParOf" srcId="{92FC0C71-2122-47F2-A442-2FDD62FA6B46}" destId="{1846FC9D-3E29-46F9-A31A-6022FF382724}" srcOrd="0" destOrd="0" presId="urn:microsoft.com/office/officeart/2005/8/layout/vList3"/>
    <dgm:cxn modelId="{6FED66ED-989F-49BA-A887-CA8DB0072FA3}" type="presParOf" srcId="{92FC0C71-2122-47F2-A442-2FDD62FA6B46}" destId="{3C5F3CCC-82D4-48D4-8EAC-7CF9861F6A02}" srcOrd="1" destOrd="0" presId="urn:microsoft.com/office/officeart/2005/8/layout/vList3"/>
    <dgm:cxn modelId="{56C6F5ED-7C04-42E7-84FF-DC0318149FE8}" type="presParOf" srcId="{F911FD63-1532-47A7-A0CC-70A9AF66363A}" destId="{8F9CDC83-DE9A-48F1-BA84-0EBB6AE0D894}" srcOrd="7" destOrd="0" presId="urn:microsoft.com/office/officeart/2005/8/layout/vList3"/>
    <dgm:cxn modelId="{5CD68BCA-1A0D-41D1-B861-9691AF9731D6}" type="presParOf" srcId="{F911FD63-1532-47A7-A0CC-70A9AF66363A}" destId="{465D3F61-AD58-47A5-9143-3B7FE2A8C374}" srcOrd="8" destOrd="0" presId="urn:microsoft.com/office/officeart/2005/8/layout/vList3"/>
    <dgm:cxn modelId="{E9E7135C-5359-45BE-8765-8258EC77F87F}" type="presParOf" srcId="{465D3F61-AD58-47A5-9143-3B7FE2A8C374}" destId="{917B06CB-631C-4924-8E58-F3DA5BC3AF52}" srcOrd="0" destOrd="0" presId="urn:microsoft.com/office/officeart/2005/8/layout/vList3"/>
    <dgm:cxn modelId="{1AED6958-2284-4EF6-BDF2-80CFDA7EFE2D}" type="presParOf" srcId="{465D3F61-AD58-47A5-9143-3B7FE2A8C374}" destId="{044DF642-CA40-45D6-93F2-378FCAE98369}" srcOrd="1" destOrd="0" presId="urn:microsoft.com/office/officeart/2005/8/layout/vList3"/>
  </dgm:cxnLst>
  <dgm:bg>
    <a:solidFill>
      <a:schemeClr val="accent4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E9EF2-8207-42B4-AFDA-EF12499DE75D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5D2AA-80BA-43BE-AD47-4FB509FC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4032447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i="1" dirty="0" smtClean="0"/>
              <a:t>Индивидуальный образовательный маршрут обучающегося </a:t>
            </a:r>
            <a:br>
              <a:rPr lang="ru-RU" b="1" i="1" dirty="0" smtClean="0"/>
            </a:br>
            <a:r>
              <a:rPr lang="ru-RU" b="1" i="1" dirty="0" smtClean="0"/>
              <a:t>как одно из условий повышения качества образования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941168"/>
            <a:ext cx="7632848" cy="1224136"/>
          </a:xfrm>
          <a:solidFill>
            <a:schemeClr val="accent4">
              <a:lumMod val="40000"/>
              <a:lumOff val="60000"/>
            </a:schemeClr>
          </a:solidFill>
          <a:effectLst>
            <a:softEdge rad="127000"/>
          </a:effectLst>
        </p:spPr>
        <p:txBody>
          <a:bodyPr>
            <a:normAutofit fontScale="92500"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Золотухина И.С.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русского языка и литературы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СОШ№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Ханты-Мансийск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8424" y="332656"/>
            <a:ext cx="504056" cy="5616624"/>
          </a:xfrm>
          <a:solidFill>
            <a:schemeClr val="accent3">
              <a:lumMod val="20000"/>
              <a:lumOff val="80000"/>
            </a:schemeClr>
          </a:solidFill>
        </p:spPr>
        <p:txBody>
          <a:bodyPr vert="wordArtVert"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О 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32656"/>
            <a:ext cx="7931224" cy="5793507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благоприятные условия обучения и создать психологическую комфортную обстановку в школе для успешного развития индивидуальности ребёнка. Индивидуальный план развития учащегося является не только современной эффективной формой оценивания, но и помогает решать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важные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педагогические задачи: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поддерживать высокую учебную мотивацию школьников;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поощрять их активность и самостоятельность, расширять возможности обучения и самообучения;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навыки рефлексивной и оценочной деятельности учащихся;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умение учиться - ставить цели, планировать и организовывать собственную деятельность;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содействовать индивидуализации воспитания и образования школьников;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закладывать дополнительные предпосылки и возможности для успешной социализации.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Индивидуальный образовательный маршрут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600200"/>
            <a:ext cx="4330824" cy="499715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это целенаправленно проектируемая дифференцированная образовательная программа, обеспечивающая обучающемуся позиции субъекта выбора, разработки и реализации образовательной программы при осуществлении учителями педагогической поддержки его самоопределения и самореализации.</a:t>
            </a:r>
          </a:p>
          <a:p>
            <a:endParaRPr lang="ru-RU" dirty="0"/>
          </a:p>
        </p:txBody>
      </p:sp>
      <p:pic>
        <p:nvPicPr>
          <p:cNvPr id="4" name="Picture 5" descr="shutterstock_617063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3600399" cy="340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1 – диагностический.</a:t>
            </a:r>
            <a:br>
              <a:rPr lang="ru-RU" sz="27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– углубленное психолого-педагогическое изучение ребенка, выявление его индивидуальных особенностей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1773238"/>
          <a:ext cx="8147052" cy="4834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198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536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589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1460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8915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Использованная методика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Ответственный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915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Методика «Карта одаренности» (на основе методики Хаана и Кафа). Цель диагностирования: оценит степень выраженности у ребенка различных видов одаренности.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1-2 неделя сентября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Школьный психолог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915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Опросник Г.А. Карповой « Учебная мотивация».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Цель: определить характер и наличие учебной мотивации.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1-2 неделя сентября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1947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Методика Климова И.И. «Карта интересов»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3-4 неделя 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сентября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Школьный психолог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Опросник Айзенка. Личностные особенности. 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3-4 неделя 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сентября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Школьный психолог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8915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Тест на определение уровня школьной тревожности. Автор - Филлипс.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3-4 неделя 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ноября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Школьный психолог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8915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Социометрия. Автор -  Дж.Морено.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3-4 неделя 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декабря</a:t>
                      </a:r>
                      <a:endParaRPr lang="ru-RU" sz="11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Школьный психолог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Разработка индивидуального учебного плана, программы, маршрута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6246850" cy="44674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342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439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87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6587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Разработка индивидуального маршрута одаренного ребенка.</a:t>
                      </a:r>
                      <a:endParaRPr lang="ru-RU" sz="18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СРОКИ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Ответственный</a:t>
                      </a:r>
                      <a:endParaRPr lang="ru-RU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762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Составление индивидуального учебного плана по русскому языку, литературе, английскому языку для работы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 обучающимся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821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Выбор темы исследовательской работы по литературе или русскому языку.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881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Составление плана учеником для учета желаний ребенка.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5851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Беседа с родителями. Цель: учет социального заказа родителей.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4" name="Группа 16"/>
          <p:cNvGrpSpPr>
            <a:grpSpLocks/>
          </p:cNvGrpSpPr>
          <p:nvPr/>
        </p:nvGrpSpPr>
        <p:grpSpPr bwMode="auto">
          <a:xfrm>
            <a:off x="6660232" y="1052736"/>
            <a:ext cx="1979712" cy="1944216"/>
            <a:chOff x="323850" y="74098"/>
            <a:chExt cx="2857500" cy="2000250"/>
          </a:xfrm>
        </p:grpSpPr>
        <p:pic>
          <p:nvPicPr>
            <p:cNvPr id="5" name="Picture 7" descr="C:\Users\Region\Desktop\картинки с шаттерстока\shutterstock_6093388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850" y="74098"/>
              <a:ext cx="2857500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2"/>
            <p:cNvSpPr>
              <a:spLocks noChangeArrowheads="1"/>
            </p:cNvSpPr>
            <p:nvPr/>
          </p:nvSpPr>
          <p:spPr bwMode="auto">
            <a:xfrm>
              <a:off x="1849710" y="1874298"/>
              <a:ext cx="72008" cy="720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ru-RU" dirty="0">
                <a:cs typeface="+mn-cs"/>
              </a:endParaRPr>
            </a:p>
          </p:txBody>
        </p:sp>
      </p:grpSp>
      <p:grpSp>
        <p:nvGrpSpPr>
          <p:cNvPr id="7" name="Группа 4"/>
          <p:cNvGrpSpPr>
            <a:grpSpLocks/>
          </p:cNvGrpSpPr>
          <p:nvPr/>
        </p:nvGrpSpPr>
        <p:grpSpPr bwMode="auto">
          <a:xfrm>
            <a:off x="6876256" y="3212976"/>
            <a:ext cx="1800200" cy="2808312"/>
            <a:chOff x="2339975" y="1989138"/>
            <a:chExt cx="2193925" cy="3048000"/>
          </a:xfrm>
        </p:grpSpPr>
        <p:pic>
          <p:nvPicPr>
            <p:cNvPr id="8" name="Picture 9" descr="C:\Users\Region\Desktop\картинки с шаттерстока\shutterstock_53725777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39975" y="1989138"/>
              <a:ext cx="2193925" cy="30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18"/>
            <p:cNvSpPr>
              <a:spLocks noChangeArrowheads="1"/>
            </p:cNvSpPr>
            <p:nvPr/>
          </p:nvSpPr>
          <p:spPr bwMode="auto">
            <a:xfrm>
              <a:off x="3060055" y="4581426"/>
              <a:ext cx="72008" cy="14401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ru-RU" sz="1400" b="1" dirty="0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«Интеграция с другими специалистами»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23528" y="1600200"/>
          <a:ext cx="8424936" cy="47811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831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912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5054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2115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Составление карты познавательной деятельности ребенка психологом, классным руководителем,  руководителем НОУ и учителями - предметниками.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Карта познавательной деятельности ребенка.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3123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Диагностирование, рефлексия школьным психологом, руководителем НОУ, учителями – предметниками.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ежемесячно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Карта наблюдений, рекомендации учителями – предметниками.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2873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Беседа с родителями о здоровье ребенка, об эмоциональном состоянии. Классный руководитель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ежемесячно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Карта наблюдений за состоянием здоровья ребенка.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Проектирование – индивидуальная образовательная программа – «Я составляю программу образовательной деятельности»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80" cy="4781128"/>
        </p:xfrm>
        <a:graphic>
          <a:graphicData uri="http://schemas.openxmlformats.org/drawingml/2006/table">
            <a:tbl>
              <a:tblPr firstRow="1" lastCol="1" bandRow="1">
                <a:tableStyleId>{5C22544A-7EE6-4342-B048-85BDC9FD1C3A}</a:tableStyleId>
              </a:tblPr>
              <a:tblGrid>
                <a:gridCol w="21088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9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39056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Программы.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контроля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Рекомендуемая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литература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 консультации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Второй вариант планирования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80" cy="42770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544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81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4984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5441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8674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Рекомендуемое количество часов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	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Ключевые понятия	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Практическая работа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Уровень сложности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Рекомендуемая литература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 выполнения	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отчётности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095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«Определение способов оценки и самооценки успехов обучающегося»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6510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545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2825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Самооценка: «Что я хотел?»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«Что я сделал для достижения цели?»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«Чему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научился?»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«Что необходимо сделать ещё?»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825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педагога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Оценочный лист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234260"/>
          </a:xfr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Предметные результаты</a:t>
            </a:r>
          </a:p>
          <a:p>
            <a:pPr algn="just"/>
            <a:r>
              <a:rPr lang="ru-RU" sz="2800" dirty="0" smtClean="0"/>
              <a:t>Метапредметные результаты.</a:t>
            </a:r>
          </a:p>
          <a:p>
            <a:pPr algn="just"/>
            <a:r>
              <a:rPr lang="ru-RU" sz="2800" dirty="0" smtClean="0"/>
              <a:t>Зачетные работы.</a:t>
            </a:r>
          </a:p>
          <a:p>
            <a:pPr algn="just"/>
            <a:r>
              <a:rPr lang="ru-RU" sz="2800" dirty="0" smtClean="0"/>
              <a:t>Контрольные работы.</a:t>
            </a:r>
          </a:p>
          <a:p>
            <a:pPr algn="just"/>
            <a:r>
              <a:rPr lang="ru-RU" sz="2800" dirty="0" smtClean="0"/>
              <a:t>Тестовые задания.</a:t>
            </a:r>
          </a:p>
          <a:p>
            <a:pPr algn="just"/>
            <a:r>
              <a:rPr lang="ru-RU" sz="2800" dirty="0" smtClean="0"/>
              <a:t>Решение олимпиадных задач. </a:t>
            </a:r>
            <a:endParaRPr lang="ru-RU" sz="2800" dirty="0"/>
          </a:p>
        </p:txBody>
      </p:sp>
      <p:pic>
        <p:nvPicPr>
          <p:cNvPr id="4" name="Picture 5" descr="C:\Users\Галина\Desktop\картинки с шаттерстока\shutterstock_730375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44824"/>
            <a:ext cx="381642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  <a:scene3d>
            <a:camera prst="perspectiveRelaxedModerately"/>
            <a:lightRig rig="threePt" dir="t"/>
          </a:scene3d>
        </p:spPr>
        <p:txBody>
          <a:bodyPr>
            <a:normAutofit/>
          </a:bodyPr>
          <a:lstStyle/>
          <a:p>
            <a:pPr eaLnBrk="1" hangingPunct="1"/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Учебный портфель (портфолио)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1747" name="Содержимое 3"/>
          <p:cNvSpPr>
            <a:spLocks noGrp="1"/>
          </p:cNvSpPr>
          <p:nvPr>
            <p:ph sz="half" idx="2"/>
          </p:nvPr>
        </p:nvSpPr>
        <p:spPr>
          <a:xfrm>
            <a:off x="142875" y="1628800"/>
            <a:ext cx="3286125" cy="4497363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>
                <a:latin typeface="Arial Black" pitchFamily="34" charset="0"/>
              </a:rPr>
              <a:t> 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Технология, которая может быть использована как основа индивидуального маршрута обучения.</a:t>
            </a:r>
          </a:p>
        </p:txBody>
      </p:sp>
      <p:sp>
        <p:nvSpPr>
          <p:cNvPr id="31748" name="Содержимое 5"/>
          <p:cNvSpPr>
            <a:spLocks noGrp="1"/>
          </p:cNvSpPr>
          <p:nvPr>
            <p:ph sz="quarter" idx="4"/>
          </p:nvPr>
        </p:nvSpPr>
        <p:spPr>
          <a:xfrm>
            <a:off x="5643563" y="1484785"/>
            <a:ext cx="3357562" cy="537321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    Набор материалов, которые учащийся собирает по ходу работы над модулем (проектом, учебным исследованием, при подготовке к написанию сочинения, сдаче экзамена и т.д.), «накопитель» достижений - грамот, сертификатов, поздравлений, отличных контрольных работ и т.д.</a:t>
            </a:r>
          </a:p>
          <a:p>
            <a:pPr eaLnBrk="1" hangingPunct="1"/>
            <a:endParaRPr lang="ru-RU" altLang="ru-RU" sz="1800" dirty="0" smtClean="0"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6281738"/>
            <a:ext cx="4537075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«Накопите</a:t>
            </a: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льна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я» функция</a:t>
            </a:r>
          </a:p>
        </p:txBody>
      </p:sp>
      <p:pic>
        <p:nvPicPr>
          <p:cNvPr id="31750" name="Picture 2" descr="C:\Users\Region\Desktop\картинки с шаттерстока\shutterstock_870527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1571625"/>
            <a:ext cx="2571750" cy="36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Стратегия развития образования Ханты-Мансийского  округа-Югры до 2030 года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611560" y="620688"/>
            <a:ext cx="7883153" cy="371420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«Реализация программ профильного обучения, реализация индивидуальных образовательных  траекторий (программ) в школе старшей ступени должны стать ресурсом  для повышения качества результатов предметных ЗУН выпускников, выявляемой  на основе результатов ЕГЭ. Значительное  внимание  уделено  формированию  интеллектуального  и  творческого  потенциала».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Галина\Desktop\картинки с шаттерстока\shutterstock_99185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76672"/>
            <a:ext cx="317341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ИОМы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эффективны в работе с одаренными обучающимися для подготовки к олимпиадам и защите исследовательских работ, с детьми ОВЗ,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 слабоуспевающими обучающимися и обучающимися профилирующего направления.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ИОМ обеспечивает достижение каждым учащимся поставленных учебных целей через использование форм и способов организации работы в наибольшей степени соответствующих индивидуальному стилю учебной деятельности, возможностям и потребностям каждого учащегося.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Region\Desktop\картинки с шаттерстока\shutterstock_942461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00808"/>
            <a:ext cx="4608512" cy="47114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332656"/>
            <a:ext cx="849694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СПАСИБО ЗА ВНИМАНИЕ!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b="1" i="1" dirty="0" smtClean="0"/>
              <a:t>ИОМ обучающегося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1600200"/>
            <a:ext cx="6059016" cy="4525963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определяется учеными как целенаправленно проектируемая дифференцированная образовательная программа, обеспечивающая учащемуся позиции субъекта выбора, разработки и реализации образовательной программы при осуществлении преподавателями педагогической поддержки его самоопределения и самореализации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С.В. Воробьева, Н.А. Лабунская, А.П. Тряпицына, Ю.Ф. Тимофеева и др.)</a:t>
            </a:r>
          </a:p>
        </p:txBody>
      </p:sp>
      <p:pic>
        <p:nvPicPr>
          <p:cNvPr id="4" name="Picture 4" descr="C:\Users\Галина\Desktop\картинки с шаттерстока\shutterstock_102462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235277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1368152"/>
          </a:xfr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Индивидуальный образовательный маршрут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5698976" cy="4425355"/>
          </a:xfrm>
          <a:ln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v"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специфический метод индивидуального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обучения, помогающий ликвидировать пробелы в знаниях, умениях, навыках учащихся, овладеть ключевыми образовательными технологиями, осуществить психолого-педагогическую поддержку ребёнка, а значит повысить уровень учебной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мотивации и качество образования</a:t>
            </a:r>
            <a:r>
              <a:rPr lang="ru-RU" b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3" descr="C:\Users\Region\Desktop\картинки с шаттерстока\shutterstock_685444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772816"/>
            <a:ext cx="259228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pPr algn="l"/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Модель </a:t>
            </a:r>
            <a:r>
              <a:rPr lang="ru-RU" sz="2400" b="1" i="1" dirty="0"/>
              <a:t>индивидуального маршрута </a:t>
            </a:r>
            <a:r>
              <a:rPr lang="ru-RU" sz="2400" b="1" i="1" dirty="0" smtClean="0"/>
              <a:t>обучающегося</a:t>
            </a:r>
            <a:r>
              <a:rPr lang="ru-RU" sz="2400" b="1" i="1" dirty="0"/>
              <a:t>, представляет собой открытую систему, включающую следующие системные компоненты: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16832"/>
          <a:ext cx="82296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274638"/>
            <a:ext cx="822960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Педагогические условия реализации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индивидуальных образовательных маршрутов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2404863"/>
          </a:xfr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методическое сопровождение учителя, в процессе решения конкретных учебных и профессиональных затруднений участников образовательного процесса, через систему индивидуального консультирования;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дидактическое сопровождение учащихся в процессе реализации индивидуального маршрута на основе непрерывного мониторинга учебных и личностных достижений.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dirty="0"/>
          </a:p>
        </p:txBody>
      </p:sp>
      <p:pic>
        <p:nvPicPr>
          <p:cNvPr id="4" name="Picture 5" descr="C:\Users\Галина\Desktop\картинки с шаттерстока\shutterstock_730375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023360"/>
            <a:ext cx="5100637" cy="2502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882135" cy="1974428"/>
          </a:xfrm>
        </p:spPr>
        <p:txBody>
          <a:bodyPr>
            <a:noAutofit/>
          </a:bodyPr>
          <a:lstStyle/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Процесс движения учащихся по индивидуальному маршруту обеспечивает становление и развитие образовательных компетенций на уровне каждого учащегося при условии использования в процессе реализации маршрута: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561" y="548681"/>
            <a:ext cx="6192688" cy="38582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возможностей для выбора учащимися уровня освоения учебного содержания в соответствии с особенностями и потребностями учащихся;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образовательных технологий, обеспечивающих активную позицию ученика при взаимодействии с информацией и окружающим миром;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аутентичной системы оценивания результатов обучения.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Галина\Desktop\картинки с шаттерстока\shutterstock_99185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2597">
            <a:off x="6787304" y="1359413"/>
            <a:ext cx="2059701" cy="130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Структура проектирования индивидуального образовательного маршрута: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опыта работы: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1.Индивидуальные образовательные маршруты для обучающихся с высокой мотивацией к изучению предмета.</a:t>
            </a:r>
          </a:p>
          <a:p>
            <a:pPr algn="just"/>
            <a:r>
              <a:rPr lang="ru-RU" dirty="0" smtClean="0"/>
              <a:t>1.Индивидуальные образовательные слабоуспевающих учеников.</a:t>
            </a:r>
            <a:endParaRPr lang="ru-RU" dirty="0"/>
          </a:p>
        </p:txBody>
      </p:sp>
      <p:pic>
        <p:nvPicPr>
          <p:cNvPr id="4" name="Picture 2" descr="C:\Users\Галина\Desktop\картинки с шаттерстока\shutterstock_100451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293096"/>
            <a:ext cx="60848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959</Words>
  <Application>Microsoft Office PowerPoint</Application>
  <PresentationFormat>Экран (4:3)</PresentationFormat>
  <Paragraphs>132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Calibri</vt:lpstr>
      <vt:lpstr>Times New Roman</vt:lpstr>
      <vt:lpstr>Wingdings</vt:lpstr>
      <vt:lpstr>Тема Office</vt:lpstr>
      <vt:lpstr>Индивидуальный образовательный маршрут обучающегося  как одно из условий повышения качества образования</vt:lpstr>
      <vt:lpstr>Стратегия развития образования Ханты-Мансийского  округа-Югры до 2030 года</vt:lpstr>
      <vt:lpstr>ИОМ обучающегося</vt:lpstr>
      <vt:lpstr>Индивидуальный образовательный маршрут</vt:lpstr>
      <vt:lpstr> Модель индивидуального маршрута обучающегося, представляет собой открытую систему, включающую следующие системные компоненты: </vt:lpstr>
      <vt:lpstr>Педагогические условия реализации индивидуальных образовательных маршрутов</vt:lpstr>
      <vt:lpstr>Процесс движения учащихся по индивидуальному маршруту обеспечивает становление и развитие образовательных компетенций на уровне каждого учащегося при условии использования в процессе реализации маршрута:</vt:lpstr>
      <vt:lpstr>  Структура проектирования индивидуального образовательного маршрута:  </vt:lpstr>
      <vt:lpstr>Из опыта работы:</vt:lpstr>
      <vt:lpstr>И О М</vt:lpstr>
      <vt:lpstr>Индивидуальный образовательный маршрут -</vt:lpstr>
      <vt:lpstr>Этап 1 – диагностический. Цель – углубленное психолого-педагогическое изучение ребенка, выявление его индивидуальных особенностей</vt:lpstr>
      <vt:lpstr>Разработка индивидуального учебного плана, программы, маршрута</vt:lpstr>
      <vt:lpstr>«Интеграция с другими специалистами»</vt:lpstr>
      <vt:lpstr>Проектирование – индивидуальная образовательная программа – «Я составляю программу образовательной деятельности»</vt:lpstr>
      <vt:lpstr>Второй вариант планирования</vt:lpstr>
      <vt:lpstr>«Определение способов оценки и самооценки успехов обучающегося»</vt:lpstr>
      <vt:lpstr>Оценка педагога</vt:lpstr>
      <vt:lpstr>Учебный портфель (портфолио) </vt:lpstr>
      <vt:lpstr>Выводы: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Пользователь</cp:lastModifiedBy>
  <cp:revision>17</cp:revision>
  <dcterms:created xsi:type="dcterms:W3CDTF">2019-07-29T18:33:16Z</dcterms:created>
  <dcterms:modified xsi:type="dcterms:W3CDTF">2023-05-06T11:25:21Z</dcterms:modified>
</cp:coreProperties>
</file>