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7" r:id="rId1"/>
  </p:sldMasterIdLst>
  <p:sldIdLst>
    <p:sldId id="256" r:id="rId2"/>
    <p:sldId id="257" r:id="rId3"/>
    <p:sldId id="264" r:id="rId4"/>
    <p:sldId id="265" r:id="rId5"/>
    <p:sldId id="266" r:id="rId6"/>
    <p:sldId id="267" r:id="rId7"/>
    <p:sldId id="268" r:id="rId8"/>
    <p:sldId id="269" r:id="rId9"/>
    <p:sldId id="270" r:id="rId10"/>
    <p:sldId id="271" r:id="rId11"/>
    <p:sldId id="273" r:id="rId12"/>
    <p:sldId id="274" r:id="rId13"/>
    <p:sldId id="275" r:id="rId14"/>
    <p:sldId id="276" r:id="rId15"/>
    <p:sldId id="277" r:id="rId16"/>
    <p:sldId id="278" r:id="rId17"/>
    <p:sldId id="279" r:id="rId18"/>
    <p:sldId id="280" r:id="rId19"/>
    <p:sldId id="272"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68" d="100"/>
          <a:sy n="68" d="100"/>
        </p:scale>
        <p:origin x="-798"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0F6169D-330D-4D58-A205-17DC5ACFC489}" type="datetimeFigureOut">
              <a:rPr lang="en-US" smtClean="0"/>
              <a:pPr/>
              <a:t>5/6/2023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790530-11A8-46D0-9C67-2DED06309537}" type="slidenum">
              <a:rPr lang="ru-RU" smtClean="0"/>
              <a:pPr/>
              <a:t>‹#›</a:t>
            </a:fld>
            <a:endParaRPr lang="ru-RU"/>
          </a:p>
        </p:txBody>
      </p:sp>
    </p:spTree>
    <p:extLst>
      <p:ext uri="{BB962C8B-B14F-4D97-AF65-F5344CB8AC3E}">
        <p14:creationId xmlns="" xmlns:p14="http://schemas.microsoft.com/office/powerpoint/2010/main" val="1480481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0F6169D-330D-4D58-A205-17DC5ACFC489}" type="datetimeFigureOut">
              <a:rPr lang="en-US" smtClean="0"/>
              <a:pPr/>
              <a:t>5/6/2023</a:t>
            </a:fld>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3467587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0F6169D-330D-4D58-A205-17DC5ACFC489}" type="datetimeFigureOut">
              <a:rPr lang="en-US" smtClean="0"/>
              <a:pPr/>
              <a:t>5/6/2023</a:t>
            </a:fld>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403BF0-9551-4586-9A65-BED1AB4732BD}" type="slidenum">
              <a:rPr lang="ru-RU" smtClean="0"/>
              <a:pPr/>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 xmlns:p14="http://schemas.microsoft.com/office/powerpoint/2010/main" val="284838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0F6169D-330D-4D58-A205-17DC5ACFC489}" type="datetimeFigureOut">
              <a:rPr lang="en-US" smtClean="0"/>
              <a:pPr/>
              <a:t>5/6/2023</a:t>
            </a:fld>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3669599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0F6169D-330D-4D58-A205-17DC5ACFC489}" type="datetimeFigureOut">
              <a:rPr lang="en-US" smtClean="0"/>
              <a:pPr/>
              <a:t>5/6/2023</a:t>
            </a:fld>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403BF0-9551-4586-9A65-BED1AB4732BD}"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 xmlns:p14="http://schemas.microsoft.com/office/powerpoint/2010/main" val="11068679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0F6169D-330D-4D58-A205-17DC5ACFC489}" type="datetimeFigureOut">
              <a:rPr lang="en-US" smtClean="0"/>
              <a:pPr/>
              <a:t>5/6/2023</a:t>
            </a:fld>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6696893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0F6169D-330D-4D58-A205-17DC5ACFC489}" type="datetimeFigureOut">
              <a:rPr lang="en-US" smtClean="0"/>
              <a:pPr/>
              <a:t>5/6/2023</a:t>
            </a:fld>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15813593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0F6169D-330D-4D58-A205-17DC5ACFC489}" type="datetimeFigureOut">
              <a:rPr lang="en-US" smtClean="0"/>
              <a:pPr/>
              <a:t>5/6/2023</a:t>
            </a:fld>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143933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0F6169D-330D-4D58-A205-17DC5ACFC489}" type="datetimeFigureOut">
              <a:rPr lang="en-US" smtClean="0"/>
              <a:pPr/>
              <a:t>5/6/2023</a:t>
            </a:fld>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2649400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0F6169D-330D-4D58-A205-17DC5ACFC489}" type="datetimeFigureOut">
              <a:rPr lang="en-US" smtClean="0"/>
              <a:pPr/>
              <a:t>5/6/2023</a:t>
            </a:fld>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2961879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0F6169D-330D-4D58-A205-17DC5ACFC489}" type="datetimeFigureOut">
              <a:rPr lang="en-US" smtClean="0"/>
              <a:pPr/>
              <a:t>5/6/2023</a:t>
            </a:fld>
            <a:endParaRPr lang="en-US"/>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1660952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0F6169D-330D-4D58-A205-17DC5ACFC489}" type="datetimeFigureOut">
              <a:rPr lang="en-US" smtClean="0"/>
              <a:pPr/>
              <a:t>5/6/2023</a:t>
            </a:fld>
            <a:endParaRPr lang="en-US"/>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318669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0F6169D-330D-4D58-A205-17DC5ACFC489}" type="datetimeFigureOut">
              <a:rPr lang="en-US" smtClean="0"/>
              <a:pPr/>
              <a:t>5/6/2023</a:t>
            </a:fld>
            <a:endParaRPr lang="en-US"/>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2576644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F6169D-330D-4D58-A205-17DC5ACFC489}" type="datetimeFigureOut">
              <a:rPr lang="en-US" smtClean="0"/>
              <a:pPr/>
              <a:t>5/6/2023</a:t>
            </a:fld>
            <a:endParaRPr lang="en-US"/>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442802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0F6169D-330D-4D58-A205-17DC5ACFC489}" type="datetimeFigureOut">
              <a:rPr lang="en-US" smtClean="0"/>
              <a:pPr/>
              <a:t>5/6/2023</a:t>
            </a:fld>
            <a:endParaRPr lang="en-US"/>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2350886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0F6169D-330D-4D58-A205-17DC5ACFC489}" type="datetimeFigureOut">
              <a:rPr lang="en-US" smtClean="0"/>
              <a:pPr/>
              <a:t>5/6/2023</a:t>
            </a:fld>
            <a:endParaRPr lang="en-US"/>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2471894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0F6169D-330D-4D58-A205-17DC5ACFC489}" type="datetimeFigureOut">
              <a:rPr lang="en-US" smtClean="0"/>
              <a:pPr/>
              <a:t>5/6/2023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9403BF0-9551-4586-9A65-BED1AB4732BD}" type="slidenum">
              <a:rPr lang="ru-RU" smtClean="0"/>
              <a:pPr/>
              <a:t>‹#›</a:t>
            </a:fld>
            <a:endParaRPr lang="ru-RU"/>
          </a:p>
        </p:txBody>
      </p:sp>
    </p:spTree>
    <p:extLst>
      <p:ext uri="{BB962C8B-B14F-4D97-AF65-F5344CB8AC3E}">
        <p14:creationId xmlns="" xmlns:p14="http://schemas.microsoft.com/office/powerpoint/2010/main" val="1671813142"/>
      </p:ext>
    </p:extLst>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56000"/>
            <a:lum/>
          </a:blip>
          <a:srcRect/>
          <a:stretch>
            <a:fillRect t="-13000" b="-1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12192000" cy="1640115"/>
          </a:xfrm>
          <a:solidFill>
            <a:schemeClr val="accent2">
              <a:lumMod val="40000"/>
              <a:lumOff val="60000"/>
              <a:alpha val="63000"/>
            </a:schemeClr>
          </a:solidFill>
          <a:ln>
            <a:noFill/>
          </a:ln>
          <a:effectLst/>
        </p:spPr>
        <p:txBody>
          <a:bodyPr>
            <a:noAutofit/>
          </a:bodyPr>
          <a:lstStyle/>
          <a:p>
            <a:pPr algn="ctr"/>
            <a:r>
              <a:rPr lang="ru-RU" sz="6600" dirty="0" smtClean="0">
                <a:ln w="0"/>
                <a:solidFill>
                  <a:srgbClr val="C00000"/>
                </a:solidFill>
                <a:effectLst>
                  <a:outerShdw blurRad="38100" dist="19050" dir="2700000" algn="tl" rotWithShape="0">
                    <a:schemeClr val="dk1">
                      <a:alpha val="40000"/>
                    </a:schemeClr>
                  </a:outerShdw>
                </a:effectLst>
              </a:rPr>
              <a:t>МЫ-ПРОТИВ</a:t>
            </a:r>
            <a:r>
              <a:rPr lang="ru-RU" sz="6600" i="1" dirty="0" smtClean="0">
                <a:ln w="0"/>
                <a:solidFill>
                  <a:srgbClr val="C00000"/>
                </a:solidFill>
                <a:effectLst>
                  <a:outerShdw blurRad="38100" dist="19050" dir="2700000" algn="tl" rotWithShape="0">
                    <a:schemeClr val="dk1">
                      <a:alpha val="40000"/>
                    </a:schemeClr>
                  </a:outerShdw>
                </a:effectLst>
              </a:rPr>
              <a:t> </a:t>
            </a:r>
            <a:r>
              <a:rPr lang="ru-RU" sz="6600" dirty="0" smtClean="0">
                <a:ln w="0"/>
                <a:solidFill>
                  <a:srgbClr val="C00000"/>
                </a:solidFill>
                <a:effectLst>
                  <a:outerShdw blurRad="38100" dist="19050" dir="2700000" algn="tl" rotWithShape="0">
                    <a:schemeClr val="dk1">
                      <a:alpha val="40000"/>
                    </a:schemeClr>
                  </a:outerShdw>
                </a:effectLst>
              </a:rPr>
              <a:t>ТЕРРОРИЗМА</a:t>
            </a:r>
            <a:endParaRPr lang="ru-RU" sz="6600" dirty="0">
              <a:ln w="0"/>
              <a:solidFill>
                <a:srgbClr val="C0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5928629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AutoShape 2" descr="https://gazetapik.ru/wp-content/uploads/2017/09/DSC_039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1" name="Рисунок 10" descr="плакаты антитеррор"/>
          <p:cNvPicPr/>
          <p:nvPr/>
        </p:nvPicPr>
        <p:blipFill>
          <a:blip r:embed="rId4" cstate="print"/>
          <a:srcRect/>
          <a:stretch>
            <a:fillRect/>
          </a:stretch>
        </p:blipFill>
        <p:spPr bwMode="auto">
          <a:xfrm>
            <a:off x="0" y="-109537"/>
            <a:ext cx="12192000" cy="7077075"/>
          </a:xfrm>
          <a:prstGeom prst="rect">
            <a:avLst/>
          </a:prstGeom>
          <a:noFill/>
          <a:ln w="9525">
            <a:noFill/>
            <a:miter lim="800000"/>
            <a:headEnd/>
            <a:tailEnd/>
          </a:ln>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AutoShape 2" descr="https://gazetapik.ru/wp-content/uploads/2017/09/DSC_039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8" name="Рисунок 7" descr="плакаты антитеррор"/>
          <p:cNvPicPr/>
          <p:nvPr/>
        </p:nvPicPr>
        <p:blipFill>
          <a:blip r:embed="rId4" cstate="print"/>
          <a:srcRect/>
          <a:stretch>
            <a:fillRect/>
          </a:stretch>
        </p:blipFill>
        <p:spPr bwMode="auto">
          <a:xfrm>
            <a:off x="0" y="-109537"/>
            <a:ext cx="12192000" cy="7077075"/>
          </a:xfrm>
          <a:prstGeom prst="rect">
            <a:avLst/>
          </a:prstGeom>
          <a:noFill/>
          <a:ln w="9525">
            <a:noFill/>
            <a:miter lim="800000"/>
            <a:headEnd/>
            <a:tailEnd/>
          </a:ln>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AutoShape 2" descr="https://gazetapik.ru/wp-content/uploads/2017/09/DSC_039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9" name="Рисунок 8" descr="плакаты антитеррор"/>
          <p:cNvPicPr/>
          <p:nvPr/>
        </p:nvPicPr>
        <p:blipFill>
          <a:blip r:embed="rId4" cstate="print"/>
          <a:srcRect/>
          <a:stretch>
            <a:fillRect/>
          </a:stretch>
        </p:blipFill>
        <p:spPr bwMode="auto">
          <a:xfrm>
            <a:off x="0" y="-109537"/>
            <a:ext cx="12192000" cy="7077075"/>
          </a:xfrm>
          <a:prstGeom prst="rect">
            <a:avLst/>
          </a:prstGeom>
          <a:noFill/>
          <a:ln w="9525">
            <a:noFill/>
            <a:miter lim="800000"/>
            <a:headEnd/>
            <a:tailEnd/>
          </a:ln>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AutoShape 2" descr="https://gazetapik.ru/wp-content/uploads/2017/09/DSC_039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8" name="Рисунок 7" descr="плакаты антитеррор"/>
          <p:cNvPicPr/>
          <p:nvPr/>
        </p:nvPicPr>
        <p:blipFill>
          <a:blip r:embed="rId4" cstate="print"/>
          <a:srcRect/>
          <a:stretch>
            <a:fillRect/>
          </a:stretch>
        </p:blipFill>
        <p:spPr bwMode="auto">
          <a:xfrm>
            <a:off x="0" y="-109537"/>
            <a:ext cx="12192000" cy="7077075"/>
          </a:xfrm>
          <a:prstGeom prst="rect">
            <a:avLst/>
          </a:prstGeom>
          <a:noFill/>
          <a:ln w="9525">
            <a:noFill/>
            <a:miter lim="800000"/>
            <a:headEnd/>
            <a:tailEnd/>
          </a:ln>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AutoShape 2" descr="https://gazetapik.ru/wp-content/uploads/2017/09/DSC_039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9" name="Рисунок 8" descr="плакаты антитеррор"/>
          <p:cNvPicPr/>
          <p:nvPr/>
        </p:nvPicPr>
        <p:blipFill>
          <a:blip r:embed="rId4" cstate="print"/>
          <a:srcRect/>
          <a:stretch>
            <a:fillRect/>
          </a:stretch>
        </p:blipFill>
        <p:spPr bwMode="auto">
          <a:xfrm>
            <a:off x="0" y="-52387"/>
            <a:ext cx="12192000" cy="6962775"/>
          </a:xfrm>
          <a:prstGeom prst="rect">
            <a:avLst/>
          </a:prstGeom>
          <a:noFill/>
          <a:ln w="9525">
            <a:noFill/>
            <a:miter lim="800000"/>
            <a:headEnd/>
            <a:tailEnd/>
          </a:ln>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AutoShape 2" descr="https://gazetapik.ru/wp-content/uploads/2017/09/DSC_039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8" name="Рисунок 7" descr="плакаты антитеррор"/>
          <p:cNvPicPr/>
          <p:nvPr/>
        </p:nvPicPr>
        <p:blipFill>
          <a:blip r:embed="rId4" cstate="print"/>
          <a:srcRect/>
          <a:stretch>
            <a:fillRect/>
          </a:stretch>
        </p:blipFill>
        <p:spPr bwMode="auto">
          <a:xfrm>
            <a:off x="0" y="-52387"/>
            <a:ext cx="12192000" cy="6962775"/>
          </a:xfrm>
          <a:prstGeom prst="rect">
            <a:avLst/>
          </a:prstGeom>
          <a:noFill/>
          <a:ln w="9525">
            <a:noFill/>
            <a:miter lim="800000"/>
            <a:headEnd/>
            <a:tailEnd/>
          </a:ln>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AutoShape 2" descr="https://gazetapik.ru/wp-content/uploads/2017/09/DSC_039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9" name="Рисунок 8" descr="плакаты антитеррор"/>
          <p:cNvPicPr/>
          <p:nvPr/>
        </p:nvPicPr>
        <p:blipFill>
          <a:blip r:embed="rId4" cstate="print"/>
          <a:srcRect/>
          <a:stretch>
            <a:fillRect/>
          </a:stretch>
        </p:blipFill>
        <p:spPr bwMode="auto">
          <a:xfrm>
            <a:off x="0" y="-90487"/>
            <a:ext cx="12192000" cy="7038975"/>
          </a:xfrm>
          <a:prstGeom prst="rect">
            <a:avLst/>
          </a:prstGeom>
          <a:noFill/>
          <a:ln w="9525">
            <a:noFill/>
            <a:miter lim="800000"/>
            <a:headEnd/>
            <a:tailEnd/>
          </a:ln>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AutoShape 2" descr="https://gazetapik.ru/wp-content/uploads/2017/09/DSC_039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8" name="Рисунок 7" descr="плакаты антитеррор"/>
          <p:cNvPicPr/>
          <p:nvPr/>
        </p:nvPicPr>
        <p:blipFill>
          <a:blip r:embed="rId4" cstate="print"/>
          <a:srcRect/>
          <a:stretch>
            <a:fillRect/>
          </a:stretch>
        </p:blipFill>
        <p:spPr bwMode="auto">
          <a:xfrm>
            <a:off x="0" y="9525"/>
            <a:ext cx="12192000" cy="6838950"/>
          </a:xfrm>
          <a:prstGeom prst="rect">
            <a:avLst/>
          </a:prstGeom>
          <a:noFill/>
          <a:ln w="9525">
            <a:noFill/>
            <a:miter lim="800000"/>
            <a:headEnd/>
            <a:tailEnd/>
          </a:ln>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AutoShape 2" descr="https://gazetapik.ru/wp-content/uploads/2017/09/DSC_039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050" name="Picture 2" descr="https://sun9-6.userapi.com/impg/kQo0hwHR4wQx_GHQbhWRWVaB9UvLERviX_tzGA/FZePMFnTrfQ.jpg?size=810x1080&amp;quality=95&amp;sign=bd7a4897ccc67fe6a7a88b342efa04db&amp;type=album"/>
          <p:cNvPicPr>
            <a:picLocks noChangeAspect="1" noChangeArrowheads="1"/>
          </p:cNvPicPr>
          <p:nvPr/>
        </p:nvPicPr>
        <p:blipFill>
          <a:blip r:embed="rId4" cstate="email">
            <a:lum bright="20000" contrast="20000"/>
          </a:blip>
          <a:srcRect/>
          <a:stretch>
            <a:fillRect/>
          </a:stretch>
        </p:blipFill>
        <p:spPr bwMode="auto">
          <a:xfrm>
            <a:off x="464234" y="0"/>
            <a:ext cx="5331655" cy="6858000"/>
          </a:xfrm>
          <a:prstGeom prst="rect">
            <a:avLst/>
          </a:prstGeom>
          <a:noFill/>
        </p:spPr>
      </p:pic>
      <p:pic>
        <p:nvPicPr>
          <p:cNvPr id="2052" name="Picture 4" descr="https://sun9-6.userapi.com/impg/kQo0hwHR4wQx_GHQbhWRWVaB9UvLERviX_tzGA/FZePMFnTrfQ.jpg?size=810x1080&amp;quality=95&amp;sign=bd7a4897ccc67fe6a7a88b342efa04db&amp;type=album"/>
          <p:cNvPicPr>
            <a:picLocks noChangeAspect="1" noChangeArrowheads="1"/>
          </p:cNvPicPr>
          <p:nvPr/>
        </p:nvPicPr>
        <p:blipFill>
          <a:blip r:embed="rId5" cstate="email">
            <a:lum bright="20000" contrast="30000"/>
          </a:blip>
          <a:srcRect/>
          <a:stretch>
            <a:fillRect/>
          </a:stretch>
        </p:blipFill>
        <p:spPr bwMode="auto">
          <a:xfrm>
            <a:off x="6471138" y="0"/>
            <a:ext cx="5401994" cy="6858000"/>
          </a:xfrm>
          <a:prstGeom prst="rect">
            <a:avLst/>
          </a:prstGeom>
          <a:noFill/>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39151" y="225083"/>
            <a:ext cx="11507372" cy="3170099"/>
          </a:xfrm>
          <a:prstGeom prst="rect">
            <a:avLst/>
          </a:prstGeom>
        </p:spPr>
        <p:txBody>
          <a:bodyPr wrap="square">
            <a:spAutoFit/>
          </a:bodyPr>
          <a:lstStyle/>
          <a:p>
            <a:pPr algn="ctr"/>
            <a:r>
              <a:rPr lang="ru-RU" sz="3200" b="1" dirty="0" smtClean="0">
                <a:solidFill>
                  <a:srgbClr val="C00000"/>
                </a:solidFill>
                <a:latin typeface="Times New Roman" panose="02020603050405020304" pitchFamily="18" charset="0"/>
                <a:cs typeface="Times New Roman" panose="02020603050405020304" pitchFamily="18" charset="0"/>
              </a:rPr>
              <a:t>ВЫВОД:</a:t>
            </a:r>
          </a:p>
          <a:p>
            <a:pPr algn="just"/>
            <a:r>
              <a:rPr lang="ru-RU" sz="2800" b="1" dirty="0" smtClean="0">
                <a:solidFill>
                  <a:srgbClr val="002060"/>
                </a:solidFill>
                <a:latin typeface="Times New Roman" panose="02020603050405020304" pitchFamily="18" charset="0"/>
                <a:cs typeface="Times New Roman" panose="02020603050405020304" pitchFamily="18" charset="0"/>
              </a:rPr>
              <a:t>Наша страна не остается равнодушной к проблеме терроризма. Независимо от воли и случая каждый из нас может стать жертвой террористов. Решать эту проблему насильственными методами нельзя. Поэтому для того, чтобы ее решить, человечество должно объединиться, используя при этом весь имеющийся потенциал в политической, экономической, религиозной, этнической сфере.</a:t>
            </a:r>
          </a:p>
        </p:txBody>
      </p:sp>
      <p:sp>
        <p:nvSpPr>
          <p:cNvPr id="3" name="AutoShape 2" descr="https://gazetapik.ru/wp-content/uploads/2017/09/DSC_039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3794" name="Picture 2" descr="http://mbugamtd.ru/d/maxresdefault.jpg"/>
          <p:cNvPicPr>
            <a:picLocks noChangeAspect="1" noChangeArrowheads="1"/>
          </p:cNvPicPr>
          <p:nvPr/>
        </p:nvPicPr>
        <p:blipFill>
          <a:blip r:embed="rId4" cstate="email">
            <a:lum contrast="30000"/>
          </a:blip>
          <a:srcRect/>
          <a:stretch>
            <a:fillRect/>
          </a:stretch>
        </p:blipFill>
        <p:spPr bwMode="auto">
          <a:xfrm>
            <a:off x="253217" y="3433002"/>
            <a:ext cx="5215255" cy="3108475"/>
          </a:xfrm>
          <a:prstGeom prst="rect">
            <a:avLst/>
          </a:prstGeom>
          <a:noFill/>
        </p:spPr>
      </p:pic>
      <p:pic>
        <p:nvPicPr>
          <p:cNvPr id="33798" name="Picture 6" descr="http://zentrtvorchestv.ucoz.ru/fotos/SV/antiterror/5c381bd740fb71e69397b16df82b3a3f.jpg"/>
          <p:cNvPicPr>
            <a:picLocks noChangeAspect="1" noChangeArrowheads="1"/>
          </p:cNvPicPr>
          <p:nvPr/>
        </p:nvPicPr>
        <p:blipFill>
          <a:blip r:embed="rId5" cstate="email">
            <a:lum contrast="30000"/>
          </a:blip>
          <a:srcRect/>
          <a:stretch>
            <a:fillRect/>
          </a:stretch>
        </p:blipFill>
        <p:spPr bwMode="auto">
          <a:xfrm>
            <a:off x="5550443" y="3432516"/>
            <a:ext cx="6372755" cy="3094893"/>
          </a:xfrm>
          <a:prstGeom prst="rect">
            <a:avLst/>
          </a:prstGeom>
          <a:noFill/>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1"/>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39151" y="493600"/>
            <a:ext cx="11507372" cy="5509200"/>
          </a:xfrm>
          <a:prstGeom prst="rect">
            <a:avLst/>
          </a:prstGeom>
        </p:spPr>
        <p:txBody>
          <a:bodyPr wrap="square">
            <a:spAutoFit/>
          </a:bodyPr>
          <a:lstStyle/>
          <a:p>
            <a:pPr algn="just"/>
            <a:r>
              <a:rPr lang="ru-RU" sz="3200" b="1" dirty="0" smtClean="0">
                <a:solidFill>
                  <a:srgbClr val="002060"/>
                </a:solidFill>
                <a:latin typeface="Times New Roman" panose="02020603050405020304" pitchFamily="18" charset="0"/>
                <a:cs typeface="Times New Roman" panose="02020603050405020304" pitchFamily="18" charset="0"/>
              </a:rPr>
              <a:t>ЦЕЛЬ:  Рассмотрение важности правильного поведения в случае возникновения опасности террористического акта</a:t>
            </a:r>
            <a:r>
              <a:rPr lang="en-US" sz="3200" b="1" dirty="0" smtClean="0">
                <a:solidFill>
                  <a:srgbClr val="002060"/>
                </a:solidFill>
                <a:latin typeface="Times New Roman" panose="02020603050405020304" pitchFamily="18" charset="0"/>
                <a:cs typeface="Times New Roman" panose="02020603050405020304" pitchFamily="18" charset="0"/>
              </a:rPr>
              <a:t>.</a:t>
            </a:r>
            <a:endParaRPr lang="ru-RU" sz="3200" b="1" dirty="0" smtClean="0">
              <a:solidFill>
                <a:srgbClr val="002060"/>
              </a:solidFill>
              <a:latin typeface="Times New Roman" panose="02020603050405020304" pitchFamily="18" charset="0"/>
              <a:cs typeface="Times New Roman" panose="02020603050405020304" pitchFamily="18" charset="0"/>
            </a:endParaRPr>
          </a:p>
          <a:p>
            <a:r>
              <a:rPr lang="ru-RU" sz="3200" b="1" dirty="0" smtClean="0">
                <a:solidFill>
                  <a:srgbClr val="002060"/>
                </a:solidFill>
                <a:latin typeface="Times New Roman" panose="02020603050405020304" pitchFamily="18" charset="0"/>
                <a:cs typeface="Times New Roman" panose="02020603050405020304" pitchFamily="18" charset="0"/>
              </a:rPr>
              <a:t>ЗАДАЧИ:</a:t>
            </a:r>
          </a:p>
          <a:p>
            <a:pPr marL="514350" indent="-514350">
              <a:buAutoNum type="arabicParenR"/>
            </a:pPr>
            <a:r>
              <a:rPr lang="ru-RU" sz="3200" b="1" dirty="0" smtClean="0">
                <a:solidFill>
                  <a:srgbClr val="002060"/>
                </a:solidFill>
                <a:latin typeface="Times New Roman" panose="02020603050405020304" pitchFamily="18" charset="0"/>
                <a:cs typeface="Times New Roman" panose="02020603050405020304" pitchFamily="18" charset="0"/>
              </a:rPr>
              <a:t>Изучить понятие терроризма</a:t>
            </a:r>
            <a:r>
              <a:rPr lang="en-US" sz="3200" b="1" dirty="0" smtClean="0">
                <a:solidFill>
                  <a:srgbClr val="002060"/>
                </a:solidFill>
                <a:latin typeface="Times New Roman" panose="02020603050405020304" pitchFamily="18" charset="0"/>
                <a:cs typeface="Times New Roman" panose="02020603050405020304" pitchFamily="18" charset="0"/>
              </a:rPr>
              <a:t>.</a:t>
            </a:r>
            <a:endParaRPr lang="ru-RU" sz="3200" b="1" dirty="0" smtClean="0">
              <a:solidFill>
                <a:srgbClr val="002060"/>
              </a:solidFill>
              <a:latin typeface="Times New Roman" panose="02020603050405020304" pitchFamily="18" charset="0"/>
              <a:cs typeface="Times New Roman" panose="02020603050405020304" pitchFamily="18" charset="0"/>
            </a:endParaRPr>
          </a:p>
          <a:p>
            <a:pPr marL="514350" indent="-514350" algn="just">
              <a:buAutoNum type="arabicParenR"/>
            </a:pPr>
            <a:r>
              <a:rPr lang="ru-RU" sz="3200" b="1" dirty="0" smtClean="0">
                <a:solidFill>
                  <a:srgbClr val="002060"/>
                </a:solidFill>
                <a:latin typeface="Times New Roman" panose="02020603050405020304" pitchFamily="18" charset="0"/>
                <a:cs typeface="Times New Roman" panose="02020603050405020304" pitchFamily="18" charset="0"/>
              </a:rPr>
              <a:t>Собрать информацию о способах осуществления террористических актов</a:t>
            </a:r>
            <a:r>
              <a:rPr lang="en-US" sz="3200" b="1" dirty="0" smtClean="0">
                <a:solidFill>
                  <a:srgbClr val="002060"/>
                </a:solidFill>
                <a:latin typeface="Times New Roman" panose="02020603050405020304" pitchFamily="18" charset="0"/>
                <a:cs typeface="Times New Roman" panose="02020603050405020304" pitchFamily="18" charset="0"/>
              </a:rPr>
              <a:t>.</a:t>
            </a:r>
            <a:endParaRPr lang="ru-RU" sz="3200" b="1" dirty="0" smtClean="0">
              <a:solidFill>
                <a:srgbClr val="002060"/>
              </a:solidFill>
              <a:latin typeface="Times New Roman" panose="02020603050405020304" pitchFamily="18" charset="0"/>
              <a:cs typeface="Times New Roman" panose="02020603050405020304" pitchFamily="18" charset="0"/>
            </a:endParaRPr>
          </a:p>
          <a:p>
            <a:pPr marL="514350" indent="-514350" algn="just">
              <a:buAutoNum type="arabicParenR"/>
            </a:pPr>
            <a:r>
              <a:rPr lang="ru-RU" sz="3200" b="1" dirty="0" smtClean="0">
                <a:solidFill>
                  <a:srgbClr val="002060"/>
                </a:solidFill>
                <a:latin typeface="Times New Roman" panose="02020603050405020304" pitchFamily="18" charset="0"/>
                <a:cs typeface="Times New Roman" panose="02020603050405020304" pitchFamily="18" charset="0"/>
              </a:rPr>
              <a:t>Рассмотреть признаки террориста</a:t>
            </a:r>
            <a:r>
              <a:rPr lang="en-US" sz="3200" b="1" dirty="0" smtClean="0">
                <a:solidFill>
                  <a:srgbClr val="002060"/>
                </a:solidFill>
                <a:latin typeface="Times New Roman" panose="02020603050405020304" pitchFamily="18" charset="0"/>
                <a:cs typeface="Times New Roman" panose="02020603050405020304" pitchFamily="18" charset="0"/>
              </a:rPr>
              <a:t>.</a:t>
            </a:r>
          </a:p>
          <a:p>
            <a:pPr marL="514350" indent="-514350" algn="just">
              <a:buAutoNum type="arabicParenR"/>
            </a:pPr>
            <a:r>
              <a:rPr lang="ru-RU" sz="3200" b="1" dirty="0" smtClean="0">
                <a:solidFill>
                  <a:srgbClr val="002060"/>
                </a:solidFill>
                <a:latin typeface="Times New Roman" panose="02020603050405020304" pitchFamily="18" charset="0"/>
                <a:cs typeface="Times New Roman" panose="02020603050405020304" pitchFamily="18" charset="0"/>
              </a:rPr>
              <a:t>Изучить пути борьбы с терроризмом</a:t>
            </a:r>
            <a:r>
              <a:rPr lang="en-US" sz="3200" b="1" dirty="0" smtClean="0">
                <a:solidFill>
                  <a:srgbClr val="002060"/>
                </a:solidFill>
                <a:latin typeface="Times New Roman" panose="02020603050405020304" pitchFamily="18" charset="0"/>
                <a:cs typeface="Times New Roman" panose="02020603050405020304" pitchFamily="18" charset="0"/>
              </a:rPr>
              <a:t>.</a:t>
            </a:r>
          </a:p>
          <a:p>
            <a:pPr marL="514350" indent="-514350" algn="just">
              <a:buAutoNum type="arabicParenR"/>
            </a:pPr>
            <a:r>
              <a:rPr lang="ru-RU" sz="3200" b="1" dirty="0" smtClean="0">
                <a:solidFill>
                  <a:srgbClr val="002060"/>
                </a:solidFill>
                <a:latin typeface="Times New Roman" panose="02020603050405020304" pitchFamily="18" charset="0"/>
                <a:cs typeface="Times New Roman" panose="02020603050405020304" pitchFamily="18" charset="0"/>
              </a:rPr>
              <a:t>Сделать информационный плакат</a:t>
            </a:r>
            <a:r>
              <a:rPr lang="en-US" sz="3200" b="1" dirty="0" smtClean="0">
                <a:solidFill>
                  <a:srgbClr val="002060"/>
                </a:solidFill>
                <a:latin typeface="Times New Roman" panose="02020603050405020304" pitchFamily="18" charset="0"/>
                <a:cs typeface="Times New Roman" panose="02020603050405020304" pitchFamily="18" charset="0"/>
              </a:rPr>
              <a:t>.</a:t>
            </a:r>
            <a:endParaRPr lang="ru-RU" sz="3200" b="1" dirty="0" smtClean="0">
              <a:solidFill>
                <a:srgbClr val="002060"/>
              </a:solidFill>
              <a:latin typeface="Times New Roman" panose="02020603050405020304" pitchFamily="18" charset="0"/>
              <a:cs typeface="Times New Roman" panose="02020603050405020304" pitchFamily="18" charset="0"/>
            </a:endParaRPr>
          </a:p>
          <a:p>
            <a:pPr marL="514350" indent="-514350" algn="just">
              <a:buAutoNum type="arabicParenR"/>
            </a:pPr>
            <a:endParaRPr lang="en-US" sz="3200" b="1" dirty="0" smtClean="0">
              <a:solidFill>
                <a:srgbClr val="002060"/>
              </a:solidFill>
              <a:latin typeface="Times New Roman" panose="02020603050405020304" pitchFamily="18" charset="0"/>
              <a:cs typeface="Times New Roman" panose="02020603050405020304" pitchFamily="18" charset="0"/>
            </a:endParaRPr>
          </a:p>
          <a:p>
            <a:pPr marL="514350" indent="-514350">
              <a:buAutoNum type="arabicParenR"/>
            </a:pPr>
            <a:endParaRPr lang="ru-RU" sz="32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39151" y="493600"/>
            <a:ext cx="11507372" cy="6001643"/>
          </a:xfrm>
          <a:prstGeom prst="rect">
            <a:avLst/>
          </a:prstGeom>
        </p:spPr>
        <p:txBody>
          <a:bodyPr wrap="square">
            <a:spAutoFit/>
          </a:bodyPr>
          <a:lstStyle/>
          <a:p>
            <a:r>
              <a:rPr lang="ru-RU" sz="3200" b="1" dirty="0" smtClean="0">
                <a:solidFill>
                  <a:srgbClr val="002060"/>
                </a:solidFill>
                <a:latin typeface="Times New Roman" panose="02020603050405020304" pitchFamily="18" charset="0"/>
                <a:cs typeface="Times New Roman" panose="02020603050405020304" pitchFamily="18" charset="0"/>
              </a:rPr>
              <a:t>АКТУАЛЬНОСТЬ:</a:t>
            </a:r>
          </a:p>
          <a:p>
            <a:pPr algn="just"/>
            <a:r>
              <a:rPr lang="ru-RU" sz="3200" b="1" dirty="0" smtClean="0">
                <a:solidFill>
                  <a:srgbClr val="002060"/>
                </a:solidFill>
                <a:latin typeface="Times New Roman" panose="02020603050405020304" pitchFamily="18" charset="0"/>
                <a:cs typeface="Times New Roman" panose="02020603050405020304" pitchFamily="18" charset="0"/>
              </a:rPr>
              <a:t>В настоящее время терроризм является реальной угрозой национальной безопасности Российской Федерации. </a:t>
            </a:r>
          </a:p>
          <a:p>
            <a:pPr algn="just"/>
            <a:r>
              <a:rPr lang="ru-RU" sz="3200" b="1" dirty="0" smtClean="0">
                <a:solidFill>
                  <a:srgbClr val="002060"/>
                </a:solidFill>
                <a:latin typeface="Times New Roman" panose="02020603050405020304" pitchFamily="18" charset="0"/>
                <a:cs typeface="Times New Roman" panose="02020603050405020304" pitchFamily="18" charset="0"/>
              </a:rPr>
              <a:t>Одним из ключевых направлений борьбы с террористическими проявлениями в общественной среде выступает их профилактика. </a:t>
            </a:r>
          </a:p>
          <a:p>
            <a:pPr algn="just"/>
            <a:r>
              <a:rPr lang="ru-RU" sz="3200" b="1" dirty="0" smtClean="0">
                <a:solidFill>
                  <a:srgbClr val="002060"/>
                </a:solidFill>
                <a:latin typeface="Times New Roman" panose="02020603050405020304" pitchFamily="18" charset="0"/>
                <a:cs typeface="Times New Roman" panose="02020603050405020304" pitchFamily="18" charset="0"/>
              </a:rPr>
              <a:t>Важно помнить, что с терроризмом следует не только и не столько бороться, сколько предупреждать его возникновение. </a:t>
            </a:r>
          </a:p>
          <a:p>
            <a:pPr algn="just"/>
            <a:r>
              <a:rPr lang="ru-RU" sz="3200" b="1" dirty="0" smtClean="0">
                <a:solidFill>
                  <a:srgbClr val="002060"/>
                </a:solidFill>
                <a:latin typeface="Times New Roman" panose="02020603050405020304" pitchFamily="18" charset="0"/>
                <a:cs typeface="Times New Roman" panose="02020603050405020304" pitchFamily="18" charset="0"/>
              </a:rPr>
              <a:t>Мы должны помнить, что любой человек, независимо от занимаемого положения, может вдруг оказаться причастным к трагедии.</a:t>
            </a:r>
            <a:endParaRPr lang="ru-RU" sz="32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39151" y="225083"/>
            <a:ext cx="11507372" cy="6109365"/>
          </a:xfrm>
          <a:prstGeom prst="rect">
            <a:avLst/>
          </a:prstGeom>
        </p:spPr>
        <p:txBody>
          <a:bodyPr wrap="square">
            <a:spAutoFit/>
          </a:bodyPr>
          <a:lstStyle/>
          <a:p>
            <a:pPr algn="just"/>
            <a:r>
              <a:rPr lang="ru-RU" sz="2300" b="1" u="sng" dirty="0" smtClean="0">
                <a:solidFill>
                  <a:srgbClr val="002060"/>
                </a:solidFill>
                <a:latin typeface="Times New Roman" panose="02020603050405020304" pitchFamily="18" charset="0"/>
                <a:cs typeface="Times New Roman" panose="02020603050405020304" pitchFamily="18" charset="0"/>
              </a:rPr>
              <a:t>Терроризм</a:t>
            </a:r>
            <a:r>
              <a:rPr lang="ru-RU" sz="2300" b="1" dirty="0" smtClean="0">
                <a:solidFill>
                  <a:srgbClr val="002060"/>
                </a:solidFill>
                <a:latin typeface="Times New Roman" panose="02020603050405020304" pitchFamily="18" charset="0"/>
                <a:cs typeface="Times New Roman" panose="02020603050405020304" pitchFamily="18" charset="0"/>
              </a:rPr>
              <a:t> – это тяжкое преступление, когда организованная группа людей (2 человека и более) стремится достичь своей цели при помощи насилия. Произошло оно слово от латинского слова «TERROR»- «страх», «ужас».</a:t>
            </a:r>
          </a:p>
          <a:p>
            <a:pPr algn="just"/>
            <a:r>
              <a:rPr lang="ru-RU" sz="2300" b="1" u="sng" dirty="0" smtClean="0">
                <a:solidFill>
                  <a:srgbClr val="002060"/>
                </a:solidFill>
                <a:latin typeface="Times New Roman" panose="02020603050405020304" pitchFamily="18" charset="0"/>
                <a:cs typeface="Times New Roman" panose="02020603050405020304" pitchFamily="18" charset="0"/>
              </a:rPr>
              <a:t>Террор</a:t>
            </a:r>
            <a:r>
              <a:rPr lang="ru-RU" sz="2300" b="1" dirty="0" smtClean="0">
                <a:solidFill>
                  <a:srgbClr val="002060"/>
                </a:solidFill>
                <a:latin typeface="Times New Roman" panose="02020603050405020304" pitchFamily="18" charset="0"/>
                <a:cs typeface="Times New Roman" panose="02020603050405020304" pitchFamily="18" charset="0"/>
              </a:rPr>
              <a:t>- запугивание, подавление противников, физическое насилие, вплоть до физического уничтожения людей, совершением актов насилия (убийства, поджоги, взрывы, захват заложников). Террор может быть индивидуальным, направленным против одного конкретного человека, например, политического или общественного деятеля, бизнесмена, а также коллективным, жертвами которого становится значительное число людей. Террор выступает как средство достижения различных целей (политических, экономических, религиозных и пр.).</a:t>
            </a:r>
          </a:p>
          <a:p>
            <a:pPr algn="just"/>
            <a:r>
              <a:rPr lang="ru-RU" sz="2300" b="1" u="sng" dirty="0" smtClean="0">
                <a:solidFill>
                  <a:srgbClr val="002060"/>
                </a:solidFill>
                <a:latin typeface="Times New Roman" panose="02020603050405020304" pitchFamily="18" charset="0"/>
                <a:cs typeface="Times New Roman" panose="02020603050405020304" pitchFamily="18" charset="0"/>
              </a:rPr>
              <a:t>Террорист</a:t>
            </a:r>
            <a:r>
              <a:rPr lang="ru-RU" sz="2300" b="1" dirty="0" smtClean="0">
                <a:solidFill>
                  <a:srgbClr val="002060"/>
                </a:solidFill>
                <a:latin typeface="Times New Roman" panose="02020603050405020304" pitchFamily="18" charset="0"/>
                <a:cs typeface="Times New Roman" panose="02020603050405020304" pitchFamily="18" charset="0"/>
              </a:rPr>
              <a:t>- участник или сторонник актов террора.</a:t>
            </a:r>
          </a:p>
          <a:p>
            <a:pPr algn="just"/>
            <a:r>
              <a:rPr lang="ru-RU" sz="2300" b="1" u="sng" dirty="0" smtClean="0">
                <a:solidFill>
                  <a:srgbClr val="002060"/>
                </a:solidFill>
                <a:latin typeface="Times New Roman" panose="02020603050405020304" pitchFamily="18" charset="0"/>
                <a:cs typeface="Times New Roman" panose="02020603050405020304" pitchFamily="18" charset="0"/>
              </a:rPr>
              <a:t>Террористический акт-</a:t>
            </a:r>
            <a:r>
              <a:rPr lang="ru-RU" sz="2300" b="1" dirty="0" smtClean="0">
                <a:solidFill>
                  <a:srgbClr val="002060"/>
                </a:solidFill>
                <a:latin typeface="Times New Roman" panose="02020603050405020304" pitchFamily="18" charset="0"/>
                <a:cs typeface="Times New Roman" panose="02020603050405020304" pitchFamily="18" charset="0"/>
              </a:rPr>
              <a:t> особо опасное государственное преступление, заключающееся в убийстве людей или причинении им тяжких телесных повреждений (террористические действия всегда носят публичный характер).</a:t>
            </a:r>
          </a:p>
          <a:p>
            <a:pPr algn="just"/>
            <a:r>
              <a:rPr lang="ru-RU" sz="2300" b="1" u="sng" dirty="0" smtClean="0">
                <a:solidFill>
                  <a:srgbClr val="002060"/>
                </a:solidFill>
                <a:latin typeface="Times New Roman" panose="02020603050405020304" pitchFamily="18" charset="0"/>
                <a:cs typeface="Times New Roman" panose="02020603050405020304" pitchFamily="18" charset="0"/>
              </a:rPr>
              <a:t>Терроризм</a:t>
            </a:r>
            <a:r>
              <a:rPr lang="ru-RU" sz="2300" b="1" dirty="0" smtClean="0">
                <a:solidFill>
                  <a:srgbClr val="002060"/>
                </a:solidFill>
                <a:latin typeface="Times New Roman" panose="02020603050405020304" pitchFamily="18" charset="0"/>
                <a:cs typeface="Times New Roman" panose="02020603050405020304" pitchFamily="18" charset="0"/>
              </a:rPr>
              <a:t>- совершение взрывов, поджогов или иных действий, создающих опасность гибели людей, причинение значительного имущественного ущерба либо наступления иных общественно опасных последствий.</a:t>
            </a:r>
          </a:p>
        </p:txBody>
      </p:sp>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39151" y="225083"/>
            <a:ext cx="11507372" cy="3062377"/>
          </a:xfrm>
          <a:prstGeom prst="rect">
            <a:avLst/>
          </a:prstGeom>
        </p:spPr>
        <p:txBody>
          <a:bodyPr wrap="square">
            <a:spAutoFit/>
          </a:bodyPr>
          <a:lstStyle/>
          <a:p>
            <a:pPr algn="ctr"/>
            <a:r>
              <a:rPr lang="ru-RU" sz="3200" b="1" dirty="0" smtClean="0">
                <a:solidFill>
                  <a:srgbClr val="C00000"/>
                </a:solidFill>
                <a:latin typeface="Times New Roman" panose="02020603050405020304" pitchFamily="18" charset="0"/>
                <a:cs typeface="Times New Roman" panose="02020603050405020304" pitchFamily="18" charset="0"/>
              </a:rPr>
              <a:t>Способы осуществления террористических актов:</a:t>
            </a:r>
          </a:p>
          <a:p>
            <a:pPr algn="just"/>
            <a:r>
              <a:rPr lang="ru-RU" sz="2300" b="1" dirty="0" smtClean="0">
                <a:solidFill>
                  <a:srgbClr val="002060"/>
                </a:solidFill>
                <a:latin typeface="Times New Roman" panose="02020603050405020304" pitchFamily="18" charset="0"/>
                <a:cs typeface="Times New Roman" panose="02020603050405020304" pitchFamily="18" charset="0"/>
              </a:rPr>
              <a:t>применение стрелкового оружия;</a:t>
            </a:r>
          </a:p>
          <a:p>
            <a:pPr algn="just"/>
            <a:r>
              <a:rPr lang="ru-RU" sz="2300" b="1" dirty="0" smtClean="0">
                <a:solidFill>
                  <a:srgbClr val="002060"/>
                </a:solidFill>
                <a:latin typeface="Times New Roman" panose="02020603050405020304" pitchFamily="18" charset="0"/>
                <a:cs typeface="Times New Roman" panose="02020603050405020304" pitchFamily="18" charset="0"/>
              </a:rPr>
              <a:t>проведение взрывов и пожаров;</a:t>
            </a:r>
          </a:p>
          <a:p>
            <a:pPr algn="just"/>
            <a:r>
              <a:rPr lang="ru-RU" sz="2300" b="1" dirty="0" smtClean="0">
                <a:solidFill>
                  <a:srgbClr val="002060"/>
                </a:solidFill>
                <a:latin typeface="Times New Roman" panose="02020603050405020304" pitchFamily="18" charset="0"/>
                <a:cs typeface="Times New Roman" panose="02020603050405020304" pitchFamily="18" charset="0"/>
              </a:rPr>
              <a:t>захват заложников;</a:t>
            </a:r>
          </a:p>
          <a:p>
            <a:pPr algn="just"/>
            <a:r>
              <a:rPr lang="ru-RU" sz="2300" b="1" dirty="0" smtClean="0">
                <a:solidFill>
                  <a:srgbClr val="002060"/>
                </a:solidFill>
                <a:latin typeface="Times New Roman" panose="02020603050405020304" pitchFamily="18" charset="0"/>
                <a:cs typeface="Times New Roman" panose="02020603050405020304" pitchFamily="18" charset="0"/>
              </a:rPr>
              <a:t>использование химических, радиоактивных веществ и биологических средств;</a:t>
            </a:r>
          </a:p>
          <a:p>
            <a:pPr algn="just"/>
            <a:r>
              <a:rPr lang="ru-RU" sz="2300" b="1" dirty="0" smtClean="0">
                <a:solidFill>
                  <a:srgbClr val="002060"/>
                </a:solidFill>
                <a:latin typeface="Times New Roman" panose="02020603050405020304" pitchFamily="18" charset="0"/>
                <a:cs typeface="Times New Roman" panose="02020603050405020304" pitchFamily="18" charset="0"/>
              </a:rPr>
              <a:t>проведение промышленных аварий (диверсий);</a:t>
            </a:r>
          </a:p>
          <a:p>
            <a:pPr algn="just"/>
            <a:r>
              <a:rPr lang="ru-RU" sz="2300" b="1" dirty="0" smtClean="0">
                <a:solidFill>
                  <a:srgbClr val="002060"/>
                </a:solidFill>
                <a:latin typeface="Times New Roman" panose="02020603050405020304" pitchFamily="18" charset="0"/>
                <a:cs typeface="Times New Roman" panose="02020603050405020304" pitchFamily="18" charset="0"/>
              </a:rPr>
              <a:t>уничтожение транспортных средств; .</a:t>
            </a:r>
          </a:p>
          <a:p>
            <a:pPr algn="just"/>
            <a:r>
              <a:rPr lang="ru-RU" sz="2300" b="1" dirty="0" smtClean="0">
                <a:solidFill>
                  <a:srgbClr val="002060"/>
                </a:solidFill>
                <a:latin typeface="Times New Roman" panose="02020603050405020304" pitchFamily="18" charset="0"/>
                <a:cs typeface="Times New Roman" panose="02020603050405020304" pitchFamily="18" charset="0"/>
              </a:rPr>
              <a:t>информационно-психологическое воздействие (распространение разных слухов).</a:t>
            </a:r>
          </a:p>
        </p:txBody>
      </p:sp>
      <p:pic>
        <p:nvPicPr>
          <p:cNvPr id="26626" name="Picture 2" descr="https://avatars.dzeninfra.ru/get-zen_doc/108399/pub_5e652fc0699c9613543b1f74_5e653094a77af5721cd199ab/scale_1200"/>
          <p:cNvPicPr>
            <a:picLocks noChangeAspect="1" noChangeArrowheads="1"/>
          </p:cNvPicPr>
          <p:nvPr/>
        </p:nvPicPr>
        <p:blipFill>
          <a:blip r:embed="rId4" cstate="email">
            <a:lum contrast="20000"/>
          </a:blip>
          <a:srcRect/>
          <a:stretch>
            <a:fillRect/>
          </a:stretch>
        </p:blipFill>
        <p:spPr bwMode="auto">
          <a:xfrm>
            <a:off x="267286" y="3221502"/>
            <a:ext cx="6211716" cy="3636498"/>
          </a:xfrm>
          <a:prstGeom prst="rect">
            <a:avLst/>
          </a:prstGeom>
          <a:ln>
            <a:noFill/>
          </a:ln>
          <a:effectLst>
            <a:softEdge rad="112500"/>
          </a:effectLst>
        </p:spPr>
      </p:pic>
      <p:pic>
        <p:nvPicPr>
          <p:cNvPr id="26628" name="Picture 4" descr="https://cdn.culture.ru/images/c35e6b77-be64-5c59-9500-100aea053961"/>
          <p:cNvPicPr>
            <a:picLocks noChangeAspect="1" noChangeArrowheads="1"/>
          </p:cNvPicPr>
          <p:nvPr/>
        </p:nvPicPr>
        <p:blipFill>
          <a:blip r:embed="rId5" cstate="email">
            <a:lum contrast="20000"/>
          </a:blip>
          <a:srcRect/>
          <a:stretch>
            <a:fillRect/>
          </a:stretch>
        </p:blipFill>
        <p:spPr bwMode="auto">
          <a:xfrm>
            <a:off x="6583680" y="3266094"/>
            <a:ext cx="5397305" cy="3591906"/>
          </a:xfrm>
          <a:prstGeom prst="rect">
            <a:avLst/>
          </a:prstGeom>
          <a:ln>
            <a:noFill/>
          </a:ln>
          <a:effectLst>
            <a:softEdge rad="112500"/>
          </a:effectLst>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39151" y="225083"/>
            <a:ext cx="11507372" cy="2739211"/>
          </a:xfrm>
          <a:prstGeom prst="rect">
            <a:avLst/>
          </a:prstGeom>
        </p:spPr>
        <p:txBody>
          <a:bodyPr wrap="square">
            <a:spAutoFit/>
          </a:bodyPr>
          <a:lstStyle/>
          <a:p>
            <a:pPr algn="ctr"/>
            <a:r>
              <a:rPr lang="ru-RU" sz="3200" b="1" dirty="0" smtClean="0">
                <a:solidFill>
                  <a:srgbClr val="C00000"/>
                </a:solidFill>
                <a:latin typeface="Times New Roman" panose="02020603050405020304" pitchFamily="18" charset="0"/>
                <a:cs typeface="Times New Roman" panose="02020603050405020304" pitchFamily="18" charset="0"/>
              </a:rPr>
              <a:t>Признаки характеризующие террориста-смертника</a:t>
            </a:r>
            <a:endParaRPr lang="ru-RU" sz="2800" b="1" dirty="0" smtClean="0">
              <a:solidFill>
                <a:srgbClr val="002060"/>
              </a:solidFill>
              <a:latin typeface="Times New Roman" panose="02020603050405020304" pitchFamily="18" charset="0"/>
              <a:cs typeface="Times New Roman" panose="02020603050405020304" pitchFamily="18" charset="0"/>
            </a:endParaRPr>
          </a:p>
          <a:p>
            <a:pPr algn="just"/>
            <a:r>
              <a:rPr lang="ru-RU" sz="2800" b="1" dirty="0" smtClean="0">
                <a:solidFill>
                  <a:srgbClr val="002060"/>
                </a:solidFill>
                <a:latin typeface="Times New Roman" panose="02020603050405020304" pitchFamily="18" charset="0"/>
                <a:cs typeface="Times New Roman" panose="02020603050405020304" pitchFamily="18" charset="0"/>
              </a:rPr>
              <a:t>        При внешнем спокойствии их характеризует неестественная бледность, некоторая заторможенность реакций и движений, скованное, не выражающее эмоций, серьезное лицо и бегающие глаза. Губы могут быть плотно сжаты или наоборот, чуть заметно двигаться (некоторые террористы шепчут молитвы). </a:t>
            </a:r>
          </a:p>
        </p:txBody>
      </p:sp>
      <p:pic>
        <p:nvPicPr>
          <p:cNvPr id="29698" name="Picture 2" descr="https://cdn.novayaepoxa.com/files/uploads/2017/07/yencag.ru_2017-07-22_05-18-12.jpg"/>
          <p:cNvPicPr>
            <a:picLocks noChangeAspect="1" noChangeArrowheads="1"/>
          </p:cNvPicPr>
          <p:nvPr/>
        </p:nvPicPr>
        <p:blipFill>
          <a:blip r:embed="rId4" cstate="email">
            <a:lum contrast="20000"/>
          </a:blip>
          <a:srcRect/>
          <a:stretch>
            <a:fillRect/>
          </a:stretch>
        </p:blipFill>
        <p:spPr bwMode="auto">
          <a:xfrm>
            <a:off x="182607" y="3010486"/>
            <a:ext cx="6675637" cy="3678702"/>
          </a:xfrm>
          <a:prstGeom prst="rect">
            <a:avLst/>
          </a:prstGeom>
          <a:ln>
            <a:noFill/>
          </a:ln>
          <a:effectLst>
            <a:softEdge rad="112500"/>
          </a:effectLst>
        </p:spPr>
      </p:pic>
      <p:pic>
        <p:nvPicPr>
          <p:cNvPr id="29700" name="Picture 4" descr="https://img.rt.com/files/2017.06/article/5936c46ac4618870408b45a9.jpg"/>
          <p:cNvPicPr>
            <a:picLocks noChangeAspect="1" noChangeArrowheads="1"/>
          </p:cNvPicPr>
          <p:nvPr/>
        </p:nvPicPr>
        <p:blipFill>
          <a:blip r:embed="rId5" cstate="email"/>
          <a:srcRect/>
          <a:stretch>
            <a:fillRect/>
          </a:stretch>
        </p:blipFill>
        <p:spPr bwMode="auto">
          <a:xfrm>
            <a:off x="6935372" y="3348111"/>
            <a:ext cx="4994031" cy="3088127"/>
          </a:xfrm>
          <a:prstGeom prst="rect">
            <a:avLst/>
          </a:prstGeom>
          <a:ln>
            <a:noFill/>
          </a:ln>
          <a:effectLst>
            <a:softEdge rad="112500"/>
          </a:effectLst>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39151" y="225083"/>
            <a:ext cx="11507372" cy="3600986"/>
          </a:xfrm>
          <a:prstGeom prst="rect">
            <a:avLst/>
          </a:prstGeom>
        </p:spPr>
        <p:txBody>
          <a:bodyPr wrap="square">
            <a:spAutoFit/>
          </a:bodyPr>
          <a:lstStyle/>
          <a:p>
            <a:pPr algn="ctr"/>
            <a:r>
              <a:rPr lang="ru-RU" sz="3200" b="1" dirty="0" smtClean="0">
                <a:solidFill>
                  <a:srgbClr val="C00000"/>
                </a:solidFill>
                <a:latin typeface="Times New Roman" panose="02020603050405020304" pitchFamily="18" charset="0"/>
                <a:cs typeface="Times New Roman" panose="02020603050405020304" pitchFamily="18" charset="0"/>
              </a:rPr>
              <a:t> Пути борьбы с терроризмом</a:t>
            </a:r>
          </a:p>
          <a:p>
            <a:pPr algn="just"/>
            <a:r>
              <a:rPr lang="ru-RU" sz="2800" b="1" u="sng" dirty="0" smtClean="0">
                <a:solidFill>
                  <a:srgbClr val="002060"/>
                </a:solidFill>
                <a:latin typeface="Times New Roman" panose="02020603050405020304" pitchFamily="18" charset="0"/>
                <a:cs typeface="Times New Roman" panose="02020603050405020304" pitchFamily="18" charset="0"/>
              </a:rPr>
              <a:t>Разрушение сети террористических ячеек. </a:t>
            </a:r>
            <a:r>
              <a:rPr lang="ru-RU" sz="2800" b="1" dirty="0" smtClean="0">
                <a:solidFill>
                  <a:srgbClr val="002060"/>
                </a:solidFill>
                <a:latin typeface="Times New Roman" panose="02020603050405020304" pitchFamily="18" charset="0"/>
                <a:cs typeface="Times New Roman" panose="02020603050405020304" pitchFamily="18" charset="0"/>
              </a:rPr>
              <a:t>Террористы традиционно имеют строгую иерархию лидеров. Поэтому уничтожение или арест главарей действуют на них разрушительным образом.</a:t>
            </a:r>
          </a:p>
          <a:p>
            <a:pPr algn="just"/>
            <a:r>
              <a:rPr lang="ru-RU" sz="2800" b="1" dirty="0" smtClean="0">
                <a:solidFill>
                  <a:srgbClr val="002060"/>
                </a:solidFill>
                <a:latin typeface="Times New Roman" panose="02020603050405020304" pitchFamily="18" charset="0"/>
                <a:cs typeface="Times New Roman" panose="02020603050405020304" pitchFamily="18" charset="0"/>
              </a:rPr>
              <a:t> </a:t>
            </a:r>
            <a:r>
              <a:rPr lang="ru-RU" sz="2800" b="1" u="sng" dirty="0" smtClean="0">
                <a:solidFill>
                  <a:srgbClr val="002060"/>
                </a:solidFill>
                <a:latin typeface="Times New Roman" panose="02020603050405020304" pitchFamily="18" charset="0"/>
                <a:cs typeface="Times New Roman" panose="02020603050405020304" pitchFamily="18" charset="0"/>
              </a:rPr>
              <a:t>Политическая трансформация.</a:t>
            </a:r>
            <a:r>
              <a:rPr lang="ru-RU" sz="2800" b="1" dirty="0" smtClean="0">
                <a:solidFill>
                  <a:srgbClr val="002060"/>
                </a:solidFill>
                <a:latin typeface="Times New Roman" panose="02020603050405020304" pitchFamily="18" charset="0"/>
                <a:cs typeface="Times New Roman" panose="02020603050405020304" pitchFamily="18" charset="0"/>
              </a:rPr>
              <a:t> Террористы могут успешно действовать лишь в определенных политических условиях. Как только эти условия исчезают, они теряют свою силу и  начинают враждовать.</a:t>
            </a:r>
          </a:p>
        </p:txBody>
      </p:sp>
      <p:sp>
        <p:nvSpPr>
          <p:cNvPr id="3" name="AutoShape 2" descr="https://gazetapik.ru/wp-content/uploads/2017/09/DSC_039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7172" name="Picture 4" descr="https://yarnovosti.com/gallery/news/2018/08/81382/E88F559A-F302-4BE5-B09F-29F19B4FE508.jpeg"/>
          <p:cNvPicPr>
            <a:picLocks noChangeAspect="1" noChangeArrowheads="1"/>
          </p:cNvPicPr>
          <p:nvPr/>
        </p:nvPicPr>
        <p:blipFill>
          <a:blip r:embed="rId4" cstate="email">
            <a:lum contrast="20000"/>
          </a:blip>
          <a:srcRect/>
          <a:stretch>
            <a:fillRect/>
          </a:stretch>
        </p:blipFill>
        <p:spPr bwMode="auto">
          <a:xfrm>
            <a:off x="392520" y="3995223"/>
            <a:ext cx="3823733" cy="2549155"/>
          </a:xfrm>
          <a:prstGeom prst="rect">
            <a:avLst/>
          </a:prstGeom>
          <a:ln>
            <a:noFill/>
          </a:ln>
          <a:effectLst>
            <a:softEdge rad="112500"/>
          </a:effectLst>
        </p:spPr>
      </p:pic>
      <p:pic>
        <p:nvPicPr>
          <p:cNvPr id="7174" name="Picture 6" descr="https://sgii-smol.ru/assets/images/news/2016/protiv_terrora/protiv_terr_16_03.JPG"/>
          <p:cNvPicPr>
            <a:picLocks noChangeAspect="1" noChangeArrowheads="1"/>
          </p:cNvPicPr>
          <p:nvPr/>
        </p:nvPicPr>
        <p:blipFill>
          <a:blip r:embed="rId5" cstate="email"/>
          <a:srcRect/>
          <a:stretch>
            <a:fillRect/>
          </a:stretch>
        </p:blipFill>
        <p:spPr bwMode="auto">
          <a:xfrm>
            <a:off x="8101998" y="3981156"/>
            <a:ext cx="3769033" cy="2511547"/>
          </a:xfrm>
          <a:prstGeom prst="rect">
            <a:avLst/>
          </a:prstGeom>
          <a:noFill/>
        </p:spPr>
      </p:pic>
      <p:pic>
        <p:nvPicPr>
          <p:cNvPr id="7176" name="Picture 8" descr="https://cdn.culture.ru/images/3090789b-ec87-59a8-a143-a30615c9ccb5"/>
          <p:cNvPicPr>
            <a:picLocks noChangeAspect="1" noChangeArrowheads="1"/>
          </p:cNvPicPr>
          <p:nvPr/>
        </p:nvPicPr>
        <p:blipFill>
          <a:blip r:embed="rId6" cstate="email">
            <a:lum contrast="20000"/>
          </a:blip>
          <a:srcRect/>
          <a:stretch>
            <a:fillRect/>
          </a:stretch>
        </p:blipFill>
        <p:spPr bwMode="auto">
          <a:xfrm>
            <a:off x="4319460" y="3418447"/>
            <a:ext cx="3845322" cy="2588458"/>
          </a:xfrm>
          <a:prstGeom prst="ellipse">
            <a:avLst/>
          </a:prstGeom>
          <a:ln>
            <a:noFill/>
          </a:ln>
          <a:effectLst>
            <a:softEdge rad="112500"/>
          </a:effectLst>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39151" y="225083"/>
            <a:ext cx="11507372" cy="3170099"/>
          </a:xfrm>
          <a:prstGeom prst="rect">
            <a:avLst/>
          </a:prstGeom>
        </p:spPr>
        <p:txBody>
          <a:bodyPr wrap="square">
            <a:spAutoFit/>
          </a:bodyPr>
          <a:lstStyle/>
          <a:p>
            <a:pPr algn="ctr"/>
            <a:r>
              <a:rPr lang="ru-RU" sz="3200" b="1" dirty="0" smtClean="0">
                <a:solidFill>
                  <a:srgbClr val="C00000"/>
                </a:solidFill>
                <a:latin typeface="Times New Roman" panose="02020603050405020304" pitchFamily="18" charset="0"/>
                <a:cs typeface="Times New Roman" panose="02020603050405020304" pitchFamily="18" charset="0"/>
              </a:rPr>
              <a:t> Пути борьбы с терроризмом</a:t>
            </a:r>
          </a:p>
          <a:p>
            <a:pPr algn="just"/>
            <a:r>
              <a:rPr lang="ru-RU" sz="2800" b="1" u="sng" dirty="0" smtClean="0">
                <a:solidFill>
                  <a:srgbClr val="002060"/>
                </a:solidFill>
                <a:latin typeface="Times New Roman" panose="02020603050405020304" pitchFamily="18" charset="0"/>
                <a:cs typeface="Times New Roman" panose="02020603050405020304" pitchFamily="18" charset="0"/>
              </a:rPr>
              <a:t>Лишение террористов базиса в виде поддержки населения.</a:t>
            </a:r>
          </a:p>
          <a:p>
            <a:pPr algn="just"/>
            <a:r>
              <a:rPr lang="ru-RU" sz="2800" b="1" dirty="0" smtClean="0">
                <a:solidFill>
                  <a:srgbClr val="002060"/>
                </a:solidFill>
                <a:latin typeface="Times New Roman" panose="02020603050405020304" pitchFamily="18" charset="0"/>
                <a:cs typeface="Times New Roman" panose="02020603050405020304" pitchFamily="18" charset="0"/>
              </a:rPr>
              <a:t>Террористические группы могут действовать долгое время лишь при поддержке населения или некоторой его части</a:t>
            </a:r>
          </a:p>
          <a:p>
            <a:pPr algn="just"/>
            <a:r>
              <a:rPr lang="ru-RU" sz="2800" b="1" u="sng" dirty="0" smtClean="0">
                <a:solidFill>
                  <a:srgbClr val="002060"/>
                </a:solidFill>
                <a:latin typeface="Times New Roman" panose="02020603050405020304" pitchFamily="18" charset="0"/>
                <a:cs typeface="Times New Roman" panose="02020603050405020304" pitchFamily="18" charset="0"/>
              </a:rPr>
              <a:t>Проведение армейских операций и репрессии. </a:t>
            </a:r>
            <a:r>
              <a:rPr lang="ru-RU" sz="2800" b="1" dirty="0" smtClean="0">
                <a:solidFill>
                  <a:srgbClr val="002060"/>
                </a:solidFill>
                <a:latin typeface="Times New Roman" panose="02020603050405020304" pitchFamily="18" charset="0"/>
                <a:cs typeface="Times New Roman" panose="02020603050405020304" pitchFamily="18" charset="0"/>
              </a:rPr>
              <a:t> Во многих случаях террористы уничтожаются при помощи войск, хотя в большей степени это работа спецслужб и полиции.</a:t>
            </a:r>
          </a:p>
        </p:txBody>
      </p:sp>
      <p:sp>
        <p:nvSpPr>
          <p:cNvPr id="3" name="AutoShape 2" descr="https://gazetapik.ru/wp-content/uploads/2017/09/DSC_039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1746" name="Picture 2" descr="https://sun9-84.userapi.com/impf/c847124/v847124379/d6476/LlP7Jx8YKIk.jpg?size=604x604&amp;quality=96&amp;sign=e6f0e302f6abfb26585bff085cdbaf3c&amp;type=album"/>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4635549" y="3432516"/>
            <a:ext cx="2919045" cy="2919046"/>
          </a:xfrm>
          <a:prstGeom prst="rect">
            <a:avLst/>
          </a:prstGeom>
          <a:noFill/>
        </p:spPr>
      </p:pic>
      <p:pic>
        <p:nvPicPr>
          <p:cNvPr id="31748" name="Picture 4" descr="https://moyaokruga.ru/img/image_big/006084e7-f7ae-4822-9cc7-e334602390ec.jpeg"/>
          <p:cNvPicPr>
            <a:picLocks noChangeAspect="1" noChangeArrowheads="1"/>
          </p:cNvPicPr>
          <p:nvPr/>
        </p:nvPicPr>
        <p:blipFill>
          <a:blip r:embed="rId5" cstate="email">
            <a:lum contrast="20000"/>
          </a:blip>
          <a:srcRect/>
          <a:stretch>
            <a:fillRect/>
          </a:stretch>
        </p:blipFill>
        <p:spPr bwMode="auto">
          <a:xfrm>
            <a:off x="323555" y="3336936"/>
            <a:ext cx="4557934" cy="3331149"/>
          </a:xfrm>
          <a:prstGeom prst="rect">
            <a:avLst/>
          </a:prstGeom>
          <a:noFill/>
        </p:spPr>
      </p:pic>
      <p:pic>
        <p:nvPicPr>
          <p:cNvPr id="31750" name="Picture 6" descr="https://i.ytimg.com/vi/UqNLidbD3_8/maxresdefault.jpg"/>
          <p:cNvPicPr>
            <a:picLocks noChangeAspect="1" noChangeArrowheads="1"/>
          </p:cNvPicPr>
          <p:nvPr/>
        </p:nvPicPr>
        <p:blipFill>
          <a:blip r:embed="rId6" cstate="email">
            <a:lum contrast="20000"/>
          </a:blip>
          <a:srcRect/>
          <a:stretch>
            <a:fillRect/>
          </a:stretch>
        </p:blipFill>
        <p:spPr bwMode="auto">
          <a:xfrm>
            <a:off x="7365218" y="3756074"/>
            <a:ext cx="4826781" cy="2715065"/>
          </a:xfrm>
          <a:prstGeom prst="rect">
            <a:avLst/>
          </a:prstGeom>
          <a:noFill/>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2230"/>
            <a:ext cx="8596668" cy="1022382"/>
          </a:xfrm>
        </p:spPr>
        <p:txBody>
          <a:bodyPr>
            <a:normAutofit/>
          </a:bodyPr>
          <a:lstStyle/>
          <a:p>
            <a:pPr algn="ctr"/>
            <a:r>
              <a:rPr lang="ru-RU" sz="4400" i="1" dirty="0" smtClean="0">
                <a:ln w="0"/>
                <a:solidFill>
                  <a:schemeClr val="tx1"/>
                </a:solidFill>
                <a:effectLst>
                  <a:outerShdw blurRad="38100" dist="19050" dir="2700000" algn="tl" rotWithShape="0">
                    <a:schemeClr val="dk1">
                      <a:alpha val="40000"/>
                    </a:schemeClr>
                  </a:outerShdw>
                </a:effectLst>
              </a:rPr>
              <a:t>Международный терроризм </a:t>
            </a:r>
            <a:endParaRPr lang="ru-RU" sz="4400" i="1" dirty="0">
              <a:ln w="0"/>
              <a:solidFill>
                <a:schemeClr val="tx1"/>
              </a:solidFill>
              <a:effectLst>
                <a:outerShdw blurRad="38100" dist="19050" dir="2700000" algn="tl" rotWithShape="0">
                  <a:schemeClr val="dk1">
                    <a:alpha val="40000"/>
                  </a:schemeClr>
                </a:outerShdw>
              </a:effectLst>
            </a:endParaRPr>
          </a:p>
        </p:txBody>
      </p:sp>
      <p:sp>
        <p:nvSpPr>
          <p:cNvPr id="4" name="Rectangle 1"/>
          <p:cNvSpPr>
            <a:spLocks noGrp="1" noChangeArrowheads="1"/>
          </p:cNvSpPr>
          <p:nvPr>
            <p:ph idx="1"/>
          </p:nvPr>
        </p:nvSpPr>
        <p:spPr bwMode="auto">
          <a:xfrm>
            <a:off x="449944" y="1358974"/>
            <a:ext cx="3425372" cy="535531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altLang="ru-RU" sz="2000" i="1" dirty="0" smtClean="0">
                <a:solidFill>
                  <a:srgbClr val="000000"/>
                </a:solidFill>
                <a:latin typeface="Times New Roman" panose="02020603050405020304" pitchFamily="18" charset="0"/>
                <a:cs typeface="Times New Roman" panose="02020603050405020304" pitchFamily="18" charset="0"/>
              </a:rPr>
              <a:t>Международный терроризм - преступление </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международного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характера,</a:t>
            </a:r>
            <a:r>
              <a:rPr kumimoji="0" lang="ru-RU" altLang="ru-RU" sz="2000" b="0" i="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действия</a:t>
            </a: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отдельных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лиц и</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организаций,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направленные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на достижение каких - либо целей (обычно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политических)</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путем применения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акций насилия, </a:t>
            </a:r>
            <a:b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br>
            <a:r>
              <a:rPr kumimoji="0" lang="ru-RU" altLang="ru-RU" sz="20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террористических актов.</a:t>
            </a:r>
          </a:p>
          <a:p>
            <a:pPr marL="0" marR="0" lvl="0" indent="0" defTabSz="914400" rtl="0" eaLnBrk="0" fontAlgn="base" latinLnBrk="0" hangingPunct="0">
              <a:lnSpc>
                <a:spcPct val="100000"/>
              </a:lnSpc>
              <a:spcBef>
                <a:spcPct val="0"/>
              </a:spcBef>
              <a:spcAft>
                <a:spcPct val="0"/>
              </a:spcAft>
              <a:buClrTx/>
              <a:buSzTx/>
              <a:buFontTx/>
              <a:buNone/>
              <a:tabLst/>
            </a:pPr>
            <a:endParaRPr kumimoji="0" lang="ru-RU" altLang="ru-RU" sz="4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ttps://megaceramic.ru/image/catalog/product/4374/275164.jpg"/>
          <p:cNvPicPr>
            <a:picLocks noChangeAspect="1" noChangeArrowheads="1"/>
          </p:cNvPicPr>
          <p:nvPr/>
        </p:nvPicPr>
        <p:blipFill>
          <a:blip r:embed="rId3"/>
          <a:srcRect/>
          <a:stretch>
            <a:fillRect/>
          </a:stretch>
        </p:blipFill>
        <p:spPr bwMode="auto">
          <a:xfrm>
            <a:off x="0" y="0"/>
            <a:ext cx="12192000" cy="6858000"/>
          </a:xfrm>
          <a:prstGeom prst="rect">
            <a:avLst/>
          </a:prstGeom>
          <a:noFill/>
        </p:spPr>
      </p:pic>
      <p:sp>
        <p:nvSpPr>
          <p:cNvPr id="5" name="Заголовок 1"/>
          <p:cNvSpPr txBox="1">
            <a:spLocks/>
          </p:cNvSpPr>
          <p:nvPr/>
        </p:nvSpPr>
        <p:spPr>
          <a:xfrm>
            <a:off x="625006" y="722812"/>
            <a:ext cx="10840163" cy="3159871"/>
          </a:xfrm>
          <a:prstGeom prst="rect">
            <a:avLst/>
          </a:prstGeom>
          <a:noFill/>
          <a:ln>
            <a:noFill/>
          </a:ln>
          <a:effectLst/>
          <a:scene3d>
            <a:camera prst="orthographicFront">
              <a:rot lat="0" lon="0" rev="0"/>
            </a:camera>
            <a:lightRig rig="contrasting" dir="t">
              <a:rot lat="0" lon="0" rev="1500000"/>
            </a:lightRig>
          </a:scene3d>
          <a:sp3d prstMaterial="metal"/>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39151" y="225083"/>
            <a:ext cx="11507372" cy="3600986"/>
          </a:xfrm>
          <a:prstGeom prst="rect">
            <a:avLst/>
          </a:prstGeom>
        </p:spPr>
        <p:txBody>
          <a:bodyPr wrap="square">
            <a:spAutoFit/>
          </a:bodyPr>
          <a:lstStyle/>
          <a:p>
            <a:pPr algn="ctr"/>
            <a:r>
              <a:rPr lang="ru-RU" sz="3200" b="1" dirty="0" smtClean="0">
                <a:solidFill>
                  <a:srgbClr val="C00000"/>
                </a:solidFill>
                <a:latin typeface="Times New Roman" panose="02020603050405020304" pitchFamily="18" charset="0"/>
                <a:cs typeface="Times New Roman" panose="02020603050405020304" pitchFamily="18" charset="0"/>
              </a:rPr>
              <a:t> Пути борьбы с терроризмом</a:t>
            </a:r>
          </a:p>
          <a:p>
            <a:pPr algn="just"/>
            <a:r>
              <a:rPr lang="ru-RU" sz="2800" b="1" u="sng" dirty="0" smtClean="0">
                <a:solidFill>
                  <a:srgbClr val="002060"/>
                </a:solidFill>
                <a:latin typeface="Times New Roman" panose="02020603050405020304" pitchFamily="18" charset="0"/>
                <a:cs typeface="Times New Roman" panose="02020603050405020304" pitchFamily="18" charset="0"/>
              </a:rPr>
              <a:t>Применение современных информационных технологий.</a:t>
            </a:r>
          </a:p>
          <a:p>
            <a:pPr algn="just"/>
            <a:r>
              <a:rPr lang="ru-RU" sz="2800" b="1" dirty="0" smtClean="0">
                <a:solidFill>
                  <a:srgbClr val="002060"/>
                </a:solidFill>
                <a:latin typeface="Times New Roman" panose="02020603050405020304" pitchFamily="18" charset="0"/>
                <a:cs typeface="Times New Roman" panose="02020603050405020304" pitchFamily="18" charset="0"/>
              </a:rPr>
              <a:t> Современные террористы активно используют информационные технологии для координации действий и пропаганды. Сотовая связь, электронная почта, другие программы для общения через Интернет обусловили создание «</a:t>
            </a:r>
            <a:r>
              <a:rPr lang="ru-RU" sz="2800" b="1" dirty="0" err="1" smtClean="0">
                <a:solidFill>
                  <a:srgbClr val="002060"/>
                </a:solidFill>
                <a:latin typeface="Times New Roman" panose="02020603050405020304" pitchFamily="18" charset="0"/>
                <a:cs typeface="Times New Roman" panose="02020603050405020304" pitchFamily="18" charset="0"/>
              </a:rPr>
              <a:t>кибертеррористических</a:t>
            </a:r>
            <a:r>
              <a:rPr lang="ru-RU" sz="2800" b="1" dirty="0" smtClean="0">
                <a:solidFill>
                  <a:srgbClr val="002060"/>
                </a:solidFill>
                <a:latin typeface="Times New Roman" panose="02020603050405020304" pitchFamily="18" charset="0"/>
                <a:cs typeface="Times New Roman" panose="02020603050405020304" pitchFamily="18" charset="0"/>
              </a:rPr>
              <a:t>» организаций. Поэтому необходимо отслеживать и пресекать использование террористами информационных технологий.</a:t>
            </a:r>
          </a:p>
        </p:txBody>
      </p:sp>
      <p:sp>
        <p:nvSpPr>
          <p:cNvPr id="3" name="AutoShape 2" descr="https://gazetapik.ru/wp-content/uploads/2017/09/DSC_039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2770" name="Picture 2" descr="https://i.mycdn.me/image?id=901383746635&amp;t=53&amp;plc=WEB&amp;tkn=*JUywo_rqZDsebrmEWtFyfPL10WI&amp;fn=external_8"/>
          <p:cNvPicPr>
            <a:picLocks noChangeAspect="1" noChangeArrowheads="1"/>
          </p:cNvPicPr>
          <p:nvPr/>
        </p:nvPicPr>
        <p:blipFill>
          <a:blip r:embed="rId4" cstate="email"/>
          <a:srcRect/>
          <a:stretch>
            <a:fillRect/>
          </a:stretch>
        </p:blipFill>
        <p:spPr bwMode="auto">
          <a:xfrm>
            <a:off x="281353" y="3702609"/>
            <a:ext cx="5212911" cy="2932262"/>
          </a:xfrm>
          <a:prstGeom prst="rect">
            <a:avLst/>
          </a:prstGeom>
          <a:ln>
            <a:noFill/>
          </a:ln>
          <a:effectLst>
            <a:softEdge rad="112500"/>
          </a:effectLst>
        </p:spPr>
      </p:pic>
      <p:pic>
        <p:nvPicPr>
          <p:cNvPr id="32772" name="Picture 4" descr="https://extremizmu.net/wp-content/uploads/2018/12/161.jpg"/>
          <p:cNvPicPr>
            <a:picLocks noChangeAspect="1" noChangeArrowheads="1"/>
          </p:cNvPicPr>
          <p:nvPr/>
        </p:nvPicPr>
        <p:blipFill>
          <a:blip r:embed="rId5" cstate="email"/>
          <a:srcRect/>
          <a:stretch>
            <a:fillRect/>
          </a:stretch>
        </p:blipFill>
        <p:spPr bwMode="auto">
          <a:xfrm>
            <a:off x="7654807" y="3362179"/>
            <a:ext cx="4291252" cy="3277772"/>
          </a:xfrm>
          <a:prstGeom prst="rect">
            <a:avLst/>
          </a:prstGeom>
          <a:ln>
            <a:noFill/>
          </a:ln>
          <a:effectLst>
            <a:softEdge rad="112500"/>
          </a:effectLst>
        </p:spPr>
      </p:pic>
      <p:pic>
        <p:nvPicPr>
          <p:cNvPr id="32774" name="Picture 6" descr="https://vos-mo.ru/upload/iblock/9b6/400_03102019.jpg"/>
          <p:cNvPicPr>
            <a:picLocks noChangeAspect="1" noChangeArrowheads="1"/>
          </p:cNvPicPr>
          <p:nvPr/>
        </p:nvPicPr>
        <p:blipFill>
          <a:blip r:embed="rId6" cstate="email">
            <a:clrChange>
              <a:clrFrom>
                <a:srgbClr val="FEFEFE"/>
              </a:clrFrom>
              <a:clrTo>
                <a:srgbClr val="FEFEFE">
                  <a:alpha val="0"/>
                </a:srgbClr>
              </a:clrTo>
            </a:clrChange>
          </a:blip>
          <a:srcRect/>
          <a:stretch>
            <a:fillRect/>
          </a:stretch>
        </p:blipFill>
        <p:spPr bwMode="auto">
          <a:xfrm>
            <a:off x="4206240" y="3784210"/>
            <a:ext cx="4768947" cy="2447778"/>
          </a:xfrm>
          <a:prstGeom prst="rect">
            <a:avLst/>
          </a:prstGeom>
          <a:noFill/>
        </p:spPr>
      </p:pic>
    </p:spTree>
    <p:extLst>
      <p:ext uri="{BB962C8B-B14F-4D97-AF65-F5344CB8AC3E}">
        <p14:creationId xmlns="" xmlns:p14="http://schemas.microsoft.com/office/powerpoint/2010/main" val="2316736731"/>
      </p:ext>
    </p:extLst>
  </p:cSld>
  <p:clrMapOvr>
    <a:masterClrMapping/>
  </p:clrMapOvr>
  <p:timing>
    <p:tnLst>
      <p:par>
        <p:cTn id="1" dur="indefinite" restart="never" nodeType="tmRoot"/>
      </p:par>
    </p:tnLst>
  </p:timing>
</p:sld>
</file>

<file path=ppt/theme/theme1.xml><?xml version="1.0" encoding="utf-8"?>
<a:theme xmlns:a="http://schemas.openxmlformats.org/drawingml/2006/main" name="Аспект">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256</TotalTime>
  <Words>718</Words>
  <Application>Microsoft Office PowerPoint</Application>
  <PresentationFormat>Произвольный</PresentationFormat>
  <Paragraphs>94</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Аспект</vt:lpstr>
      <vt:lpstr>МЫ-ПРОТИВ ТЕРРОРИЗМА</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lpstr>Международный терроризм </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Международный терроризм</dc:title>
  <dc:creator>Денис</dc:creator>
  <cp:lastModifiedBy>User</cp:lastModifiedBy>
  <cp:revision>20</cp:revision>
  <dcterms:created xsi:type="dcterms:W3CDTF">2022-11-26T20:16:06Z</dcterms:created>
  <dcterms:modified xsi:type="dcterms:W3CDTF">2023-05-06T13:08:54Z</dcterms:modified>
</cp:coreProperties>
</file>