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  <p:sldId id="275" r:id="rId19"/>
    <p:sldId id="261" r:id="rId20"/>
    <p:sldId id="274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5" d="100"/>
          <a:sy n="65" d="100"/>
        </p:scale>
        <p:origin x="744" y="-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6520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130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431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61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355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323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9294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323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2517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400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29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4BB27-E330-4AFA-9F14-50DE0C542A34}" type="datetimeFigureOut">
              <a:rPr lang="ru-RU" smtClean="0"/>
              <a:pPr/>
              <a:t>02.05.2023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846DE-8F06-4634-B213-087B14410B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956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9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Relationship Id="rId6" Target="../media/image12.jpeg" Type="http://schemas.openxmlformats.org/officeDocument/2006/relationships/image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Пользователь\Desktop\74-768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8686" y="3918858"/>
            <a:ext cx="2854232" cy="28542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43675" y="1560211"/>
            <a:ext cx="11221901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Опыт деятельности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Уполномоченного по правам ребенка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МКДОУ детский сад №6 «Ласточка»</a:t>
            </a:r>
            <a:endParaRPr lang="ru-RU" sz="3600" b="1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3515" y="321275"/>
            <a:ext cx="9325232" cy="662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Коллегия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Управления образования </a:t>
            </a:r>
            <a:endParaRPr lang="ru-RU" sz="1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администрации муниципального образования «Родниковский муниципальный район»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6351373"/>
            <a:ext cx="3080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Март 2022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1" descr="C:\Users\Пользователь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21781" y="1097280"/>
            <a:ext cx="2188813" cy="15414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blipFill dpi="0" rotWithShape="1">
          <a:blip r:embed="rId2">
            <a:lum/>
          </a:blip>
          <a:srcRect/>
          <a:stretch>
            <a:fillRect b="-17000" t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44554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fontAlgn="base" hangingPunct="0" lvl="0">
              <a:spcBef>
                <a:spcPct val="0"/>
              </a:spcBef>
              <a:spcAft>
                <a:spcPct val="0"/>
              </a:spcAft>
            </a:pPr>
            <a:endParaRPr b="1" dirty="0" lang="ru-RU" smtClean="0" sz="3200">
              <a:solidFill>
                <a:prstClr val="black"/>
              </a:solidFill>
              <a:latin charset="0" pitchFamily="34" typeface="Calibri"/>
              <a:ea charset="0" pitchFamily="18" typeface="Times New Roman"/>
              <a:cs charset="0" pitchFamily="18" typeface="Times New Roman"/>
            </a:endParaRPr>
          </a:p>
          <a:p>
            <a:pPr algn="ctr" eaLnBrk="0" fontAlgn="base" hangingPunct="0" lvl="0">
              <a:spcBef>
                <a:spcPct val="0"/>
              </a:spcBef>
              <a:spcAft>
                <a:spcPct val="0"/>
              </a:spcAft>
            </a:pPr>
            <a:endParaRPr b="1" dirty="0" lang="ru-RU" smtClean="0" sz="3200">
              <a:solidFill>
                <a:prstClr val="black"/>
              </a:solidFill>
              <a:latin charset="0" pitchFamily="34" typeface="Calibri"/>
              <a:ea charset="0" pitchFamily="18" typeface="Times New Roman"/>
              <a:cs charset="0" pitchFamily="18" typeface="Times New Roman"/>
            </a:endParaRPr>
          </a:p>
          <a:p>
            <a:pPr algn="ctr" eaLnBrk="0" fontAlgn="base" hangingPunct="0" lvl="0">
              <a:spcBef>
                <a:spcPct val="0"/>
              </a:spcBef>
              <a:spcAft>
                <a:spcPct val="0"/>
              </a:spcAft>
            </a:pPr>
            <a:endParaRPr b="1" dirty="0" lang="ru-RU" smtClean="0" sz="3200">
              <a:solidFill>
                <a:prstClr val="black"/>
              </a:solidFill>
              <a:latin charset="0" pitchFamily="34" typeface="Calibri"/>
              <a:ea charset="0" pitchFamily="18" typeface="Times New Roman"/>
              <a:cs charset="0" pitchFamily="18" typeface="Times New Roman"/>
            </a:endParaRPr>
          </a:p>
          <a:p>
            <a:pPr algn="ctr" eaLnBrk="0" fontAlgn="base" hangingPunct="0" lvl="0">
              <a:spcBef>
                <a:spcPct val="0"/>
              </a:spcBef>
              <a:spcAft>
                <a:spcPct val="0"/>
              </a:spcAft>
            </a:pPr>
            <a:endParaRPr dirty="0" lang="ru-RU" smtClean="0" sz="3200">
              <a:solidFill>
                <a:prstClr val="black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"/>
          <a:stretch>
            <a:fillRect/>
          </a:stretch>
        </p:blipFill>
        <p:spPr>
          <a:xfrm>
            <a:off x="6426924" y="156754"/>
            <a:ext cx="5185955" cy="3379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C:\Users\Пользователь\Desktop\уппппппппп\q5t5WF8fV4U.jpg" id="4" name="Рисунок 3"/>
          <p:cNvPicPr/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70" y="1"/>
            <a:ext cx="5190927" cy="3631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E:\уппппппппп\IMG_20190501_100855.jpg" id="5" name="Рисунок 4"/>
          <p:cNvPicPr/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753040" y="3474720"/>
            <a:ext cx="5151372" cy="3383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descr="E:\уппппппппп\A5_l2zYF2YI.jpg" id="7" name="Рисунок 6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7488" y="3608551"/>
            <a:ext cx="5456832" cy="29490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06547858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E:\уппппппппп\20180921_1215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194" y="182880"/>
            <a:ext cx="4493621" cy="28346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уппппппппп\20180921_12145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15386" y="3304904"/>
            <a:ext cx="5012875" cy="3252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уппппппппп\20180921_12132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81452" y="191353"/>
            <a:ext cx="4937760" cy="2852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:\уппппппппп\20180921_121810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7677817" y="2818434"/>
            <a:ext cx="4526034" cy="3553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044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E:\уппппппппп\BM-WKymF4Kk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847" y="0"/>
            <a:ext cx="10802982" cy="66228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E:\уппппппппп\20190514_17324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805" y="156754"/>
            <a:ext cx="5539979" cy="3367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E:\уппппппппп\IMG_20191120_1806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5120" y="3509456"/>
            <a:ext cx="4519749" cy="31395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E:\уппппппппп\IMG_20191120_18421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68494" y="210629"/>
            <a:ext cx="4495747" cy="3277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https://sun9-60.userapi.com/impf/c854028/v854028162/16cc48/hQLKnublO0w.jpg?size=1280x960&amp;quality=96&amp;sign=ac3aff779f7d15ad35b74a0383383b0d&amp;type=album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64900" y="3565842"/>
            <a:ext cx="4438619" cy="3180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E:\уппппппппп\ver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03566" y="169818"/>
            <a:ext cx="9170125" cy="64661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E:\уппппппппп\kkk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9692" y="470262"/>
            <a:ext cx="8765176" cy="57345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13016" y="496388"/>
            <a:ext cx="7785463" cy="58390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 descr="https://sun9-47.userapi.com/impf/Wsx61BpgiCFNK01GFVjm9dXnxTCsfbTe5IA5CA/w9NgAnqt8jo.jpg?size=1280x960&amp;quality=96&amp;sign=55bd891fb1a486400597e76830359d11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257" y="365442"/>
            <a:ext cx="5421085" cy="40658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:\уппппппппп\20191118_1009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9302" y="1763484"/>
            <a:ext cx="6034836" cy="4180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4" name="Picture 4" descr="C:\Users\Пользователь\Desktop\i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72628" y="4935310"/>
            <a:ext cx="2028825" cy="1428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D:\фото проф\DSC_240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181" y="509452"/>
            <a:ext cx="9705703" cy="57737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7833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08670" y="251395"/>
            <a:ext cx="10050162" cy="21159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Порядок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65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algn="ctr">
              <a:lnSpc>
                <a:spcPts val="1590"/>
              </a:lnSpc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межведомственного взаимодействия субъектов системы профилактики безнадзорности и правонарушений несовершеннолетних по выявлению, учету и организации межведомственной индивидуальной профилактической работы с семьями и несовершеннолетними, находящимися в социально опасном положении, и организации ведомственного учета семей (несовершеннолетних), находящихся в трудной жизненной ситуации, в Родниковском муниципальном районе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36107" y="2537254"/>
            <a:ext cx="7735330" cy="36855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Общие положения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675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1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 algn="just">
              <a:lnSpc>
                <a:spcPct val="98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Настоящий Порядок разработан в соответствии с Федеральным законом от 24.07.1998 № 124-ФЗ «Об основных гарантиях прав ребенка в Российской Федерации, Федеральным законом от 24.06.1999 № 120-ФЗ «Об основах системы профилактики безнадзорности и правонарушений несовершеннолетних» (далее ФЗ № 120-ФЗ от 24.06.1999), Законом Ивановской области от 09.01.2007 № 1-ОЗ «О комиссиях по делам несовершеннолетних и защите их прав в Ивановской области» и определяет последовательность действий муниципальных комиссий по делам несовершеннолетних и защите их прав (далее – КДН и ЗП), органов системы профилактики безнадзорности и правонарушений несовершеннолетних (далее – субъекты профилактики) и подведомственных им организаций, осуществляющих отдельные функции по профилактике безнадзорности и правонарушений несовершеннолетних (далее – организации, подведомственные субъектам профилактики), при выявлении, учете и организации межведомственной индивидуальной профилактической работы с семьями (несовершеннолетними), находящимися в социально опасном положении (далее – СОП), и ведомственной индивидуальной профилактической работы с семьями (несовершеннолетними), находящимися в трудной жизненной ситуации.</a:t>
            </a:r>
          </a:p>
          <a:p>
            <a:pPr indent="450215" algn="just">
              <a:lnSpc>
                <a:spcPts val="75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indent="450215" algn="just">
              <a:lnSpc>
                <a:spcPct val="99000"/>
              </a:lnSpc>
              <a:spcAft>
                <a:spcPts val="0"/>
              </a:spcAft>
            </a:pPr>
            <a:r>
              <a:rPr lang="ru-RU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Субъекты профилактики и организации, подведомственные субъектам профилактики, указанные в ст. 4 ФЗ от 24.06.1999 № 120-ФЗ, осуществляют выявление, учет и индивидуальную профилактическую работу с несовершеннолетними и семьями в рамках компетенции, определенной ФЗ от 24.06.1999 № 120-ФЗ, нормативными правовыми актами, регулирующими сферу деятельности субъектов профилактики и организаций, подведомственных субъектам профилактики. 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78360" y="1065470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791925" y="259706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“На свете – бездна родителей</a:t>
            </a:r>
            <a:r>
              <a:rPr lang="ru-RU" b="1" dirty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– писал </a:t>
            </a:r>
            <a:r>
              <a:rPr lang="ru-RU" b="1" dirty="0" err="1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В.Г.Белинский</a:t>
            </a:r>
            <a:r>
              <a:rPr lang="ru-RU" b="1" dirty="0">
                <a:solidFill>
                  <a:srgbClr val="181818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– </a:t>
            </a:r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множество, но мало отцов и матерей”.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32162" y="152806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«Счастлив тот, кто счастлив у себя дома!»</a:t>
            </a:r>
            <a:endParaRPr lang="ru-RU" dirty="0">
              <a:solidFill>
                <a:srgbClr val="C00000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80975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(Л.Н.Толстой)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6465" y="2106366"/>
            <a:ext cx="725753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появляются неблагополучные семьи?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родители пренебрегают детьми?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Почему в семьях складываются тяжелые ситуации и как дети их переживают?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 семья превращается в неблагополучную?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 происходит психическое развитие ребенка в неблагополучной семье?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Чем можно помочь семье «группы риска»?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Какова методика работы с неблагополучными семьями?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5" name="Picture 1" descr="C:\Users\Пользователь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2246" y="3877219"/>
            <a:ext cx="3119754" cy="21970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Users\Пользователь\Desktop\74-768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78686" y="3918858"/>
            <a:ext cx="2854232" cy="285423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072000" y="1075380"/>
            <a:ext cx="8996082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Какими бы прекрасными не были наши дошкольные учреждения, самыми главными “мастерами”, формирующими разум, мысли малышей являются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мать и отец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99285" y="1228398"/>
            <a:ext cx="910281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 Федеральному Закону от 24.06.99 г. №120-ФЗ «Об основах системы профилактики безнадзорности и правонарушений несовершеннолетних» одной из важнейших задач ДОУ является 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семей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находящихся в 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 - опасном положении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оказание им помощи в воспитании детей.</a:t>
            </a:r>
          </a:p>
        </p:txBody>
      </p:sp>
      <p:pic>
        <p:nvPicPr>
          <p:cNvPr id="4" name="Picture 3" descr="C:\Users\Пользователь\Desktop\74-768x7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5361" y="3550919"/>
            <a:ext cx="3039290" cy="30392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940526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94573" y="-15437"/>
            <a:ext cx="1008759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Факторы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 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социального риска в семье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200" b="1" dirty="0" smtClean="0"/>
              <a:t> 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1886" y="620551"/>
            <a:ext cx="11800113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социально-экономические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(низкий материальный уровень жизни, нерегулярные доходы, плохие жилищные условия, сверхвысокие доходы также являются фактором риска);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медико-социальные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(инвалидность или хронические заболевания членов семьи, пренебрежение санитарно-гигиеническими нормами);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социально-демографические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(неполная, многодетная семья, семьи с повторными браками и сводными детьми, семьи с несовершеннолетними и престарелыми родителями, опекаемые);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социально-психологические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(семьи с эмоционально-конфликтными отношениями супругов, родителей и детей, деформированными ценностными ориентациями);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психолого-педагогические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(семьи с низким общеобразовательным уровнем, педагогически некомпетентные родители);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криминальные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(алкоголизм, наркомания, аморальный образ жизни, семейное насилие, наличие судимых членов семьи, разделяющих традиции и нормы преступной субкультуры).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семьи,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которых родители постоянно проживают вдали от ребенка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8.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опекаемые семьи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375134" y="543646"/>
            <a:ext cx="9439835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Понятие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семьи группы риска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раннее неблагополучие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это категория семей, которая в силу определенных обстоятельств в своей жизни более других категорий подвержена негативным внешним воздействиям со стороны общества. Основной причиной попадания ребенка в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семью группу риска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являются сложные жизненные обстоятельства.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Слово риск означает возможность, большую вероятность чего-либо, как правило, негативного, нежелательного, что может произойти, или не произойти. Поэтому, когда говорят о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семьях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«группы риска»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подразумевается, что эти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семьи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находятся под воздействием некоторых нежелательных факторов, которые могут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сработать или не сработать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Это понятие, позволяет выделять категорию людей, семей, поведение которых может представлять определенную опасность для окружающих и общества в целом, поскольку противоречит общепринятым нормам и правилам.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1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416908" y="605204"/>
            <a:ext cx="10398061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комплексной системы социально-психолого-педагогического сопровождения семей в рамках ДОУ.</a:t>
            </a:r>
          </a:p>
          <a:p>
            <a:pPr algn="just"/>
            <a:r>
              <a:rPr lang="ru-RU" sz="32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 и профилактика семейного неблагополучия 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  причины факторов неблагополучия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психолого-педагогической и правовой компетентности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lvl="0" indent="-514350" algn="just">
              <a:buFont typeface="+mj-lt"/>
              <a:buAutoNum type="arabicPeriod"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 гармоничных детско-родительских отношений</a:t>
            </a:r>
          </a:p>
        </p:txBody>
      </p:sp>
    </p:spTree>
    <p:extLst>
      <p:ext uri="{BB962C8B-B14F-4D97-AF65-F5344CB8AC3E}">
        <p14:creationId xmlns:p14="http://schemas.microsoft.com/office/powerpoint/2010/main" val="646807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ttps://sun9-63.userapi.com/impg/c853620/v853620903/187eb4/syFRcWGZ1ZI.jpg?size=1280x960&amp;quality=96&amp;sign=889cd6cb22d1653b0575951f58ae7da9&amp;type=album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887" y="431074"/>
            <a:ext cx="7641770" cy="57476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5800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Пользователь\Desktop\уппппппппп\f6b287371545d3484614f6497624342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" y="300447"/>
            <a:ext cx="5421086" cy="2677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ользователь\Desktop\уппппппппп\nekrasovka5 - копия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83" y="232263"/>
            <a:ext cx="5643153" cy="2719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Users\Пользователь\Desktop\уппппппппп\thumb__640_360_0_0_auto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823" y="3095897"/>
            <a:ext cx="5434148" cy="35792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https://sun9-3.userapi.com/impg/L8nkLwEO9XOgE9FveKRDsrXtYqZdwWGdvKK-7A/eutNEA7LaLE.jpg?size=1280x960&amp;quality=96&amp;sign=4f1c87e4184d7f01139bdb6feaf3c9af&amp;type=album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52606" y="3043646"/>
            <a:ext cx="5682343" cy="36314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363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17549" y="1183036"/>
            <a:ext cx="1122190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prstClr val="black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5943600" y="613954"/>
            <a:ext cx="6705601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C:\Users\Пользователь\Desktop\уппппппппп\20190401_09265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5669" y="195942"/>
            <a:ext cx="5473337" cy="3161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ользователь\Desktop\уппппппппп\DSC_6849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443" y="234236"/>
            <a:ext cx="5113706" cy="2966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662" y="3513908"/>
            <a:ext cx="5553435" cy="3127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s://sun9-37.userapi.com/impf/6XIrQTD3gG4C1fHsT2V_DFheGydX75viyJLXFQ/-FBaAU6UntY.jpg?size=1280x720&amp;quality=96&amp;sign=f59984fbe6df082ea9037df711ad6876&amp;type=albu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57325" y="3540987"/>
            <a:ext cx="5464115" cy="3073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5213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215</Words>
  <Application>Microsoft Office PowerPoint</Application>
  <PresentationFormat>Широкоэкранный</PresentationFormat>
  <Paragraphs>91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37</cp:revision>
  <dcterms:created xsi:type="dcterms:W3CDTF">2022-03-16T07:16:46Z</dcterms:created>
  <dcterms:modified xsi:type="dcterms:W3CDTF">2023-05-02T08:41:44Z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1042268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