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8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75092" autoAdjust="0"/>
  </p:normalViewPr>
  <p:slideViewPr>
    <p:cSldViewPr>
      <p:cViewPr varScale="1">
        <p:scale>
          <a:sx n="52" d="100"/>
          <a:sy n="52" d="100"/>
        </p:scale>
        <p:origin x="-16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869FF-4407-4CFF-9EA6-A42578558CB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5CBFD-8B86-49F0-A843-B9E1D9F7B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318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5CBFD-8B86-49F0-A843-B9E1D9F7B13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524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Проект по русскому языку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Энциклопедия слова «учитель»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4" y="1466183"/>
            <a:ext cx="9143999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475202"/>
            <a:ext cx="9252520" cy="731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07904" y="-27384"/>
            <a:ext cx="43924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Если б не было учителя,</a:t>
            </a:r>
            <a:br>
              <a:rPr lang="ru-RU" b="1" dirty="0"/>
            </a:br>
            <a:r>
              <a:rPr lang="ru-RU" b="1" dirty="0"/>
              <a:t>То и не было б, наверное,</a:t>
            </a:r>
            <a:br>
              <a:rPr lang="ru-RU" b="1" dirty="0"/>
            </a:br>
            <a:r>
              <a:rPr lang="ru-RU" b="1" dirty="0"/>
              <a:t>Ни поэта, ни мыслителя,</a:t>
            </a:r>
            <a:br>
              <a:rPr lang="ru-RU" b="1" dirty="0"/>
            </a:br>
            <a:r>
              <a:rPr lang="ru-RU" b="1" dirty="0"/>
              <a:t>Ни Шекспира, ни Коперника.</a:t>
            </a:r>
            <a:br>
              <a:rPr lang="ru-RU" b="1" dirty="0"/>
            </a:br>
            <a:r>
              <a:rPr lang="ru-RU" b="1" dirty="0"/>
              <a:t>И поныне бы, наверное,</a:t>
            </a:r>
            <a:br>
              <a:rPr lang="ru-RU" b="1" dirty="0"/>
            </a:br>
            <a:r>
              <a:rPr lang="ru-RU" b="1" dirty="0"/>
              <a:t>Если б не было учителя,</a:t>
            </a:r>
            <a:br>
              <a:rPr lang="ru-RU" b="1" dirty="0"/>
            </a:br>
            <a:r>
              <a:rPr lang="ru-RU" b="1" dirty="0"/>
              <a:t>Неоткрытые Америки</a:t>
            </a:r>
            <a:br>
              <a:rPr lang="ru-RU" b="1" dirty="0"/>
            </a:br>
            <a:r>
              <a:rPr lang="ru-RU" b="1" dirty="0"/>
              <a:t>Оставались неоткрытыми.</a:t>
            </a:r>
            <a:br>
              <a:rPr lang="ru-RU" b="1" dirty="0"/>
            </a:br>
            <a:r>
              <a:rPr lang="ru-RU" b="1" dirty="0"/>
              <a:t>И не быть бы нам Икарами,</a:t>
            </a:r>
            <a:br>
              <a:rPr lang="ru-RU" b="1" dirty="0"/>
            </a:br>
            <a:r>
              <a:rPr lang="ru-RU" b="1" dirty="0"/>
              <a:t>Никогда б не взмыли в небо мы,</a:t>
            </a:r>
            <a:br>
              <a:rPr lang="ru-RU" b="1" dirty="0"/>
            </a:br>
            <a:r>
              <a:rPr lang="ru-RU" b="1" dirty="0"/>
              <a:t>Если б в нас его стараньями</a:t>
            </a:r>
            <a:br>
              <a:rPr lang="ru-RU" b="1" dirty="0"/>
            </a:br>
            <a:r>
              <a:rPr lang="ru-RU" b="1" dirty="0"/>
              <a:t>Крылья выращены не были.</a:t>
            </a:r>
            <a:br>
              <a:rPr lang="ru-RU" b="1" dirty="0"/>
            </a:br>
            <a:r>
              <a:rPr lang="ru-RU" b="1" dirty="0"/>
              <a:t>Без его бы сердца доброго</a:t>
            </a:r>
            <a:br>
              <a:rPr lang="ru-RU" b="1" dirty="0"/>
            </a:br>
            <a:r>
              <a:rPr lang="ru-RU" b="1" dirty="0"/>
              <a:t>Не был мир так удивителен.</a:t>
            </a:r>
            <a:br>
              <a:rPr lang="ru-RU" b="1" dirty="0"/>
            </a:br>
            <a:r>
              <a:rPr lang="ru-RU" b="1" dirty="0"/>
              <a:t>Потому нам очень дорого</a:t>
            </a:r>
            <a:br>
              <a:rPr lang="ru-RU" b="1" dirty="0"/>
            </a:br>
            <a:r>
              <a:rPr lang="ru-RU" b="1" dirty="0"/>
              <a:t>Имя нашего учителя!</a:t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4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267744" y="188640"/>
            <a:ext cx="6912768" cy="374441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«Где хороший учитель, там и хорошо воспитанные ученики».</a:t>
            </a:r>
            <a:br>
              <a:rPr lang="ru-RU" b="1" dirty="0"/>
            </a:br>
            <a:r>
              <a:rPr lang="ru-RU" dirty="0"/>
              <a:t>               </a:t>
            </a:r>
            <a:r>
              <a:rPr lang="ru-RU" dirty="0" smtClean="0"/>
              <a:t>               Д.С. Лихачев                                                                             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4104456" cy="4892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36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/>
              <a:t>Цель</a:t>
            </a:r>
            <a:r>
              <a:rPr lang="ru-RU" dirty="0"/>
              <a:t>: используя словари и другие источники, собрать разнообразную информацию об истории, значении, употреблении слова УЧИТЕЛЬ в русском языке и составить энциклопедию этого слова.</a:t>
            </a:r>
          </a:p>
          <a:p>
            <a:pPr marL="0" indent="0">
              <a:buNone/>
            </a:pPr>
            <a:r>
              <a:rPr lang="ru-RU" b="1" dirty="0"/>
              <a:t>Задачи</a:t>
            </a:r>
            <a:r>
              <a:rPr lang="ru-RU" dirty="0"/>
              <a:t>:</a:t>
            </a:r>
          </a:p>
          <a:p>
            <a:pPr algn="just"/>
            <a:r>
              <a:rPr lang="ru-RU" dirty="0" smtClean="0"/>
              <a:t>Проанализировать </a:t>
            </a:r>
            <a:r>
              <a:rPr lang="ru-RU" dirty="0"/>
              <a:t>значение слова «учитель» в основных толковых словарях русского языка. </a:t>
            </a:r>
          </a:p>
          <a:p>
            <a:pPr algn="just"/>
            <a:r>
              <a:rPr lang="ru-RU" dirty="0" smtClean="0"/>
              <a:t>Изучить </a:t>
            </a:r>
            <a:r>
              <a:rPr lang="ru-RU" dirty="0"/>
              <a:t>этимологию слова «учитель». </a:t>
            </a:r>
          </a:p>
          <a:p>
            <a:pPr algn="just"/>
            <a:r>
              <a:rPr lang="ru-RU" dirty="0" smtClean="0"/>
              <a:t>Изучить </a:t>
            </a:r>
            <a:r>
              <a:rPr lang="ru-RU" dirty="0"/>
              <a:t>употребление слова «учитель» в русских фразеологизмах, пословицах и поговорках.</a:t>
            </a:r>
          </a:p>
          <a:p>
            <a:pPr algn="just"/>
            <a:r>
              <a:rPr lang="ru-RU" dirty="0" smtClean="0"/>
              <a:t>Проанализировать </a:t>
            </a:r>
            <a:r>
              <a:rPr lang="ru-RU" dirty="0"/>
              <a:t>словообразовательное гнездо с исходным словом.</a:t>
            </a:r>
          </a:p>
          <a:p>
            <a:pPr algn="just"/>
            <a:r>
              <a:rPr lang="ru-RU" dirty="0" smtClean="0"/>
              <a:t>Описать </a:t>
            </a:r>
            <a:r>
              <a:rPr lang="ru-RU" dirty="0"/>
              <a:t>некоторые особенности употребления слова «учитель» в фольклоре и художественной литературе.</a:t>
            </a:r>
          </a:p>
        </p:txBody>
      </p:sp>
    </p:spTree>
    <p:extLst>
      <p:ext uri="{BB962C8B-B14F-4D97-AF65-F5344CB8AC3E}">
        <p14:creationId xmlns:p14="http://schemas.microsoft.com/office/powerpoint/2010/main" val="126416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/>
              <a:t>Значение слова «учитель»:</a:t>
            </a:r>
            <a:br>
              <a:rPr lang="ru-RU" sz="3200" b="1" dirty="0" smtClean="0"/>
            </a:br>
            <a:r>
              <a:rPr lang="ru-RU" sz="3200" dirty="0" smtClean="0"/>
              <a:t>1. Лицо</a:t>
            </a:r>
            <a:r>
              <a:rPr lang="ru-RU" sz="3200" dirty="0"/>
              <a:t>, которое обучает </a:t>
            </a:r>
            <a:r>
              <a:rPr lang="ru-RU" sz="3200" dirty="0" smtClean="0"/>
              <a:t>чему-либо. </a:t>
            </a:r>
            <a:br>
              <a:rPr lang="ru-RU" sz="3200" dirty="0" smtClean="0"/>
            </a:br>
            <a:r>
              <a:rPr lang="ru-RU" sz="3200" dirty="0" smtClean="0"/>
              <a:t>2. Глава учения.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1462" y="1700808"/>
            <a:ext cx="371873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6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791" y="-99392"/>
            <a:ext cx="9509566" cy="6972200"/>
          </a:xfrm>
          <a:prstGeom prst="rect">
            <a:avLst/>
          </a:prstGeom>
          <a:solidFill>
            <a:srgbClr val="FF8021">
              <a:lumMod val="75000"/>
            </a:srgbClr>
          </a:solidFill>
          <a:ln>
            <a:solidFill>
              <a:sysClr val="windowText" lastClr="000000"/>
            </a:solidFill>
          </a:ln>
          <a:effectLst/>
          <a:extLst/>
        </p:spPr>
      </p:pic>
      <p:sp>
        <p:nvSpPr>
          <p:cNvPr id="9" name="Овал 8"/>
          <p:cNvSpPr/>
          <p:nvPr/>
        </p:nvSpPr>
        <p:spPr>
          <a:xfrm>
            <a:off x="3635896" y="6212912"/>
            <a:ext cx="1584176" cy="457200"/>
          </a:xfrm>
          <a:prstGeom prst="ellipse">
            <a:avLst/>
          </a:prstGeom>
          <a:solidFill>
            <a:srgbClr val="FF8021">
              <a:lumMod val="75000"/>
            </a:srgbClr>
          </a:solidFill>
          <a:ln w="15875" cap="flat" cmpd="sng" algn="ctr">
            <a:solidFill>
              <a:srgbClr val="F14124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учитель</a:t>
            </a:r>
          </a:p>
        </p:txBody>
      </p:sp>
      <p:sp>
        <p:nvSpPr>
          <p:cNvPr id="10" name="Овал 9"/>
          <p:cNvSpPr/>
          <p:nvPr/>
        </p:nvSpPr>
        <p:spPr>
          <a:xfrm>
            <a:off x="1487240" y="5661248"/>
            <a:ext cx="2005260" cy="476732"/>
          </a:xfrm>
          <a:prstGeom prst="ellipse">
            <a:avLst/>
          </a:prstGeom>
          <a:solidFill>
            <a:srgbClr val="A7EA52">
              <a:lumMod val="40000"/>
              <a:lumOff val="60000"/>
            </a:srgbClr>
          </a:solidFill>
          <a:ln w="15875" cap="flat" cmpd="sng" algn="ctr">
            <a:solidFill>
              <a:srgbClr val="F14124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учительница</a:t>
            </a:r>
          </a:p>
        </p:txBody>
      </p:sp>
      <p:sp>
        <p:nvSpPr>
          <p:cNvPr id="11" name="Овал 10"/>
          <p:cNvSpPr/>
          <p:nvPr/>
        </p:nvSpPr>
        <p:spPr>
          <a:xfrm>
            <a:off x="6876256" y="5805264"/>
            <a:ext cx="2160240" cy="510344"/>
          </a:xfrm>
          <a:prstGeom prst="ellipse">
            <a:avLst/>
          </a:prstGeom>
          <a:solidFill>
            <a:srgbClr val="A7EA52">
              <a:lumMod val="40000"/>
              <a:lumOff val="60000"/>
            </a:srgbClr>
          </a:solidFill>
          <a:ln w="15875" cap="flat" cmpd="sng" algn="ctr">
            <a:solidFill>
              <a:srgbClr val="F14124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учительская</a:t>
            </a:r>
          </a:p>
        </p:txBody>
      </p:sp>
      <p:sp>
        <p:nvSpPr>
          <p:cNvPr id="12" name="Овал 11"/>
          <p:cNvSpPr/>
          <p:nvPr/>
        </p:nvSpPr>
        <p:spPr>
          <a:xfrm>
            <a:off x="107504" y="5373216"/>
            <a:ext cx="1223761" cy="409500"/>
          </a:xfrm>
          <a:prstGeom prst="ellipse">
            <a:avLst/>
          </a:prstGeom>
          <a:solidFill>
            <a:srgbClr val="A7EA52">
              <a:lumMod val="40000"/>
              <a:lumOff val="60000"/>
            </a:srgbClr>
          </a:solidFill>
          <a:ln w="15875" cap="flat" cmpd="sng" algn="ctr">
            <a:solidFill>
              <a:srgbClr val="F14124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учить</a:t>
            </a:r>
          </a:p>
        </p:txBody>
      </p:sp>
      <p:sp>
        <p:nvSpPr>
          <p:cNvPr id="13" name="Овал 12"/>
          <p:cNvSpPr/>
          <p:nvPr/>
        </p:nvSpPr>
        <p:spPr>
          <a:xfrm>
            <a:off x="7775848" y="4365104"/>
            <a:ext cx="1260648" cy="432048"/>
          </a:xfrm>
          <a:prstGeom prst="ellipse">
            <a:avLst/>
          </a:prstGeom>
          <a:solidFill>
            <a:srgbClr val="A7EA52">
              <a:lumMod val="40000"/>
              <a:lumOff val="60000"/>
            </a:srgbClr>
          </a:solidFill>
          <a:ln w="15875" cap="flat" cmpd="sng" algn="ctr">
            <a:solidFill>
              <a:srgbClr val="FF8021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учение</a:t>
            </a:r>
          </a:p>
        </p:txBody>
      </p:sp>
      <p:sp>
        <p:nvSpPr>
          <p:cNvPr id="14" name="Овал 13"/>
          <p:cNvSpPr/>
          <p:nvPr/>
        </p:nvSpPr>
        <p:spPr>
          <a:xfrm>
            <a:off x="3563888" y="116632"/>
            <a:ext cx="2664296" cy="688628"/>
          </a:xfrm>
          <a:prstGeom prst="ellipse">
            <a:avLst/>
          </a:prstGeom>
          <a:solidFill>
            <a:srgbClr val="A7EA52">
              <a:lumMod val="40000"/>
              <a:lumOff val="60000"/>
            </a:srgbClr>
          </a:solidFill>
          <a:ln w="15875" cap="flat" cmpd="sng" algn="ctr">
            <a:solidFill>
              <a:srgbClr val="FF8021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учительствовать</a:t>
            </a:r>
          </a:p>
        </p:txBody>
      </p:sp>
      <p:sp>
        <p:nvSpPr>
          <p:cNvPr id="15" name="Овал 14"/>
          <p:cNvSpPr/>
          <p:nvPr/>
        </p:nvSpPr>
        <p:spPr>
          <a:xfrm>
            <a:off x="179512" y="1916832"/>
            <a:ext cx="1944216" cy="648072"/>
          </a:xfrm>
          <a:prstGeom prst="ellipse">
            <a:avLst/>
          </a:prstGeom>
          <a:solidFill>
            <a:srgbClr val="A7EA52">
              <a:lumMod val="40000"/>
              <a:lumOff val="60000"/>
            </a:srgbClr>
          </a:solidFill>
          <a:ln w="15875" cap="flat" cmpd="sng" algn="ctr">
            <a:solidFill>
              <a:srgbClr val="FF8021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учительство</a:t>
            </a:r>
            <a:endParaRPr kumimoji="0" lang="ru-RU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084168" y="2204864"/>
            <a:ext cx="1440160" cy="511076"/>
          </a:xfrm>
          <a:prstGeom prst="ellipse">
            <a:avLst/>
          </a:prstGeom>
          <a:solidFill>
            <a:srgbClr val="A7EA52">
              <a:lumMod val="40000"/>
              <a:lumOff val="60000"/>
            </a:srgbClr>
          </a:solidFill>
          <a:ln w="15875" cap="flat" cmpd="sng" algn="ctr">
            <a:solidFill>
              <a:srgbClr val="4E67C8">
                <a:shade val="50000"/>
                <a:shade val="75000"/>
                <a:satMod val="125000"/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ученик</a:t>
            </a:r>
          </a:p>
        </p:txBody>
      </p:sp>
      <p:sp>
        <p:nvSpPr>
          <p:cNvPr id="17" name="Овал 16"/>
          <p:cNvSpPr/>
          <p:nvPr/>
        </p:nvSpPr>
        <p:spPr>
          <a:xfrm>
            <a:off x="6780572" y="1542852"/>
            <a:ext cx="1391444" cy="373980"/>
          </a:xfrm>
          <a:prstGeom prst="ellipse">
            <a:avLst/>
          </a:prstGeom>
          <a:solidFill>
            <a:srgbClr val="A7EA52">
              <a:lumMod val="40000"/>
              <a:lumOff val="60000"/>
            </a:srgbClr>
          </a:solidFill>
          <a:ln w="15875" cap="flat" cmpd="sng" algn="ctr">
            <a:solidFill>
              <a:srgbClr val="4E67C8">
                <a:shade val="50000"/>
                <a:shade val="75000"/>
                <a:satMod val="125000"/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учебник</a:t>
            </a:r>
            <a:endParaRPr kumimoji="0" lang="ru-RU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773720" y="460946"/>
            <a:ext cx="1358120" cy="457002"/>
          </a:xfrm>
          <a:prstGeom prst="ellipse">
            <a:avLst/>
          </a:prstGeom>
          <a:solidFill>
            <a:srgbClr val="A7EA52">
              <a:lumMod val="40000"/>
              <a:lumOff val="60000"/>
            </a:srgbClr>
          </a:solidFill>
          <a:ln w="15875" cap="flat" cmpd="sng" algn="ctr">
            <a:solidFill>
              <a:srgbClr val="FF8021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учиться</a:t>
            </a:r>
          </a:p>
        </p:txBody>
      </p:sp>
    </p:spTree>
    <p:extLst>
      <p:ext uri="{BB962C8B-B14F-4D97-AF65-F5344CB8AC3E}">
        <p14:creationId xmlns:p14="http://schemas.microsoft.com/office/powerpoint/2010/main" val="32340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В школе\1 сентября 2017\DSC052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13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роект Насти К\IMG_20200306_1245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76672"/>
            <a:ext cx="397656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97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IMG-20230408-WA00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53"/>
          <a:stretch/>
        </p:blipFill>
        <p:spPr bwMode="auto">
          <a:xfrm>
            <a:off x="1801666" y="4027910"/>
            <a:ext cx="1978246" cy="253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IMG-20230408-WA001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3" t="8259" r="19450" b="4460"/>
          <a:stretch/>
        </p:blipFill>
        <p:spPr bwMode="auto">
          <a:xfrm>
            <a:off x="7802586" y="1249706"/>
            <a:ext cx="1218511" cy="196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IMG-20230408-WA003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21" t="7539" r="4358" b="3349"/>
          <a:stretch/>
        </p:blipFill>
        <p:spPr bwMode="auto">
          <a:xfrm>
            <a:off x="2537272" y="263799"/>
            <a:ext cx="1234083" cy="165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IMG-20230408-WA0028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22" t="28080" r="9110" b="7920"/>
          <a:stretch/>
        </p:blipFill>
        <p:spPr bwMode="auto">
          <a:xfrm>
            <a:off x="6205634" y="2492896"/>
            <a:ext cx="1462710" cy="169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IMG-20230408-WA0027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43" t="8993" r="5616"/>
          <a:stretch/>
        </p:blipFill>
        <p:spPr bwMode="auto">
          <a:xfrm>
            <a:off x="6228184" y="4581128"/>
            <a:ext cx="1415333" cy="190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dmin\Desktop\IMG-20230408-WA0020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16" r="3203"/>
          <a:stretch/>
        </p:blipFill>
        <p:spPr bwMode="auto">
          <a:xfrm>
            <a:off x="3851920" y="188641"/>
            <a:ext cx="2088232" cy="2149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dmin\Desktop\IMG-20230408-WA0024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48" t="18391" r="15470"/>
          <a:stretch/>
        </p:blipFill>
        <p:spPr bwMode="auto">
          <a:xfrm>
            <a:off x="113868" y="4109329"/>
            <a:ext cx="1649820" cy="219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dmin\Desktop\IMG-20230408-WA0029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55" t="2048" r="4666" b="3944"/>
          <a:stretch/>
        </p:blipFill>
        <p:spPr bwMode="auto">
          <a:xfrm>
            <a:off x="2537272" y="2075386"/>
            <a:ext cx="1155349" cy="156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Admin\Desktop\IMG-20230408-WA0016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27" t="4790"/>
          <a:stretch/>
        </p:blipFill>
        <p:spPr bwMode="auto">
          <a:xfrm>
            <a:off x="103288" y="157349"/>
            <a:ext cx="2317674" cy="351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Admin\Desktop\IMG-20230408-WA0022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45" t="8504" r="12743"/>
          <a:stretch/>
        </p:blipFill>
        <p:spPr bwMode="auto">
          <a:xfrm>
            <a:off x="7835210" y="4154634"/>
            <a:ext cx="1185887" cy="150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Admin\Desktop\IMG-20230408-WA0026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760"/>
          <a:stretch/>
        </p:blipFill>
        <p:spPr bwMode="auto">
          <a:xfrm>
            <a:off x="6181002" y="476672"/>
            <a:ext cx="1488840" cy="1567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IMG_20230412_223226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29" t="21354"/>
          <a:stretch/>
        </p:blipFill>
        <p:spPr bwMode="auto">
          <a:xfrm>
            <a:off x="3856564" y="2492896"/>
            <a:ext cx="2083588" cy="239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Admin\Desktop\IMG-20230408-WA0025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93" t="6732" r="13411"/>
          <a:stretch/>
        </p:blipFill>
        <p:spPr bwMode="auto">
          <a:xfrm>
            <a:off x="3923928" y="5013176"/>
            <a:ext cx="2088232" cy="169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6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41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24998" y="404664"/>
            <a:ext cx="542346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Ученику - удача, учителю - радость.                                                                                    Почитай учителя, как родителя.                                                                                           От учителя наука.                                                                                                           Дерево и учитель познается по плоду.                                                                           Учитель в школе, что посев в поле.                                                                                   Быть учителем, перестав быть учеником, невозможно.                                         </a:t>
            </a:r>
            <a:r>
              <a:rPr lang="ru-RU" sz="2400" b="1" dirty="0" smtClean="0"/>
              <a:t>                Каждый </a:t>
            </a:r>
            <a:r>
              <a:rPr lang="ru-RU" sz="2400" b="1" dirty="0"/>
              <a:t>великий учитель близок врачеванию и искусству.                           </a:t>
            </a:r>
            <a:r>
              <a:rPr lang="ru-RU" sz="2400" b="1" dirty="0" smtClean="0"/>
              <a:t>                                 Каждый </a:t>
            </a:r>
            <a:r>
              <a:rPr lang="ru-RU" sz="2400" b="1" dirty="0"/>
              <a:t>учитель учит по-своему.                                                                                                  По ученику и об учителе судят.                                                                                       Родители создают тело, учителя создают душу. </a:t>
            </a:r>
          </a:p>
        </p:txBody>
      </p:sp>
    </p:spTree>
    <p:extLst>
      <p:ext uri="{BB962C8B-B14F-4D97-AF65-F5344CB8AC3E}">
        <p14:creationId xmlns:p14="http://schemas.microsoft.com/office/powerpoint/2010/main" val="158673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192</Words>
  <Application>Microsoft Office PowerPoint</Application>
  <PresentationFormat>Экран (4:3)</PresentationFormat>
  <Paragraphs>23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Проект по русскому языку Энциклопедия слова «учитель»</vt:lpstr>
      <vt:lpstr>«Где хороший учитель, там и хорошо воспитанные ученики».                               Д.С. Лихачев                                                                                       </vt:lpstr>
      <vt:lpstr>Презентация PowerPoint</vt:lpstr>
      <vt:lpstr>Значение слова «учитель»: 1. Лицо, которое обучает чему-либо.  2. Глава учения.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41</cp:revision>
  <dcterms:created xsi:type="dcterms:W3CDTF">2023-02-24T10:16:11Z</dcterms:created>
  <dcterms:modified xsi:type="dcterms:W3CDTF">2023-05-06T06:52:13Z</dcterms:modified>
</cp:coreProperties>
</file>