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5" r:id="rId4"/>
    <p:sldId id="257" r:id="rId5"/>
    <p:sldId id="268" r:id="rId6"/>
    <p:sldId id="258" r:id="rId7"/>
    <p:sldId id="269" r:id="rId8"/>
    <p:sldId id="259" r:id="rId9"/>
    <p:sldId id="263" r:id="rId10"/>
    <p:sldId id="260" r:id="rId11"/>
    <p:sldId id="261" r:id="rId12"/>
    <p:sldId id="262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97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8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6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4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1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89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68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8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FDCE-9740-45B0-BB9D-AB5E2DCFCEC7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F6D6C-A8A1-4A6F-B8B9-9747BB048F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8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1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620688"/>
            <a:ext cx="8229600" cy="557748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рог                       лед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ход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вод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лаз                       верт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лёт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                       угл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воз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лов                       скал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лаз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текл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рез                    пеш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ход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уга 3"/>
          <p:cNvSpPr/>
          <p:nvPr/>
        </p:nvSpPr>
        <p:spPr>
          <a:xfrm rot="361287">
            <a:off x="1043608" y="836713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361287">
            <a:off x="2078166" y="870034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361287">
            <a:off x="1043608" y="1878146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361287">
            <a:off x="2006157" y="1882371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361287">
            <a:off x="1043608" y="295826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361287">
            <a:off x="2006157" y="292553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361287">
            <a:off x="2006156" y="3966378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361287">
            <a:off x="1018125" y="3966377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361287">
            <a:off x="2436437" y="5046497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361287">
            <a:off x="1046660" y="5017925"/>
            <a:ext cx="1082343" cy="596257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361287">
            <a:off x="5678566" y="803980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361287">
            <a:off x="6614669" y="836713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361287">
            <a:off x="6758685" y="1882372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21443741">
            <a:off x="5604327" y="1882372"/>
            <a:ext cx="911104" cy="539112"/>
          </a:xfrm>
          <a:prstGeom prst="arc">
            <a:avLst>
              <a:gd name="adj1" fmla="val 11168816"/>
              <a:gd name="adj2" fmla="val 2146088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361287">
            <a:off x="6553654" y="2892802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361287">
            <a:off x="5618995" y="292553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361287">
            <a:off x="6911924" y="3966379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5681906" y="3903723"/>
            <a:ext cx="841980" cy="539112"/>
          </a:xfrm>
          <a:prstGeom prst="arc">
            <a:avLst>
              <a:gd name="adj1" fmla="val 11168816"/>
              <a:gd name="adj2" fmla="val 2134571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5700613" y="5003949"/>
            <a:ext cx="812865" cy="539112"/>
          </a:xfrm>
          <a:prstGeom prst="arc">
            <a:avLst>
              <a:gd name="adj1" fmla="val 11168816"/>
              <a:gd name="adj2" fmla="val 2100462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361287">
            <a:off x="6758684" y="502308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3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579296" cy="65973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Рыбу ловит -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рыб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лов</a:t>
            </a:r>
            <a:endParaRPr lang="ru-RU" sz="3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Снег падает </a:t>
            </a:r>
            <a:r>
              <a:rPr lang="ru-RU" sz="3600" dirty="0" smtClean="0">
                <a:latin typeface="Times New Roman"/>
                <a:ea typeface="Times New Roman"/>
              </a:rPr>
              <a:t>–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снег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пад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Times New Roman"/>
              </a:rPr>
              <a:t>Сам </a:t>
            </a:r>
            <a:r>
              <a:rPr lang="ru-RU" sz="3600" dirty="0">
                <a:latin typeface="Times New Roman"/>
                <a:ea typeface="Times New Roman"/>
              </a:rPr>
              <a:t>катится </a:t>
            </a:r>
            <a:r>
              <a:rPr lang="ru-RU" sz="3600" dirty="0" smtClean="0">
                <a:latin typeface="Times New Roman"/>
                <a:ea typeface="Times New Roman"/>
              </a:rPr>
              <a:t>–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сам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кат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Times New Roman"/>
              </a:rPr>
              <a:t>Ходит </a:t>
            </a:r>
            <a:r>
              <a:rPr lang="ru-RU" sz="3600" dirty="0">
                <a:latin typeface="Times New Roman"/>
                <a:ea typeface="Times New Roman"/>
              </a:rPr>
              <a:t>по Луне -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лун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ход</a:t>
            </a:r>
            <a:endParaRPr lang="ru-RU" sz="3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Ловит птиц -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птиц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е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лов</a:t>
            </a:r>
            <a:endParaRPr lang="ru-RU" sz="3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Пешком ходит -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пеш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е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ход</a:t>
            </a:r>
            <a:endParaRPr lang="ru-RU" sz="3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Разводит пчёл -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пчел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вод</a:t>
            </a:r>
            <a:endParaRPr lang="ru-RU" sz="36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>
            <a:off x="3286993" y="227283"/>
            <a:ext cx="751120" cy="539112"/>
          </a:xfrm>
          <a:prstGeom prst="arc">
            <a:avLst>
              <a:gd name="adj1" fmla="val 11168816"/>
              <a:gd name="adj2" fmla="val 20784445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361287">
            <a:off x="4382423" y="293969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361287">
            <a:off x="4598446" y="1230074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3495144" y="1221095"/>
            <a:ext cx="834861" cy="539112"/>
          </a:xfrm>
          <a:prstGeom prst="arc">
            <a:avLst>
              <a:gd name="adj1" fmla="val 11168816"/>
              <a:gd name="adj2" fmla="val 2129065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361287">
            <a:off x="3580748" y="2166178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361287">
            <a:off x="4526438" y="217605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361287">
            <a:off x="3998181" y="3174290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361287">
            <a:off x="4884708" y="316101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361287">
            <a:off x="4598444" y="4038386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361287">
            <a:off x="3310991" y="4053698"/>
            <a:ext cx="955586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3791171" y="4927550"/>
            <a:ext cx="906564" cy="539112"/>
          </a:xfrm>
          <a:prstGeom prst="arc">
            <a:avLst>
              <a:gd name="adj1" fmla="val 11168816"/>
              <a:gd name="adj2" fmla="val 21085534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361287">
            <a:off x="4956713" y="4926325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361287">
            <a:off x="5068687" y="5910593"/>
            <a:ext cx="663649" cy="539112"/>
          </a:xfrm>
          <a:prstGeom prst="arc">
            <a:avLst>
              <a:gd name="adj1" fmla="val 11168816"/>
              <a:gd name="adj2" fmla="val 2078444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3762479" y="5867385"/>
            <a:ext cx="1057962" cy="539112"/>
          </a:xfrm>
          <a:prstGeom prst="arc">
            <a:avLst>
              <a:gd name="adj1" fmla="val 11099306"/>
              <a:gd name="adj2" fmla="val 7716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8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832648"/>
          </a:xfrm>
        </p:spPr>
        <p:txBody>
          <a:bodyPr/>
          <a:lstStyle/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4000" b="1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latin typeface="Times New Roman"/>
                <a:ea typeface="Times New Roman"/>
              </a:rPr>
              <a:t>Все </a:t>
            </a:r>
            <a:r>
              <a:rPr lang="ru-RU" sz="3600" b="1" dirty="0">
                <a:latin typeface="Times New Roman"/>
                <a:ea typeface="Times New Roman"/>
              </a:rPr>
              <a:t>непонятные слова называются сложными</a:t>
            </a:r>
            <a:r>
              <a:rPr lang="ru-RU" sz="3600" b="1" dirty="0" smtClean="0">
                <a:latin typeface="Times New Roman"/>
                <a:ea typeface="Times New Roman"/>
              </a:rPr>
              <a:t>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endParaRPr lang="ru-RU" b="1" dirty="0"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 Все </a:t>
            </a:r>
            <a:r>
              <a:rPr lang="ru-RU" sz="3600" b="1" dirty="0">
                <a:latin typeface="Times New Roman"/>
                <a:ea typeface="Times New Roman"/>
              </a:rPr>
              <a:t>длинные слова – это сложные</a:t>
            </a:r>
            <a:r>
              <a:rPr lang="ru-RU" sz="3600" b="1" dirty="0" smtClean="0">
                <a:latin typeface="Times New Roman"/>
                <a:ea typeface="Times New Roman"/>
              </a:rPr>
              <a:t>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endParaRPr lang="ru-RU" b="1" dirty="0">
              <a:latin typeface="Times New Roman"/>
              <a:ea typeface="Times New Roman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 Слова</a:t>
            </a:r>
            <a:r>
              <a:rPr lang="ru-RU" sz="3600" b="1" dirty="0">
                <a:latin typeface="Times New Roman"/>
                <a:ea typeface="Times New Roman"/>
              </a:rPr>
              <a:t>, в которых </a:t>
            </a:r>
            <a:r>
              <a:rPr lang="ru-RU" sz="3600" b="1" dirty="0" smtClean="0">
                <a:latin typeface="Times New Roman"/>
                <a:ea typeface="Times New Roman"/>
              </a:rPr>
              <a:t>два </a:t>
            </a:r>
            <a:r>
              <a:rPr lang="ru-RU" sz="3600" b="1" dirty="0">
                <a:latin typeface="Times New Roman"/>
                <a:ea typeface="Times New Roman"/>
              </a:rPr>
              <a:t>корня, называются сложными.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63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964488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7300" b="1" dirty="0" smtClean="0">
                <a:effectLst/>
                <a:latin typeface="Times New Roman"/>
                <a:ea typeface="Times New Roman"/>
              </a:rPr>
              <a:t>Труд человека кормит, а лень портит.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5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5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effectLst/>
                <a:latin typeface="Times New Roman"/>
                <a:ea typeface="Times New Roman"/>
              </a:rPr>
              <a:t>Школа </a:t>
            </a:r>
            <a:endParaRPr lang="ru-RU" sz="4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4800" b="1" dirty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Альбом</a:t>
            </a:r>
          </a:p>
          <a:p>
            <a:pPr marL="0" indent="0">
              <a:buNone/>
            </a:pPr>
            <a:endParaRPr lang="ru-RU" sz="4800" b="1" dirty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Книголюб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545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effectLst/>
                <a:latin typeface="Times New Roman"/>
                <a:ea typeface="Times New Roman"/>
              </a:rPr>
              <a:t>Школа </a:t>
            </a:r>
            <a:r>
              <a:rPr lang="ru-RU" sz="4800" dirty="0" smtClean="0">
                <a:effectLst/>
                <a:latin typeface="Times New Roman"/>
                <a:ea typeface="Times New Roman"/>
              </a:rPr>
              <a:t>- школьник, школьный</a:t>
            </a:r>
            <a:endParaRPr lang="ru-RU" sz="4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4800" b="1" dirty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Альбом </a:t>
            </a:r>
            <a:endParaRPr lang="ru-RU" sz="4800" b="1" dirty="0" smtClean="0">
              <a:latin typeface="Times New Roman"/>
            </a:endParaRPr>
          </a:p>
          <a:p>
            <a:pPr marL="0" indent="0">
              <a:buNone/>
            </a:pPr>
            <a:endParaRPr lang="ru-RU" sz="4800" b="1" dirty="0">
              <a:latin typeface="Times New Roman"/>
            </a:endParaRPr>
          </a:p>
          <a:p>
            <a:pPr marL="0" indent="0">
              <a:buNone/>
            </a:pPr>
            <a:endParaRPr lang="ru-RU" sz="2000" b="1" dirty="0" smtClean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Книголюб</a:t>
            </a:r>
            <a:endParaRPr lang="ru-RU" sz="4800" dirty="0"/>
          </a:p>
        </p:txBody>
      </p:sp>
      <p:sp>
        <p:nvSpPr>
          <p:cNvPr id="2" name="Дуга 1"/>
          <p:cNvSpPr/>
          <p:nvPr/>
        </p:nvSpPr>
        <p:spPr>
          <a:xfrm>
            <a:off x="2987824" y="836712"/>
            <a:ext cx="1383729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21249881">
            <a:off x="5940152" y="801065"/>
            <a:ext cx="1239713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0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effectLst/>
                <a:latin typeface="Times New Roman"/>
                <a:ea typeface="Times New Roman"/>
              </a:rPr>
              <a:t>Школа </a:t>
            </a:r>
            <a:r>
              <a:rPr lang="ru-RU" sz="4800" dirty="0" smtClean="0">
                <a:effectLst/>
                <a:latin typeface="Times New Roman"/>
                <a:ea typeface="Times New Roman"/>
              </a:rPr>
              <a:t>- школьник, школьный</a:t>
            </a:r>
            <a:endParaRPr lang="ru-RU" sz="4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4800" b="1" dirty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Альбом </a:t>
            </a:r>
            <a:r>
              <a:rPr lang="ru-RU" sz="4800" b="1" dirty="0" smtClean="0">
                <a:latin typeface="Times New Roman"/>
              </a:rPr>
              <a:t>– </a:t>
            </a:r>
            <a:r>
              <a:rPr lang="ru-RU" sz="4800" dirty="0" smtClean="0">
                <a:latin typeface="Times New Roman"/>
              </a:rPr>
              <a:t>альбомный, 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/>
              </a:rPr>
              <a:t>фотоальбом</a:t>
            </a:r>
            <a:endParaRPr lang="ru-RU" sz="4800" b="1" dirty="0" smtClean="0">
              <a:latin typeface="Times New Roman"/>
            </a:endParaRPr>
          </a:p>
          <a:p>
            <a:pPr marL="0" indent="0">
              <a:buNone/>
            </a:pPr>
            <a:endParaRPr lang="ru-RU" sz="2000" b="1" dirty="0" smtClean="0">
              <a:latin typeface="Times New Roman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/>
              </a:rPr>
              <a:t>Книголюб</a:t>
            </a:r>
            <a:endParaRPr lang="ru-RU" sz="4800" dirty="0"/>
          </a:p>
        </p:txBody>
      </p:sp>
      <p:sp>
        <p:nvSpPr>
          <p:cNvPr id="2" name="Дуга 1"/>
          <p:cNvSpPr/>
          <p:nvPr/>
        </p:nvSpPr>
        <p:spPr>
          <a:xfrm>
            <a:off x="2987824" y="836712"/>
            <a:ext cx="1383729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21249881">
            <a:off x="5940152" y="801065"/>
            <a:ext cx="1239713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3347864" y="2564904"/>
            <a:ext cx="1752261" cy="899152"/>
          </a:xfrm>
          <a:prstGeom prst="arc">
            <a:avLst>
              <a:gd name="adj1" fmla="val 10938125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1777848" y="3464056"/>
            <a:ext cx="1752261" cy="899152"/>
          </a:xfrm>
          <a:prstGeom prst="arc">
            <a:avLst>
              <a:gd name="adj1" fmla="val 10938125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7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Книголюб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339752" y="1268760"/>
            <a:ext cx="1080120" cy="108012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128" y="1241957"/>
            <a:ext cx="1277797" cy="132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2492896"/>
            <a:ext cx="3528392" cy="3682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Книга </a:t>
            </a:r>
          </a:p>
          <a:p>
            <a:pPr>
              <a:lnSpc>
                <a:spcPct val="150000"/>
              </a:lnSpc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Книжный </a:t>
            </a:r>
          </a:p>
          <a:p>
            <a:pPr>
              <a:lnSpc>
                <a:spcPct val="150000"/>
              </a:lnSpc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Книжечка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65375" y="2492896"/>
            <a:ext cx="45720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5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Любимая </a:t>
            </a:r>
            <a:endParaRPr lang="ru-RU" sz="5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5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Любит </a:t>
            </a:r>
            <a:endParaRPr lang="ru-RU" sz="5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5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юбовь </a:t>
            </a:r>
            <a:endParaRPr lang="ru-RU" sz="5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Дуга 10"/>
          <p:cNvSpPr/>
          <p:nvPr/>
        </p:nvSpPr>
        <p:spPr>
          <a:xfrm>
            <a:off x="927974" y="2708920"/>
            <a:ext cx="1383729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927975" y="3920565"/>
            <a:ext cx="1591798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844224" y="5157192"/>
            <a:ext cx="1551228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5148064" y="2654381"/>
            <a:ext cx="1301040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>
            <a:off x="5220072" y="3920565"/>
            <a:ext cx="1229032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>
            <a:off x="5220072" y="5157192"/>
            <a:ext cx="1270376" cy="827144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3275856" y="332656"/>
            <a:ext cx="1239713" cy="755136"/>
          </a:xfrm>
          <a:prstGeom prst="arc">
            <a:avLst>
              <a:gd name="adj1" fmla="val 11168816"/>
              <a:gd name="adj2" fmla="val 116912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822" y="404664"/>
            <a:ext cx="1093004" cy="45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07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Сложные слова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06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6480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400" dirty="0">
                <a:latin typeface="Times New Roman" pitchFamily="18" charset="0"/>
                <a:ea typeface="Calibri"/>
                <a:cs typeface="Times New Roman" pitchFamily="18" charset="0"/>
              </a:rPr>
              <a:t>Слова, у которых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два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5400" dirty="0">
                <a:latin typeface="Times New Roman" pitchFamily="18" charset="0"/>
                <a:ea typeface="Calibri"/>
                <a:cs typeface="Times New Roman" pitchFamily="18" charset="0"/>
              </a:rPr>
              <a:t>корня, соединённые гласными </a:t>
            </a:r>
            <a:r>
              <a:rPr lang="ru-RU" sz="5400" dirty="0" smtClean="0">
                <a:latin typeface="Times New Roman" pitchFamily="18" charset="0"/>
                <a:ea typeface="Calibri"/>
                <a:cs typeface="Times New Roman" pitchFamily="18" charset="0"/>
              </a:rPr>
              <a:t>буквами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или е</a:t>
            </a:r>
            <a:r>
              <a:rPr lang="ru-RU" sz="5400" dirty="0" smtClean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5400" dirty="0">
                <a:latin typeface="Times New Roman" pitchFamily="18" charset="0"/>
                <a:ea typeface="Calibri"/>
                <a:cs typeface="Times New Roman" pitchFamily="18" charset="0"/>
              </a:rPr>
              <a:t>называются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сложными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5400" dirty="0">
                <a:latin typeface="Times New Roman" pitchFamily="18" charset="0"/>
                <a:ea typeface="Calibri"/>
                <a:cs typeface="Times New Roman" pitchFamily="18" charset="0"/>
              </a:rPr>
              <a:t>словами.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6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103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Труд человека кормит, а лень портит.  </vt:lpstr>
      <vt:lpstr>Презентация PowerPoint</vt:lpstr>
      <vt:lpstr>Презентация PowerPoint</vt:lpstr>
      <vt:lpstr>Презентация PowerPoint</vt:lpstr>
      <vt:lpstr>Презентация PowerPoint</vt:lpstr>
      <vt:lpstr>Книголюб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 человека кормит, а лень портит.</dc:title>
  <dc:creator>user</dc:creator>
  <cp:lastModifiedBy>user</cp:lastModifiedBy>
  <cp:revision>11</cp:revision>
  <dcterms:created xsi:type="dcterms:W3CDTF">2022-10-18T09:48:29Z</dcterms:created>
  <dcterms:modified xsi:type="dcterms:W3CDTF">2022-10-19T19:32:06Z</dcterms:modified>
</cp:coreProperties>
</file>