
<file path=[Content_Types].xml><?xml version="1.0" encoding="utf-8"?>
<Types xmlns="http://schemas.openxmlformats.org/package/2006/content-types">
  <Default ContentType="image/png" Extension="png"/>
  <Default ContentType="application/vnd.openxmlformats-officedocument.oleObject" Extension="bin"/>
  <Default ContentType="image/x-emf" Extension="emf"/>
  <Default ContentType="image/jpeg" Extension="jpeg"/>
  <Default ContentType="application/vnd.openxmlformats-package.relationships+xml" Extension="rels"/>
  <Default ContentType="application/xml" Extension="xml"/>
  <Default ContentType="application/vnd.openxmlformats-officedocument.wordprocessingml.document" Extension="docx"/>
  <Default ContentType="application/vnd.openxmlformats-officedocument.vmlDrawing" Extension="vml"/>
  <Default ContentType="application/vnd.openxmlformats-officedocument.spreadsheetml.sheet" Extension="xlsx"/>
  <Default ContentType="image/jpeg" Extension="jpg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3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slide+xml" PartName="/ppt/slides/slide29.xml"/>
  <Override ContentType="application/vnd.openxmlformats-officedocument.presentationml.slide+xml" PartName="/ppt/slides/slide30.xml"/>
  <Override ContentType="application/vnd.openxmlformats-officedocument.presentationml.slide+xml" PartName="/ppt/slides/slide3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28.xml"/>
  <Override ContentType="application/vnd.openxmlformats-officedocument.theme+xml" PartName="/ppt/theme/theme2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32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36.xml"/>
  <Override ContentType="application/vnd.openxmlformats-officedocument.presentationml.slideLayout+xml" PartName="/ppt/slideLayouts/slideLayout37.xml"/>
  <Override ContentType="application/vnd.openxmlformats-officedocument.presentationml.slideLayout+xml" PartName="/ppt/slideLayouts/slideLayout38.xml"/>
  <Override ContentType="application/vnd.openxmlformats-officedocument.presentationml.slideLayout+xml" PartName="/ppt/slideLayouts/slideLayout39.xml"/>
  <Override ContentType="application/vnd.openxmlformats-officedocument.theme+xml" PartName="/ppt/theme/theme3.xml"/>
  <Override ContentType="application/vnd.openxmlformats-officedocument.drawingml.chart+xml" PartName="/ppt/charts/chart1.xml"/>
  <Override ContentType="application/vnd.ms-office.chartstyle+xml" PartName="/ppt/charts/style1.xml"/>
  <Override ContentType="application/vnd.ms-office.chartcolorstyle+xml" PartName="/ppt/charts/colors1.xml"/>
  <Override ContentType="application/vnd.openxmlformats-officedocument.drawingml.chart+xml" PartName="/ppt/charts/chart2.xml"/>
  <Override ContentType="application/vnd.ms-office.chartstyle+xml" PartName="/ppt/charts/style2.xml"/>
  <Override ContentType="application/vnd.ms-office.chartcolorstyle+xml" PartName="/ppt/charts/colors2.xml"/>
  <Override ContentType="application/vnd.openxmlformats-officedocument.drawingml.chart+xml" PartName="/ppt/charts/chart3.xml"/>
  <Override ContentType="application/vnd.ms-office.chartstyle+xml" PartName="/ppt/charts/style3.xml"/>
  <Override ContentType="application/vnd.ms-office.chartcolorstyle+xml" PartName="/ppt/charts/colors3.xml"/>
  <Override ContentType="application/vnd.openxmlformats-officedocument.drawingml.chart+xml" PartName="/ppt/charts/chart4.xml"/>
  <Override ContentType="application/vnd.ms-office.chartstyle+xml" PartName="/ppt/charts/style4.xml"/>
  <Override ContentType="application/vnd.ms-office.chartcolorstyle+xml" PartName="/ppt/charts/colors4.xml"/>
  <Override ContentType="application/vnd.openxmlformats-officedocument.drawingml.chart+xml" PartName="/ppt/charts/chart5.xml"/>
  <Override ContentType="application/vnd.ms-office.chartstyle+xml" PartName="/ppt/charts/style5.xml"/>
  <Override ContentType="application/vnd.ms-office.chartcolorstyle+xml" PartName="/ppt/charts/colors5.xml"/>
  <Override ContentType="application/vnd.openxmlformats-officedocument.drawingml.chart+xml" PartName="/ppt/charts/chart6.xml"/>
  <Override ContentType="application/vnd.ms-office.chartstyle+xml" PartName="/ppt/charts/style6.xml"/>
  <Override ContentType="application/vnd.ms-office.chartcolorstyle+xml" PartName="/ppt/charts/colors6.xml"/>
  <Override ContentType="application/vnd.openxmlformats-officedocument.drawingml.chart+xml" PartName="/ppt/charts/chart7.xml"/>
  <Override ContentType="application/vnd.ms-office.chartstyle+xml" PartName="/ppt/charts/style7.xml"/>
  <Override ContentType="application/vnd.ms-office.chartcolorstyle+xml" PartName="/ppt/charts/colors7.xml"/>
  <Override ContentType="application/vnd.openxmlformats-officedocument.drawingml.chart+xml" PartName="/ppt/charts/chart8.xml"/>
  <Override ContentType="application/vnd.ms-office.chartstyle+xml" PartName="/ppt/charts/style8.xml"/>
  <Override ContentType="application/vnd.ms-office.chartcolorstyle+xml" PartName="/ppt/charts/colors8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69" r:id="rId2"/>
    <p:sldMasterId id="2147483681" r:id="rId3"/>
  </p:sldMasterIdLst>
  <p:sldIdLst>
    <p:sldId id="256" r:id="rId4"/>
    <p:sldId id="257" r:id="rId5"/>
    <p:sldId id="259" r:id="rId6"/>
    <p:sldId id="258" r:id="rId7"/>
    <p:sldId id="260" r:id="rId8"/>
    <p:sldId id="261" r:id="rId9"/>
    <p:sldId id="262" r:id="rId10"/>
    <p:sldId id="263" r:id="rId11"/>
    <p:sldId id="282" r:id="rId12"/>
    <p:sldId id="264" r:id="rId13"/>
    <p:sldId id="265" r:id="rId14"/>
    <p:sldId id="266" r:id="rId15"/>
    <p:sldId id="269" r:id="rId16"/>
    <p:sldId id="270" r:id="rId17"/>
    <p:sldId id="272" r:id="rId18"/>
    <p:sldId id="267" r:id="rId19"/>
    <p:sldId id="274" r:id="rId20"/>
    <p:sldId id="292" r:id="rId21"/>
    <p:sldId id="271" r:id="rId22"/>
    <p:sldId id="273" r:id="rId23"/>
    <p:sldId id="280" r:id="rId24"/>
    <p:sldId id="285" r:id="rId25"/>
    <p:sldId id="287" r:id="rId26"/>
    <p:sldId id="284" r:id="rId27"/>
    <p:sldId id="289" r:id="rId28"/>
    <p:sldId id="291" r:id="rId29"/>
    <p:sldId id="277" r:id="rId30"/>
    <p:sldId id="278" r:id="rId31"/>
    <p:sldId id="279" r:id="rId32"/>
    <p:sldId id="281" r:id="rId33"/>
    <p:sldId id="288" r:id="rId3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presProps" Target="presProps.xml"/></Relationships>
</file>

<file path=ppt/charts/_rels/chart1.xml.rels><?xml version="1.0" encoding="UTF-8" standalone="yes" ?><Relationships xmlns="http://schemas.openxmlformats.org/package/2006/relationships"><Relationship Id="rId3" Target="NULL" TargetMode="External" Type="http://schemas.openxmlformats.org/officeDocument/2006/relationships/oleObject"/><Relationship Id="rId2" Target="colors1.xml" Type="http://schemas.microsoft.com/office/2011/relationships/chartColorStyle"/><Relationship Id="rId1" Target="style1.xml" Type="http://schemas.microsoft.com/office/2011/relationships/chartStyle"/></Relationships>
</file>

<file path=ppt/charts/_rels/chart2.xml.rels><?xml version="1.0" encoding="UTF-8" standalone="yes" ?><Relationships xmlns="http://schemas.openxmlformats.org/package/2006/relationships"><Relationship Id="rId3" Target="NULL" TargetMode="External" Type="http://schemas.openxmlformats.org/officeDocument/2006/relationships/oleObject"/><Relationship Id="rId2" Target="colors2.xml" Type="http://schemas.microsoft.com/office/2011/relationships/chartColorStyle"/><Relationship Id="rId1" Target="style2.xml" Type="http://schemas.microsoft.com/office/2011/relationships/chartStyle"/></Relationships>
</file>

<file path=ppt/charts/_rels/chart3.xml.rels><?xml version="1.0" encoding="UTF-8" standalone="yes" ?><Relationships xmlns="http://schemas.openxmlformats.org/package/2006/relationships"><Relationship Id="rId3" Target="NULL" TargetMode="External" Type="http://schemas.openxmlformats.org/officeDocument/2006/relationships/oleObject"/><Relationship Id="rId2" Target="colors3.xml" Type="http://schemas.microsoft.com/office/2011/relationships/chartColorStyle"/><Relationship Id="rId1" Target="style3.xml" Type="http://schemas.microsoft.com/office/2011/relationships/chartStyle"/></Relationships>
</file>

<file path=ppt/charts/_rels/chart4.xml.rels><?xml version="1.0" encoding="UTF-8" standalone="yes" ?><Relationships xmlns="http://schemas.openxmlformats.org/package/2006/relationships"><Relationship Id="rId3" Target="NULL" TargetMode="External" Type="http://schemas.openxmlformats.org/officeDocument/2006/relationships/oleObject"/><Relationship Id="rId2" Target="colors4.xml" Type="http://schemas.microsoft.com/office/2011/relationships/chartColorStyle"/><Relationship Id="rId1" Target="style4.xml" Type="http://schemas.microsoft.com/office/2011/relationships/chartStyle"/></Relationships>
</file>

<file path=ppt/charts/_rels/chart5.xml.rels><?xml version="1.0" encoding="UTF-8" standalone="yes" ?><Relationships xmlns="http://schemas.openxmlformats.org/package/2006/relationships"><Relationship Id="rId3" Target="NULL" TargetMode="External" Type="http://schemas.openxmlformats.org/officeDocument/2006/relationships/oleObject"/><Relationship Id="rId2" Target="colors5.xml" Type="http://schemas.microsoft.com/office/2011/relationships/chartColorStyle"/><Relationship Id="rId1" Target="style5.xml" Type="http://schemas.microsoft.com/office/2011/relationships/chartStyle"/></Relationships>
</file>

<file path=ppt/charts/_rels/chart6.xml.rels><?xml version="1.0" encoding="UTF-8" standalone="yes" ?><Relationships xmlns="http://schemas.openxmlformats.org/package/2006/relationships"><Relationship Id="rId3" Target="NULL" TargetMode="External" Type="http://schemas.openxmlformats.org/officeDocument/2006/relationships/oleObject"/><Relationship Id="rId2" Target="colors6.xml" Type="http://schemas.microsoft.com/office/2011/relationships/chartColorStyle"/><Relationship Id="rId1" Target="style6.xml" Type="http://schemas.microsoft.com/office/2011/relationships/chartStyle"/></Relationships>
</file>

<file path=ppt/charts/_rels/chart7.xml.rels><?xml version="1.0" encoding="UTF-8" standalone="yes" ?><Relationships xmlns="http://schemas.openxmlformats.org/package/2006/relationships"><Relationship Id="rId3" Target="NULL" TargetMode="External" Type="http://schemas.openxmlformats.org/officeDocument/2006/relationships/oleObject"/><Relationship Id="rId2" Target="colors7.xml" Type="http://schemas.microsoft.com/office/2011/relationships/chartColorStyle"/><Relationship Id="rId1" Target="style7.xml" Type="http://schemas.microsoft.com/office/2011/relationships/chartStyle"/></Relationships>
</file>

<file path=ppt/charts/_rels/chart8.xml.rels><?xml version="1.0" encoding="UTF-8" standalone="yes" ?><Relationships xmlns="http://schemas.openxmlformats.org/package/2006/relationships"><Relationship Id="rId3" Target="NULL" TargetMode="External" Type="http://schemas.openxmlformats.org/officeDocument/2006/relationships/oleObject"/><Relationship Id="rId2" Target="colors8.xml" Type="http://schemas.microsoft.com/office/2011/relationships/chartColorStyle"/><Relationship Id="rId1" Target="style8.xml" Type="http://schemas.microsoft.com/office/2011/relationships/chartStyle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Нужна</a:t>
            </a:r>
            <a:r>
              <a:rPr lang="ru-RU" sz="1600" baseline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ли информация о роли питания в формировании и развитии здорового ребенка?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>
        <c:manualLayout>
          <c:xMode val="edge"/>
          <c:yMode val="edge"/>
          <c:x val="0.11225530567747953"/>
          <c:y val="2.892440812053872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Актуальность информации о питании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rgbClr val="FF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dk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100</c:v>
                </c:pt>
                <c:pt idx="1">
                  <c:v>0</c:v>
                </c:pt>
              </c:numCache>
            </c:numRef>
          </c:val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egendEntry>
        <c:idx val="2"/>
        <c:delete val="1"/>
      </c:legendEntry>
      <c:legendEntry>
        <c:idx val="3"/>
        <c:delete val="1"/>
      </c:legendEntry>
      <c:layout>
        <c:manualLayout>
          <c:xMode val="edge"/>
          <c:yMode val="edge"/>
          <c:x val="0.66838169234691425"/>
          <c:y val="0.82693441633543607"/>
          <c:w val="0.29127678153305381"/>
          <c:h val="0.12836035193413697"/>
        </c:manualLayout>
      </c:layout>
      <c:overlay val="0"/>
      <c:spPr>
        <a:solidFill>
          <a:schemeClr val="lt1">
            <a:alpha val="78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pattFill prst="dkDnDiag">
      <a:fgClr>
        <a:schemeClr val="lt1">
          <a:lumMod val="95000"/>
        </a:schemeClr>
      </a:fgClr>
      <a:bgClr>
        <a:schemeClr val="lt1"/>
      </a:bgClr>
    </a:pattFill>
    <a:ln w="9525" cap="flat" cmpd="sng" algn="ctr">
      <a:solidFill>
        <a:srgbClr val="00B0F0"/>
      </a:solidFill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Удовлетворяет ли Вас питание в ДОУ?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>
        <c:manualLayout>
          <c:xMode val="edge"/>
          <c:yMode val="edge"/>
          <c:x val="0.11800514573100046"/>
          <c:y val="2.53382759597620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0.32880122208904039"/>
          <c:y val="0.27725613613209238"/>
          <c:w val="0.30762956977300737"/>
          <c:h val="0.46007326032321616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Удовлетворенность системой питания</c:v>
                </c:pt>
              </c:strCache>
            </c:strRef>
          </c:tx>
          <c:dPt>
            <c:idx val="0"/>
            <c:bubble3D val="0"/>
            <c:spPr>
              <a:solidFill>
                <a:srgbClr val="92D050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</c:dPt>
          <c:dPt>
            <c:idx val="1"/>
            <c:bubble3D val="0"/>
            <c:spPr>
              <a:solidFill>
                <a:srgbClr val="FF0000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rgbClr val="FF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dk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Удовлетворен</c:v>
                </c:pt>
                <c:pt idx="1">
                  <c:v>Неудовлетворен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 formatCode="0%">
                  <c:v>1</c:v>
                </c:pt>
                <c:pt idx="1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70"/>
      </c:doughnut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3.3295670852649561E-2"/>
          <c:y val="0.71061505646833945"/>
          <c:w val="0.92743596104578652"/>
          <c:h val="0.2893849435316605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pattFill prst="dkDnDiag">
      <a:fgClr>
        <a:schemeClr val="lt1">
          <a:lumMod val="95000"/>
        </a:schemeClr>
      </a:fgClr>
      <a:bgClr>
        <a:schemeClr val="lt1"/>
      </a:bgClr>
    </a:pattFill>
    <a:ln w="9525" cap="flat" cmpd="sng" algn="ctr">
      <a:solidFill>
        <a:srgbClr val="92D050"/>
      </a:solidFill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1" i="0" u="none" strike="noStrike" kern="1200" cap="none" spc="0" normalizeH="0" baseline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pP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Где Вы получаете информацию о правильном питании?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cap="none" spc="0" normalizeH="0" baseline="0">
              <a:solidFill>
                <a:schemeClr val="tx1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8.9541329787859739E-2"/>
          <c:y val="0.23222762462669883"/>
          <c:w val="0.77317966223259926"/>
          <c:h val="0.5215473816024863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Интернет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Лист1!$A$2</c:f>
              <c:strCache>
                <c:ptCount val="1"/>
                <c:pt idx="0">
                  <c:v>Актуальный источник информации</c:v>
                </c:pt>
              </c:strCache>
            </c:strRef>
          </c:cat>
          <c:val>
            <c:numRef>
              <c:f>Лист1!$B$2</c:f>
              <c:numCache>
                <c:formatCode>0%</c:formatCode>
                <c:ptCount val="1"/>
                <c:pt idx="0">
                  <c:v>0.9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Другие источники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Лист1!$A$2</c:f>
              <c:strCache>
                <c:ptCount val="1"/>
                <c:pt idx="0">
                  <c:v>Актуальный источник информации</c:v>
                </c:pt>
              </c:strCache>
            </c:strRef>
          </c:cat>
          <c:val>
            <c:numRef>
              <c:f>Лист1!$C$2</c:f>
              <c:numCache>
                <c:formatCode>0%</c:formatCode>
                <c:ptCount val="1"/>
                <c:pt idx="0">
                  <c:v>0.1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67"/>
        <c:overlap val="-43"/>
        <c:axId val="269694968"/>
        <c:axId val="269695352"/>
      </c:barChart>
      <c:catAx>
        <c:axId val="269694968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269695352"/>
        <c:crosses val="autoZero"/>
        <c:auto val="1"/>
        <c:lblAlgn val="ctr"/>
        <c:lblOffset val="100"/>
        <c:noMultiLvlLbl val="0"/>
      </c:catAx>
      <c:valAx>
        <c:axId val="2696953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69694968"/>
        <c:crosses val="autoZero"/>
        <c:crossBetween val="between"/>
      </c:valAx>
      <c:spPr>
        <a:pattFill prst="ltDnDiag">
          <a:fgClr>
            <a:schemeClr val="dk1">
              <a:lumMod val="15000"/>
              <a:lumOff val="85000"/>
            </a:schemeClr>
          </a:fgClr>
          <a:bgClr>
            <a:schemeClr val="lt1"/>
          </a:bgClr>
        </a:pattFill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lt1"/>
    </a:solidFill>
    <a:ln w="9525" cap="flat" cmpd="sng" algn="ctr">
      <a:solidFill>
        <a:srgbClr val="92D050"/>
      </a:solidFill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spc="0" normalizeH="0" baseline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pP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Где Вы черпаете информацию о питании в ДОУ?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spc="0" normalizeH="0" baseline="0">
              <a:solidFill>
                <a:schemeClr val="tx1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view3D>
      <c:rotX val="30"/>
      <c:rotY val="0"/>
      <c:depthPercent val="100"/>
      <c:rAngAx val="0"/>
      <c:perspective val="5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7.7655278866265734E-2"/>
          <c:y val="0.19752597933225022"/>
          <c:w val="0.78597447531980413"/>
          <c:h val="0.6623730428985988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Мой Ребенок</c:v>
                </c:pt>
              </c:strCache>
            </c:strRef>
          </c:tx>
          <c:dPt>
            <c:idx val="0"/>
            <c:bubble3D val="0"/>
            <c:spPr>
              <a:solidFill>
                <a:srgbClr val="7030A0"/>
              </a:solidFill>
              <a:ln w="50800">
                <a:solidFill>
                  <a:schemeClr val="lt1"/>
                </a:solidFill>
              </a:ln>
              <a:effectLst/>
              <a:sp3d contourW="50800">
                <a:contourClr>
                  <a:schemeClr val="lt1"/>
                </a:contourClr>
              </a:sp3d>
            </c:spPr>
          </c:dPt>
          <c:dPt>
            <c:idx val="1"/>
            <c:bubble3D val="0"/>
            <c:spPr>
              <a:gradFill>
                <a:gsLst>
                  <a:gs pos="100000">
                    <a:schemeClr val="accent4">
                      <a:lumMod val="60000"/>
                      <a:lumOff val="40000"/>
                    </a:schemeClr>
                  </a:gs>
                  <a:gs pos="0">
                    <a:schemeClr val="accent4"/>
                  </a:gs>
                </a:gsLst>
                <a:lin ang="5400000" scaled="0"/>
              </a:gradFill>
              <a:ln w="50800">
                <a:solidFill>
                  <a:schemeClr val="lt1"/>
                </a:solidFill>
              </a:ln>
              <a:effectLst/>
              <a:sp3d contourW="50800">
                <a:contourClr>
                  <a:schemeClr val="lt1"/>
                </a:contourClr>
              </a:sp3d>
            </c:spPr>
          </c:dPt>
          <c:dPt>
            <c:idx val="2"/>
            <c:bubble3D val="0"/>
            <c:spPr>
              <a:gradFill>
                <a:gsLst>
                  <a:gs pos="100000">
                    <a:schemeClr val="accent6">
                      <a:lumMod val="60000"/>
                      <a:lumOff val="40000"/>
                    </a:schemeClr>
                  </a:gs>
                  <a:gs pos="0">
                    <a:schemeClr val="accent6"/>
                  </a:gs>
                </a:gsLst>
                <a:lin ang="5400000" scaled="0"/>
              </a:gradFill>
              <a:ln w="50800">
                <a:solidFill>
                  <a:schemeClr val="lt1"/>
                </a:solidFill>
              </a:ln>
              <a:effectLst/>
              <a:sp3d contourW="50800">
                <a:contourClr>
                  <a:schemeClr val="lt1"/>
                </a:contourClr>
              </a:sp3d>
            </c:spPr>
          </c:dPt>
          <c:dPt>
            <c:idx val="3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 w="50800">
                <a:solidFill>
                  <a:schemeClr val="lt1"/>
                </a:solidFill>
              </a:ln>
              <a:effectLst/>
              <a:sp3d contourW="50800">
                <a:contourClr>
                  <a:schemeClr val="lt1"/>
                </a:contourClr>
              </a:sp3d>
            </c:spPr>
          </c:dPt>
          <c:cat>
            <c:strRef>
              <c:f>Лист1!$A$2:$A$5</c:f>
              <c:strCache>
                <c:ptCount val="4"/>
                <c:pt idx="0">
                  <c:v>Мой ребенок</c:v>
                </c:pt>
                <c:pt idx="1">
                  <c:v>Стенды</c:v>
                </c:pt>
                <c:pt idx="2">
                  <c:v>Интернет-ресурсы</c:v>
                </c:pt>
                <c:pt idx="3">
                  <c:v>Всё перечисленое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0.01</c:v>
                </c:pt>
                <c:pt idx="1">
                  <c:v>0.02</c:v>
                </c:pt>
                <c:pt idx="2">
                  <c:v>0.12</c:v>
                </c:pt>
                <c:pt idx="3">
                  <c:v>0.85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"/>
          <c:y val="0.8134636642450207"/>
          <c:w val="0.98642859539690764"/>
          <c:h val="0.1865363357549792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pattFill prst="dkDnDiag">
      <a:fgClr>
        <a:schemeClr val="lt1"/>
      </a:fgClr>
      <a:bgClr>
        <a:schemeClr val="dk1">
          <a:lumMod val="10000"/>
          <a:lumOff val="90000"/>
        </a:schemeClr>
      </a:bgClr>
    </a:patt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cap="none" spc="0" normalizeH="0" baseline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pP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Уделяете ли внимание</a:t>
            </a:r>
            <a:r>
              <a:rPr lang="ru-RU" sz="1800" baseline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здоровому питанию </a:t>
            </a: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>
        <c:manualLayout>
          <c:xMode val="edge"/>
          <c:yMode val="edge"/>
          <c:x val="0.18867924528301888"/>
          <c:y val="3.627081446542277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cap="none" spc="0" normalizeH="0" baseline="0">
              <a:solidFill>
                <a:schemeClr val="tx1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0.20122319615708414"/>
          <c:y val="0.16240407908624202"/>
          <c:w val="0.71117036782912069"/>
          <c:h val="0.68198714559796703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Готовите ли блюда меню ДОУ дома?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strRef>
              <c:f>Лист1!$A$2:$A$4</c:f>
              <c:strCache>
                <c:ptCount val="3"/>
                <c:pt idx="0">
                  <c:v>Да, всегда</c:v>
                </c:pt>
                <c:pt idx="1">
                  <c:v>Стараемся</c:v>
                </c:pt>
                <c:pt idx="2">
                  <c:v>Невсегда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0.12</c:v>
                </c:pt>
                <c:pt idx="1">
                  <c:v>0.78</c:v>
                </c:pt>
                <c:pt idx="2">
                  <c:v>0.1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69323712"/>
        <c:axId val="269324096"/>
      </c:barChart>
      <c:catAx>
        <c:axId val="2693237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cap="none" spc="0" normalizeH="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269324096"/>
        <c:crosses val="autoZero"/>
        <c:auto val="1"/>
        <c:lblAlgn val="ctr"/>
        <c:lblOffset val="100"/>
        <c:noMultiLvlLbl val="0"/>
      </c:catAx>
      <c:valAx>
        <c:axId val="26932409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269323712"/>
        <c:crosses val="autoZero"/>
        <c:crossBetween val="between"/>
      </c:valAx>
      <c:spPr>
        <a:pattFill prst="ltDnDiag">
          <a:fgClr>
            <a:schemeClr val="dk1">
              <a:lumMod val="15000"/>
              <a:lumOff val="85000"/>
            </a:schemeClr>
          </a:fgClr>
          <a:bgClr>
            <a:schemeClr val="lt1"/>
          </a:bgClr>
        </a:pattFill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accent5">
          <a:lumMod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1" i="0" u="none" strike="noStrike" kern="1200" cap="none" spc="2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Должно ли сочетаться питание в ДОУ 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дома?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cap="none" spc="2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8. Должно ли сочетаться питание в ДОУ и дома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lumMod val="110000"/>
                      <a:satMod val="105000"/>
                      <a:tint val="67000"/>
                    </a:schemeClr>
                  </a:gs>
                  <a:gs pos="50000">
                    <a:schemeClr val="accent1">
                      <a:lumMod val="105000"/>
                      <a:satMod val="103000"/>
                      <a:tint val="73000"/>
                    </a:schemeClr>
                  </a:gs>
                  <a:gs pos="100000">
                    <a:schemeClr val="accent1">
                      <a:lumMod val="105000"/>
                      <a:satMod val="109000"/>
                      <a:tint val="81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accent1">
                    <a:shade val="95000"/>
                  </a:schemeClr>
                </a:solidFill>
                <a:round/>
              </a:ln>
              <a:effectLst/>
            </c:spPr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lumMod val="110000"/>
                      <a:satMod val="105000"/>
                      <a:tint val="67000"/>
                    </a:schemeClr>
                  </a:gs>
                  <a:gs pos="50000">
                    <a:schemeClr val="accent2">
                      <a:lumMod val="105000"/>
                      <a:satMod val="103000"/>
                      <a:tint val="73000"/>
                    </a:schemeClr>
                  </a:gs>
                  <a:gs pos="100000">
                    <a:schemeClr val="accent2">
                      <a:lumMod val="105000"/>
                      <a:satMod val="109000"/>
                      <a:tint val="81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accent2">
                    <a:shade val="95000"/>
                  </a:schemeClr>
                </a:solidFill>
                <a:round/>
              </a:ln>
              <a:effectLst/>
            </c:spPr>
          </c:dPt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0.79</c:v>
                </c:pt>
                <c:pt idx="1">
                  <c:v>0.21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bg1"/>
    </a:solidFill>
    <a:ln>
      <a:solidFill>
        <a:schemeClr val="accent1">
          <a:lumMod val="60000"/>
          <a:lumOff val="40000"/>
        </a:schemeClr>
      </a:solidFill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1" i="0" u="none" strike="noStrike" kern="1200" cap="none" spc="2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Готовите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 вы блюда из меню ДОУ дома?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cap="none" spc="2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9. Готовите ли вы блюда из меню ДОУ дома?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6">
                      <a:lumMod val="110000"/>
                      <a:satMod val="105000"/>
                      <a:tint val="67000"/>
                    </a:schemeClr>
                  </a:gs>
                  <a:gs pos="50000">
                    <a:schemeClr val="accent6">
                      <a:lumMod val="105000"/>
                      <a:satMod val="103000"/>
                      <a:tint val="73000"/>
                    </a:schemeClr>
                  </a:gs>
                  <a:gs pos="100000">
                    <a:schemeClr val="accent6">
                      <a:lumMod val="105000"/>
                      <a:satMod val="109000"/>
                      <a:tint val="81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accent6">
                    <a:shade val="95000"/>
                  </a:schemeClr>
                </a:solidFill>
                <a:round/>
              </a:ln>
              <a:effectLst/>
            </c:spPr>
          </c:dPt>
          <c:dPt>
            <c:idx val="1"/>
            <c:bubble3D val="0"/>
            <c:spPr>
              <a:gradFill rotWithShape="1">
                <a:gsLst>
                  <a:gs pos="0">
                    <a:schemeClr val="accent5">
                      <a:lumMod val="110000"/>
                      <a:satMod val="105000"/>
                      <a:tint val="67000"/>
                    </a:schemeClr>
                  </a:gs>
                  <a:gs pos="50000">
                    <a:schemeClr val="accent5">
                      <a:lumMod val="105000"/>
                      <a:satMod val="103000"/>
                      <a:tint val="73000"/>
                    </a:schemeClr>
                  </a:gs>
                  <a:gs pos="100000">
                    <a:schemeClr val="accent5">
                      <a:lumMod val="105000"/>
                      <a:satMod val="109000"/>
                      <a:tint val="81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accent5">
                    <a:shade val="95000"/>
                  </a:schemeClr>
                </a:solidFill>
                <a:round/>
              </a:ln>
              <a:effectLst/>
            </c:spPr>
          </c:dPt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0.42</c:v>
                </c:pt>
                <c:pt idx="1">
                  <c:v>0.57999999999999996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bg1"/>
    </a:solidFill>
    <a:ln>
      <a:solidFill>
        <a:schemeClr val="accent1">
          <a:lumMod val="60000"/>
          <a:lumOff val="40000"/>
        </a:schemeClr>
      </a:solidFill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spc="0" normalizeH="0" baseline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дети относятся к питанию в ДОУ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>
        <c:manualLayout>
          <c:xMode val="edge"/>
          <c:yMode val="edge"/>
          <c:x val="0.11254942202325961"/>
          <c:y val="2.95082119572541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spc="0" normalizeH="0" baseline="0">
              <a:solidFill>
                <a:schemeClr val="tx1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view3D>
      <c:rotX val="30"/>
      <c:rotY val="0"/>
      <c:depthPercent val="100"/>
      <c:rAngAx val="0"/>
      <c:perspective val="5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4873970826624891"/>
          <c:y val="0.28020525633419713"/>
          <c:w val="0.61516338977726248"/>
          <c:h val="0.71979474366580287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5. Отзывы детей</c:v>
                </c:pt>
              </c:strCache>
            </c:strRef>
          </c:tx>
          <c:dPt>
            <c:idx val="0"/>
            <c:bubble3D val="0"/>
            <c:explosion val="37"/>
            <c:spPr>
              <a:gradFill>
                <a:gsLst>
                  <a:gs pos="100000">
                    <a:schemeClr val="accent2">
                      <a:lumMod val="60000"/>
                      <a:lumOff val="40000"/>
                    </a:schemeClr>
                  </a:gs>
                  <a:gs pos="0">
                    <a:schemeClr val="accent2"/>
                  </a:gs>
                </a:gsLst>
                <a:lin ang="5400000" scaled="0"/>
              </a:gradFill>
              <a:ln w="50800">
                <a:solidFill>
                  <a:schemeClr val="lt1"/>
                </a:solidFill>
              </a:ln>
              <a:effectLst/>
              <a:sp3d contourW="50800">
                <a:contourClr>
                  <a:schemeClr val="lt1"/>
                </a:contourClr>
              </a:sp3d>
            </c:spPr>
          </c:dPt>
          <c:dPt>
            <c:idx val="1"/>
            <c:bubble3D val="0"/>
            <c:spPr>
              <a:gradFill>
                <a:gsLst>
                  <a:gs pos="100000">
                    <a:schemeClr val="accent4">
                      <a:lumMod val="60000"/>
                      <a:lumOff val="40000"/>
                    </a:schemeClr>
                  </a:gs>
                  <a:gs pos="0">
                    <a:schemeClr val="accent4"/>
                  </a:gs>
                </a:gsLst>
                <a:lin ang="5400000" scaled="0"/>
              </a:gradFill>
              <a:ln w="50800">
                <a:solidFill>
                  <a:schemeClr val="lt1"/>
                </a:solidFill>
              </a:ln>
              <a:effectLst/>
              <a:sp3d contourW="50800">
                <a:contourClr>
                  <a:schemeClr val="lt1"/>
                </a:contourClr>
              </a:sp3d>
            </c:spPr>
          </c:dPt>
          <c:dPt>
            <c:idx val="2"/>
            <c:bubble3D val="0"/>
            <c:spPr>
              <a:gradFill>
                <a:gsLst>
                  <a:gs pos="100000">
                    <a:schemeClr val="accent6">
                      <a:lumMod val="60000"/>
                      <a:lumOff val="40000"/>
                    </a:schemeClr>
                  </a:gs>
                  <a:gs pos="0">
                    <a:schemeClr val="accent6"/>
                  </a:gs>
                </a:gsLst>
                <a:lin ang="5400000" scaled="0"/>
              </a:gradFill>
              <a:ln w="50800">
                <a:solidFill>
                  <a:schemeClr val="lt1"/>
                </a:solidFill>
              </a:ln>
              <a:effectLst/>
              <a:sp3d contourW="50800">
                <a:contourClr>
                  <a:schemeClr val="lt1"/>
                </a:contourClr>
              </a:sp3d>
            </c:spPr>
          </c:dPt>
          <c:cat>
            <c:strRef>
              <c:f>Лист1!$A$2:$A$4</c:f>
              <c:strCache>
                <c:ptCount val="3"/>
                <c:pt idx="0">
                  <c:v>Положительное</c:v>
                </c:pt>
                <c:pt idx="1">
                  <c:v>Отрицательное</c:v>
                </c:pt>
                <c:pt idx="2">
                  <c:v>Нейтральное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 formatCode="0%">
                  <c:v>0.98</c:v>
                </c:pt>
                <c:pt idx="1">
                  <c:v>0</c:v>
                </c:pt>
                <c:pt idx="2" formatCode="0%">
                  <c:v>0.02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"/>
          <c:y val="0.15394341238849218"/>
          <c:w val="1"/>
          <c:h val="0.2474145541482324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pattFill prst="dkDnDiag">
      <a:fgClr>
        <a:schemeClr val="lt1"/>
      </a:fgClr>
      <a:bgClr>
        <a:schemeClr val="dk1">
          <a:lumMod val="10000"/>
          <a:lumOff val="90000"/>
        </a:schemeClr>
      </a:bgClr>
    </a:pattFill>
    <a:ln w="9525" cap="flat" cmpd="sng" algn="ctr">
      <a:solidFill>
        <a:schemeClr val="accent2">
          <a:lumMod val="60000"/>
          <a:lumOff val="40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colors3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1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categoryAxis>
  <cs:chartArea>
    <cs:lnRef idx="0"/>
    <cs:fillRef idx="0"/>
    <cs:effectRef idx="0"/>
    <cs:fontRef idx="minor">
      <a:schemeClr val="dk1"/>
    </cs:fontRef>
    <cs:spPr>
      <a:pattFill prst="dkDnDiag">
        <a:fgClr>
          <a:schemeClr val="lt1">
            <a:lumMod val="95000"/>
          </a:schemeClr>
        </a:fgClr>
        <a:bgClr>
          <a:schemeClr val="lt1"/>
        </a:bgClr>
      </a:patt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5000"/>
        </a:schemeClr>
      </a:solidFill>
      <a:ln w="9525"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317500" algn="ctr" rotWithShape="0">
          <a:prstClr val="black">
            <a:alpha val="25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20000"/>
          </a:prstClr>
        </a:outerShdw>
      </a:effectLst>
      <a:scene3d>
        <a:camera prst="orthographicFront"/>
        <a:lightRig rig="threePt" dir="t"/>
      </a:scene3d>
      <a:sp3d prstMaterial="matte"/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noFill/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8000"/>
        </a:schemeClr>
      </a:solidFill>
    </cs:spPr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65000"/>
        <a:lumOff val="3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61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categoryAxis>
  <cs:chartArea>
    <cs:lnRef idx="0"/>
    <cs:fillRef idx="0"/>
    <cs:effectRef idx="0"/>
    <cs:fontRef idx="minor">
      <a:schemeClr val="dk1"/>
    </cs:fontRef>
    <cs:spPr>
      <a:pattFill prst="dkDnDiag">
        <a:fgClr>
          <a:schemeClr val="lt1">
            <a:lumMod val="95000"/>
          </a:schemeClr>
        </a:fgClr>
        <a:bgClr>
          <a:schemeClr val="lt1"/>
        </a:bgClr>
      </a:patt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5000"/>
        </a:schemeClr>
      </a:solidFill>
      <a:ln w="9525"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317500" algn="ctr" rotWithShape="0">
          <a:prstClr val="black">
            <a:alpha val="25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20000"/>
          </a:prstClr>
        </a:outerShdw>
      </a:effectLst>
      <a:scene3d>
        <a:camera prst="orthographicFront"/>
        <a:lightRig rig="threePt" dir="t"/>
      </a:scene3d>
      <a:sp3d prstMaterial="matte"/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noFill/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8000"/>
        </a:schemeClr>
      </a:solidFill>
    </cs:spPr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65000"/>
        <a:lumOff val="3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08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64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plotArea>
  <cs:plotArea3D>
    <cs:lnRef idx="0"/>
    <cs:fillRef idx="0"/>
    <cs:effectRef idx="0"/>
    <cs:fontRef idx="minor">
      <a:schemeClr val="dk1"/>
    </cs:fontRef>
    <cs:spPr>
      <a:solidFill>
        <a:schemeClr val="lt1"/>
      </a:solidFill>
    </cs:spPr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2128" b="1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67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pattFill prst="dkDnDiag">
        <a:fgClr>
          <a:schemeClr val="lt1"/>
        </a:fgClr>
        <a:bgClr>
          <a:schemeClr val="dk1">
            <a:lumMod val="10000"/>
            <a:lumOff val="90000"/>
          </a:schemeClr>
        </a:bgClr>
      </a:patt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5000"/>
        </a:schemeClr>
      </a:solidFill>
      <a:ln w="9525"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gradFill>
        <a:gsLst>
          <a:gs pos="100000">
            <a:schemeClr val="phClr">
              <a:lumMod val="60000"/>
              <a:lumOff val="40000"/>
            </a:schemeClr>
          </a:gs>
          <a:gs pos="0">
            <a:schemeClr val="phClr"/>
          </a:gs>
        </a:gsLst>
        <a:lin ang="5400000" scaled="0"/>
      </a:gradFill>
      <a:ln w="19050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gradFill>
        <a:gsLst>
          <a:gs pos="100000">
            <a:schemeClr val="phClr">
              <a:lumMod val="60000"/>
              <a:lumOff val="40000"/>
            </a:schemeClr>
          </a:gs>
          <a:gs pos="0">
            <a:schemeClr val="phClr"/>
          </a:gs>
        </a:gsLst>
        <a:lin ang="5400000" scaled="0"/>
      </a:gradFill>
      <a:ln w="508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64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50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2128" b="1" kern="1200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303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64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plotArea>
  <cs:plotArea3D>
    <cs:lnRef idx="0"/>
    <cs:fillRef idx="0"/>
    <cs:effectRef idx="0"/>
    <cs:fontRef idx="minor">
      <a:schemeClr val="dk1"/>
    </cs:fontRef>
    <cs:spPr>
      <a:solidFill>
        <a:schemeClr val="lt1"/>
      </a:solidFill>
    </cs:spPr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2128" b="1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4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/>
    <cs:fillRef idx="2">
      <cs:styleClr val="auto"/>
    </cs:fillRef>
    <cs:effectRef idx="1"/>
    <cs:fontRef idx="minor">
      <a:schemeClr val="dk1"/>
    </cs:fontRef>
    <cs:spPr/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7.xml><?xml version="1.0" encoding="utf-8"?>
<cs:chartStyle xmlns:cs="http://schemas.microsoft.com/office/drawing/2012/chartStyle" xmlns:a="http://schemas.openxmlformats.org/drawingml/2006/main" id="254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/>
    <cs:fillRef idx="2">
      <cs:styleClr val="auto"/>
    </cs:fillRef>
    <cs:effectRef idx="1"/>
    <cs:fontRef idx="minor">
      <a:schemeClr val="dk1"/>
    </cs:fontRef>
    <cs:spPr/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8.xml><?xml version="1.0" encoding="utf-8"?>
<cs:chartStyle xmlns:cs="http://schemas.microsoft.com/office/drawing/2012/chartStyle" xmlns:a="http://schemas.openxmlformats.org/drawingml/2006/main" id="267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pattFill prst="dkDnDiag">
        <a:fgClr>
          <a:schemeClr val="lt1"/>
        </a:fgClr>
        <a:bgClr>
          <a:schemeClr val="dk1">
            <a:lumMod val="10000"/>
            <a:lumOff val="90000"/>
          </a:schemeClr>
        </a:bgClr>
      </a:patt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5000"/>
        </a:schemeClr>
      </a:solidFill>
      <a:ln w="9525"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gradFill>
        <a:gsLst>
          <a:gs pos="100000">
            <a:schemeClr val="phClr">
              <a:lumMod val="60000"/>
              <a:lumOff val="40000"/>
            </a:schemeClr>
          </a:gs>
          <a:gs pos="0">
            <a:schemeClr val="phClr"/>
          </a:gs>
        </a:gsLst>
        <a:lin ang="5400000" scaled="0"/>
      </a:gradFill>
      <a:ln w="19050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gradFill>
        <a:gsLst>
          <a:gs pos="100000">
            <a:schemeClr val="phClr">
              <a:lumMod val="60000"/>
              <a:lumOff val="40000"/>
            </a:schemeClr>
          </a:gs>
          <a:gs pos="0">
            <a:schemeClr val="phClr"/>
          </a:gs>
        </a:gsLst>
        <a:lin ang="5400000" scaled="0"/>
      </a:gradFill>
      <a:ln w="508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64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50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2128" b="1" kern="1200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dirty="0"/>
              <a:t>5/6/2023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5/6/2023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5/6/2023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5/6/2023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5/6/2023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5/6/2023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5/6/2023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06C89-284A-4BCA-AF87-4FE8BAB9D93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06.05.2023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C8501-728F-41AF-9B34-BDABADF18A9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94708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06C89-284A-4BCA-AF87-4FE8BAB9D93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06.05.2023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C8501-728F-41AF-9B34-BDABADF18A9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1876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06C89-284A-4BCA-AF87-4FE8BAB9D93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06.05.2023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C8501-728F-41AF-9B34-BDABADF18A9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087624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06C89-284A-4BCA-AF87-4FE8BAB9D93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06.05.2023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C8501-728F-41AF-9B34-BDABADF18A9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478933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06C89-284A-4BCA-AF87-4FE8BAB9D93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06.05.2023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C8501-728F-41AF-9B34-BDABADF18A9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181914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06C89-284A-4BCA-AF87-4FE8BAB9D93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06.05.2023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C8501-728F-41AF-9B34-BDABADF18A9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007201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06C89-284A-4BCA-AF87-4FE8BAB9D93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06.05.2023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C8501-728F-41AF-9B34-BDABADF18A9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54340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06C89-284A-4BCA-AF87-4FE8BAB9D93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06.05.2023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C8501-728F-41AF-9B34-BDABADF18A9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583631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06C89-284A-4BCA-AF87-4FE8BAB9D93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06.05.2023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C8501-728F-41AF-9B34-BDABADF18A9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212373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06C89-284A-4BCA-AF87-4FE8BAB9D93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06.05.2023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C8501-728F-41AF-9B34-BDABADF18A9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028515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06C89-284A-4BCA-AF87-4FE8BAB9D93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06.05.2023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C8501-728F-41AF-9B34-BDABADF18A9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498204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06C89-284A-4BCA-AF87-4FE8BAB9D93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06.05.2023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C8501-728F-41AF-9B34-BDABADF18A9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75777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5/6/2023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06C89-284A-4BCA-AF87-4FE8BAB9D93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06.05.2023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C8501-728F-41AF-9B34-BDABADF18A9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360381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06C89-284A-4BCA-AF87-4FE8BAB9D93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06.05.2023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C8501-728F-41AF-9B34-BDABADF18A9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408801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06C89-284A-4BCA-AF87-4FE8BAB9D93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06.05.2023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C8501-728F-41AF-9B34-BDABADF18A9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182153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06C89-284A-4BCA-AF87-4FE8BAB9D93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06.05.2023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C8501-728F-41AF-9B34-BDABADF18A9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90743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06C89-284A-4BCA-AF87-4FE8BAB9D93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06.05.2023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C8501-728F-41AF-9B34-BDABADF18A9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438625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06C89-284A-4BCA-AF87-4FE8BAB9D93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06.05.2023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C8501-728F-41AF-9B34-BDABADF18A9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434896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06C89-284A-4BCA-AF87-4FE8BAB9D93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06.05.2023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C8501-728F-41AF-9B34-BDABADF18A9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307424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06C89-284A-4BCA-AF87-4FE8BAB9D93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06.05.2023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C8501-728F-41AF-9B34-BDABADF18A9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306294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06C89-284A-4BCA-AF87-4FE8BAB9D93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06.05.2023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C8501-728F-41AF-9B34-BDABADF18A9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160432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06C89-284A-4BCA-AF87-4FE8BAB9D93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06.05.2023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C8501-728F-41AF-9B34-BDABADF18A9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26732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5/6/2023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5/6/2023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5/6/2023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5/6/2023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66F06C89-284A-4BCA-AF87-4FE8BAB9D93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914400"/>
              <a:t>06.05.2023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CCFC8501-728F-41AF-9B34-BDABADF18A9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62730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66F06C89-284A-4BCA-AF87-4FE8BAB9D93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914400"/>
              <a:t>06.05.2023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CCFC8501-728F-41AF-9B34-BDABADF18A9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0471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3" Target="../media/image4.emf" Type="http://schemas.openxmlformats.org/officeDocument/2006/relationships/image"/><Relationship Id="rId2" Target="../media/image3.jpg" Type="http://schemas.openxmlformats.org/officeDocument/2006/relationships/image"/><Relationship Id="rId1" Target="../slideLayouts/slideLayout6.xml" Type="http://schemas.openxmlformats.org/officeDocument/2006/relationships/slideLayout"/><Relationship Id="rId5" Target="../media/image6.png" Type="http://schemas.openxmlformats.org/officeDocument/2006/relationships/image"/><Relationship Id="rId4" Target="../media/image5.jpeg" Type="http://schemas.openxmlformats.org/officeDocument/2006/relationships/image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 ?><Relationships xmlns="http://schemas.openxmlformats.org/package/2006/relationships"><Relationship Id="rId3" Target="../media/image18.jpeg" Type="http://schemas.openxmlformats.org/officeDocument/2006/relationships/image"/><Relationship Id="rId2" Target="../media/image17.jpeg" Type="http://schemas.openxmlformats.org/officeDocument/2006/relationships/image"/><Relationship Id="rId1" Target="../slideLayouts/slideLayout13.xml" Type="http://schemas.openxmlformats.org/officeDocument/2006/relationships/slideLayout"/></Relationships>
</file>

<file path=ppt/slides/_rels/slide12.xml.rels><?xml version="1.0" encoding="UTF-8" standalone="yes" ?><Relationships xmlns="http://schemas.openxmlformats.org/package/2006/relationships"><Relationship Id="rId3" Target="../media/image20.jpeg" Type="http://schemas.openxmlformats.org/officeDocument/2006/relationships/image"/><Relationship Id="rId2" Target="../media/image19.jpeg" Type="http://schemas.openxmlformats.org/officeDocument/2006/relationships/image"/><Relationship Id="rId1" Target="../slideLayouts/slideLayout13.xml" Type="http://schemas.openxmlformats.org/officeDocument/2006/relationships/slideLayout"/><Relationship Id="rId4" Target="../media/image21.jpeg" Type="http://schemas.openxmlformats.org/officeDocument/2006/relationships/image"/></Relationships>
</file>

<file path=ppt/slides/_rels/slide13.xml.rels><?xml version="1.0" encoding="UTF-8" standalone="yes" ?><Relationships xmlns="http://schemas.openxmlformats.org/package/2006/relationships"><Relationship Id="rId3" Target="../media/image23.jpeg" Type="http://schemas.openxmlformats.org/officeDocument/2006/relationships/image"/><Relationship Id="rId2" Target="../media/image22.jpeg" Type="http://schemas.openxmlformats.org/officeDocument/2006/relationships/image"/><Relationship Id="rId1" Target="../slideLayouts/slideLayout13.xml" Type="http://schemas.openxmlformats.org/officeDocument/2006/relationships/slideLayout"/><Relationship Id="rId5" Target="../media/image25.jpeg" Type="http://schemas.openxmlformats.org/officeDocument/2006/relationships/image"/><Relationship Id="rId4" Target="../media/image24.jpeg" Type="http://schemas.openxmlformats.org/officeDocument/2006/relationships/image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4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8.jpeg"/><Relationship Id="rId4" Type="http://schemas.openxmlformats.org/officeDocument/2006/relationships/image" Target="../media/image47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4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49.png"/><Relationship Id="rId5" Type="http://schemas.openxmlformats.org/officeDocument/2006/relationships/chart" Target="../charts/chart8.xml"/><Relationship Id="rId4" Type="http://schemas.openxmlformats.org/officeDocument/2006/relationships/chart" Target="../charts/char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g"/><Relationship Id="rId2" Type="http://schemas.openxmlformats.org/officeDocument/2006/relationships/image" Target="../media/image52.jp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8.jpg"/><Relationship Id="rId5" Type="http://schemas.openxmlformats.org/officeDocument/2006/relationships/image" Target="../media/image55.JPG"/><Relationship Id="rId4" Type="http://schemas.openxmlformats.org/officeDocument/2006/relationships/image" Target="../media/image54.JPG"/></Relationships>
</file>

<file path=ppt/slides/_rels/slide26.xml.rels><?xml version="1.0" encoding="UTF-8" standalone="yes" ?><Relationships xmlns="http://schemas.openxmlformats.org/package/2006/relationships"><Relationship Id="rId3" Target="../media/image57.jpeg" Type="http://schemas.openxmlformats.org/officeDocument/2006/relationships/image"/><Relationship Id="rId2" Target="../media/image56.jpeg" Type="http://schemas.openxmlformats.org/officeDocument/2006/relationships/image"/><Relationship Id="rId1" Target="../slideLayouts/slideLayout13.xml" Type="http://schemas.openxmlformats.org/officeDocument/2006/relationships/slideLayout"/><Relationship Id="rId4" Target="../media/image58.png" Type="http://schemas.openxmlformats.org/officeDocument/2006/relationships/image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3.png"/></Relationships>
</file>

<file path=ppt/slides/_rels/slide29.xml.rels><?xml version="1.0" encoding="UTF-8" standalone="yes" ?><Relationships xmlns="http://schemas.openxmlformats.org/package/2006/relationships"><Relationship Id="rId3" Target="../media/image63.png" Type="http://schemas.openxmlformats.org/officeDocument/2006/relationships/image"/><Relationship Id="rId2" Target="../media/image64.jpeg" Type="http://schemas.openxmlformats.org/officeDocument/2006/relationships/image"/><Relationship Id="rId1" Target="../slideLayouts/slideLayout13.xml" Type="http://schemas.openxmlformats.org/officeDocument/2006/relationships/slideLayout"/><Relationship Id="rId4" Target="../media/image65.png" Type="http://schemas.openxmlformats.org/officeDocument/2006/relationships/image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 ?><Relationships xmlns="http://schemas.openxmlformats.org/package/2006/relationships"><Relationship Id="rId3" Target="../media/image67.jpg" Type="http://schemas.openxmlformats.org/officeDocument/2006/relationships/image"/><Relationship Id="rId2" Target="../media/image66.jpg" Type="http://schemas.openxmlformats.org/officeDocument/2006/relationships/image"/><Relationship Id="rId1" Target="../slideLayouts/slideLayout13.xml" Type="http://schemas.openxmlformats.org/officeDocument/2006/relationships/slideLayout"/><Relationship Id="rId5" Target="../media/image68.jpeg" Type="http://schemas.openxmlformats.org/officeDocument/2006/relationships/image"/><Relationship Id="rId4" Target="../media/image18.jpeg" Type="http://schemas.openxmlformats.org/officeDocument/2006/relationships/image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8.emf"/><Relationship Id="rId4" Type="http://schemas.openxmlformats.org/officeDocument/2006/relationships/package" Target="../embeddings/_________Microsoft_Word1.docx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 ?><Relationships xmlns="http://schemas.openxmlformats.org/package/2006/relationships"><Relationship Id="rId2" Target="../media/image11.jpeg" Type="http://schemas.openxmlformats.org/officeDocument/2006/relationships/image"/><Relationship Id="rId1" Target="../slideLayouts/slideLayout13.xml" Type="http://schemas.openxmlformats.org/officeDocument/2006/relationships/slideLayout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7604" y="4607343"/>
            <a:ext cx="3888740" cy="21868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51860" y="691221"/>
            <a:ext cx="7498080" cy="1719072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31227" y="507759"/>
            <a:ext cx="2237426" cy="137781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813816" y="2593755"/>
            <a:ext cx="11082528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Совещание руководителей дошкольных </a:t>
            </a:r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образовательных организаций</a:t>
            </a:r>
          </a:p>
          <a:p>
            <a:pPr algn="ctr"/>
            <a:endParaRPr lang="ru-RU" sz="2800" b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 </a:t>
            </a:r>
            <a:r>
              <a:rPr lang="ru-RU" sz="40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контроль питания</a:t>
            </a:r>
          </a:p>
          <a:p>
            <a:pPr algn="ctr"/>
            <a:r>
              <a:rPr lang="ru-RU" sz="40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дошкольном образовательном </a:t>
            </a:r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учреждении</a:t>
            </a:r>
          </a:p>
          <a:p>
            <a:pPr algn="ctr"/>
            <a:endParaRPr lang="ru-RU" sz="4400" b="1" dirty="0">
              <a:solidFill>
                <a:schemeClr val="accent6">
                  <a:lumMod val="75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374136" y="6455664"/>
            <a:ext cx="61081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Апрель  2023г.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345" y="1254978"/>
            <a:ext cx="1746158" cy="1807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5996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1676">
        <p:fade/>
      </p:transition>
    </mc:Choice>
    <mc:Fallback xmlns="">
      <p:transition spd="med" advTm="11676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E180D4A7-C9FB-4DFB-919C-405C955672EB}">
      <p14:showEvtLst xmlns:p14="http://schemas.microsoft.com/office/powerpoint/2010/main">
        <p14:playEvt time="6262" objId="7"/>
      </p14:showEvtLst>
    </p:ext>
  </p:extLs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146654" y="-420624"/>
            <a:ext cx="10146186" cy="146304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Роль 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педагога  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организации 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питания обучающихся  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детском саду </a:t>
            </a:r>
            <a:endParaRPr lang="ru-RU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59664" y="1135856"/>
            <a:ext cx="112349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Культура питания в детском саду – наука, необходимая в современной жизни. Поскольку дети проводят большую часть дня в детском саду, то именно на воспитателей ложится обязанность научить ребенка полезно, вкусно, красиво и, самое главное, аккуратно питаться. 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6263" y="1918524"/>
            <a:ext cx="5627625" cy="31655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8" name="Picture 2" descr="http://xn--6-8sban6aewudk0d.xn----ctbfqbgebxiefapll.xn--p1ai/tinybrowser/images/082022/1122/1611/img_20210302_12150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044" y="2152626"/>
            <a:ext cx="4687824" cy="35158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0895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1676">
        <p:fade/>
      </p:transition>
    </mc:Choice>
    <mc:Fallback xmlns="">
      <p:transition spd="med" advTm="11676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E180D4A7-C9FB-4DFB-919C-405C955672EB}">
      <p14:showEvtLst xmlns:p14="http://schemas.microsoft.com/office/powerpoint/2010/main">
        <p14:playEvt time="6262" objId="7"/>
      </p14:showEvtLst>
    </p:ext>
  </p:extLs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146654" y="-420624"/>
            <a:ext cx="10146186" cy="146304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по организации питания детей в группах заключается:</a:t>
            </a:r>
            <a:endParaRPr lang="ru-RU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59664" y="1135856"/>
            <a:ext cx="1123492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- в создании безопасных условий при подготовке и во время приема пищи;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 - в воспитании культурно-гигиенических навыков во время приема пищи детьми; 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- в соблюдении соответствующих санитарных норм и меню.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9664" y="2244959"/>
            <a:ext cx="5575431" cy="31361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0" name="Picture 2" descr="http://xn--6-8sban6aewudk0d.xn----ctbfqbgebxiefapll.xn--p1ai/tinybrowser/images/082022/1122/1611/kwuawdhmav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1046" y="2176025"/>
            <a:ext cx="5093546" cy="320511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7374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1676">
        <p:fade/>
      </p:transition>
    </mc:Choice>
    <mc:Fallback xmlns="">
      <p:transition spd="med" advTm="11676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E180D4A7-C9FB-4DFB-919C-405C955672EB}">
      <p14:showEvtLst xmlns:p14="http://schemas.microsoft.com/office/powerpoint/2010/main">
        <p14:playEvt time="6262" objId="7"/>
      </p14:showEvtLst>
    </p:ext>
  </p:extLst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137510" y="-731520"/>
            <a:ext cx="10146186" cy="1463040"/>
          </a:xfrm>
        </p:spPr>
        <p:txBody>
          <a:bodyPr>
            <a:normAutofit/>
          </a:bodyPr>
          <a:lstStyle/>
          <a:p>
            <a:pPr algn="ctr"/>
            <a:r>
              <a:rPr b="1" dirty="0" lang="ru-RU" smtClean="0" sz="2800">
                <a:solidFill>
                  <a:schemeClr val="accent6">
                    <a:lumMod val="50000"/>
                  </a:schemeClr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дежурство </a:t>
            </a:r>
            <a:r>
              <a:rPr b="1" dirty="0" lang="ru-RU" sz="2800">
                <a:solidFill>
                  <a:schemeClr val="accent6">
                    <a:lumMod val="50000"/>
                  </a:schemeClr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по столовой</a:t>
            </a:r>
            <a:endParaRPr b="1" dirty="0" lang="ru-RU" sz="280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05583" y="1640997"/>
            <a:ext cx="4135770" cy="34306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descr="C:\Users\Пользователь\Desktop\семинар по питанию\I7ZPPtotTY8.jpg" id="6" name="Рисунок 5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"/>
          <a:stretch/>
        </p:blipFill>
        <p:spPr bwMode="auto">
          <a:xfrm rot="20886188">
            <a:off x="595410" y="1188588"/>
            <a:ext cx="4068118" cy="353897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descr="https://sun9-54.userapi.com/impg/8NMaoqT1y1pkeR44TDQ_ka6O6W8f25_QIh2XKQ/rhA6qm6ILBo.jpg?size=2555x2250&amp;quality=95&amp;sign=bd43df0eba58f227c0718a29882ee907&amp;type=album" id="9" name="Рисунок 8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41547">
            <a:off x="7387253" y="1174143"/>
            <a:ext cx="3970338" cy="34764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896833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Tm="11676" p14:dur="700" spd="med">
        <p:fade/>
      </p:transition>
    </mc:Choice>
    <mc:Fallback xmlns="">
      <p:transition advTm="11676" spd="med">
        <p:fade/>
      </p:transition>
    </mc:Fallback>
  </mc:AlternateContent>
  <p:timing>
    <p:tnLst>
      <p:par>
        <p:cTn dur="indefinite" id="1" nodeType="tmRoot" restart="never"/>
      </p:par>
    </p:tnLst>
  </p:timing>
  <p:extLst mod="1">
    <p:ext uri="{E180D4A7-C9FB-4DFB-919C-405C955672EB}">
      <p14:showEvtLst xmlns:p14="http://schemas.microsoft.com/office/powerpoint/2010/main">
        <p14:playEvt objId="7" time="6262"/>
      </p14:showEvtLst>
    </p:ext>
  </p:extLst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137510" y="-731520"/>
            <a:ext cx="10146186" cy="1463040"/>
          </a:xfrm>
        </p:spPr>
        <p:txBody>
          <a:bodyPr>
            <a:normAutofit/>
          </a:bodyPr>
          <a:lstStyle/>
          <a:p>
            <a:pPr algn="ctr"/>
            <a:r>
              <a:rPr b="1" dirty="0" lang="ru-RU" smtClean="0" sz="2800">
                <a:solidFill>
                  <a:schemeClr val="accent6">
                    <a:lumMod val="50000"/>
                  </a:schemeClr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дежурство </a:t>
            </a:r>
            <a:r>
              <a:rPr b="1" dirty="0" lang="ru-RU" sz="2800">
                <a:solidFill>
                  <a:schemeClr val="accent6">
                    <a:lumMod val="50000"/>
                  </a:schemeClr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по столовой</a:t>
            </a:r>
            <a:endParaRPr b="1" dirty="0" lang="ru-RU" sz="280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descr="http://xn--6-8sban6aewudk0d.xn----ctbfqbgebxiefapll.xn--p1ai/tinybrowser/images/082022/1122/1611/slpj46q_gky.jpg" id="8" name="Рисунок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566" y="618172"/>
            <a:ext cx="4537202" cy="31765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53085" y="691326"/>
            <a:ext cx="4283139" cy="32076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17270" y="3915442"/>
            <a:ext cx="4998365" cy="28127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descr="C:\Users\Пользователь\Desktop\семинар по питанию\Z1KC90MsakU.jpg" id="9" name="Рисунок 8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"/>
          <a:stretch/>
        </p:blipFill>
        <p:spPr bwMode="auto">
          <a:xfrm>
            <a:off x="1137510" y="3871531"/>
            <a:ext cx="4348890" cy="27853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287967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Tm="11676" p14:dur="700" spd="med">
        <p:fade/>
      </p:transition>
    </mc:Choice>
    <mc:Fallback xmlns="">
      <p:transition advTm="11676" spd="med">
        <p:fade/>
      </p:transition>
    </mc:Fallback>
  </mc:AlternateContent>
  <p:timing>
    <p:tnLst>
      <p:par>
        <p:cTn dur="indefinite" id="1" nodeType="tmRoot" restart="never"/>
      </p:par>
    </p:tnLst>
  </p:timing>
  <p:extLst mod="1">
    <p:ext uri="{E180D4A7-C9FB-4DFB-919C-405C955672EB}">
      <p14:showEvtLst xmlns:p14="http://schemas.microsoft.com/office/powerpoint/2010/main">
        <p14:playEvt objId="7" time="6262"/>
      </p14:showEvtLst>
    </p:ext>
  </p:extLs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276088" y="5236485"/>
            <a:ext cx="756404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Реализация проектов</a:t>
            </a:r>
            <a:endParaRPr lang="ru-RU" sz="5400" dirty="0">
              <a:ln w="0"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5" name="Рисунок 4" descr="C:\Users\Пользователь\Desktop\семинар по питанию\g2rMSJmfgTw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204" y="74294"/>
            <a:ext cx="3649980" cy="30620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C:\Users\Пользователь\Desktop\семинар по питанию\X3XFGpjwgIk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1548" y="155448"/>
            <a:ext cx="3597275" cy="35972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C:\Users\Пользователь\Desktop\семинар по питанию\2nTfO_1x0Yg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204" y="3912171"/>
            <a:ext cx="5292566" cy="29458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 descr="https://sun9-59.userapi.com/impg/PpI5WWB77drtMd2BO6wwadAA4I9B8ssfvfSUrQ/11V2-skSaMc.jpg?size=2560x1920&amp;quality=96&amp;sign=da428a54a705968de935b242bd027d3f&amp;type=album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26339">
            <a:off x="7126379" y="2929877"/>
            <a:ext cx="3112135" cy="23342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C:\Users\Пользователь\Desktop\семинар по питанию\ygNRGY7z0fM (1).jpg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9143" y="155448"/>
            <a:ext cx="3395345" cy="45275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374299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1676">
        <p:fade/>
      </p:transition>
    </mc:Choice>
    <mc:Fallback xmlns="">
      <p:transition spd="med" advTm="11676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E180D4A7-C9FB-4DFB-919C-405C955672EB}">
      <p14:showEvtLst xmlns:p14="http://schemas.microsoft.com/office/powerpoint/2010/main">
        <p14:playEvt time="6262" objId="7"/>
      </p14:showEvtLst>
    </p:ext>
  </p:extLs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718304" y="4541541"/>
            <a:ext cx="756404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Реализация проектов</a:t>
            </a:r>
            <a:endParaRPr lang="ru-RU" sz="5400" dirty="0">
              <a:ln w="0"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7" name="Рисунок 6" descr="C:\Users\Пользователь\Desktop\семинар по питанию\мастер кл\Gs5aa7svgfE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308" y="219074"/>
            <a:ext cx="4285996" cy="33470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4" name="Picture 2" descr="https://sun9-68.userapi.com/impg/5J3fKUwZZBPxOzg9Q2c18YjqGTCvgNV1YcZ4bA/3NHRmAAJ0ZY.jpg?size=900x1600&amp;quality=95&amp;sign=28fae94b1db26cd83dfe3266a4cae50b&amp;type=albu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002228" y="2642640"/>
            <a:ext cx="2371140" cy="42153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Рисунок 11" descr="https://sun9-37.userapi.com/impg/p9jMQA17kAgB8kz6Ve7BOWsYKFygJNzGRM_cbg/fsJkFvkuYaI.jpg?size=1280x721&amp;quality=95&amp;sign=44265331994ab6e57a723b9460b64d68&amp;type=album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3368" y="219073"/>
            <a:ext cx="5257799" cy="33470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17811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1676">
        <p:fade/>
      </p:transition>
    </mc:Choice>
    <mc:Fallback xmlns="">
      <p:transition spd="med" advTm="11676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E180D4A7-C9FB-4DFB-919C-405C955672EB}">
      <p14:showEvtLst xmlns:p14="http://schemas.microsoft.com/office/powerpoint/2010/main">
        <p14:playEvt time="6262" objId="7"/>
      </p14:showEvtLst>
    </p:ext>
  </p:extLs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6919" y="3246894"/>
            <a:ext cx="1061700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chemeClr val="tx2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Встречи с медицинскими работниками</a:t>
            </a:r>
            <a:endParaRPr lang="ru-RU" sz="4000" b="1" cap="none" spc="0" dirty="0">
              <a:ln w="12700">
                <a:solidFill>
                  <a:schemeClr val="accent1"/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pic>
        <p:nvPicPr>
          <p:cNvPr id="9" name="Рисунок 8" descr="C:\Users\Пользователь\Desktop\семинар по питанию\мастер кл\D9mlsfpiPsw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426" y="244602"/>
            <a:ext cx="4224782" cy="32697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C:\Users\Пользователь\Desktop\семинар по питанию\мастер кл\Pkc8_RLBPKI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0488" y="244602"/>
            <a:ext cx="4443984" cy="31112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 descr="C:\Users\Пользователь\Desktop\семинар по питанию\мастер кл\hlP9mSdVOqk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1192" y="3882402"/>
            <a:ext cx="4330192" cy="29077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57222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1676">
        <p:fade/>
      </p:transition>
    </mc:Choice>
    <mc:Fallback xmlns="">
      <p:transition spd="med" advTm="11676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E180D4A7-C9FB-4DFB-919C-405C955672EB}">
      <p14:showEvtLst xmlns:p14="http://schemas.microsoft.com/office/powerpoint/2010/main">
        <p14:playEvt time="6262" objId="7"/>
      </p14:showEvtLst>
    </p:ext>
  </p:extLs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10783" y="4824234"/>
            <a:ext cx="566212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chemeClr val="tx2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«День культуры еды»</a:t>
            </a:r>
            <a:endParaRPr lang="ru-RU" sz="4000" b="1" cap="none" spc="0" dirty="0">
              <a:ln w="12700">
                <a:solidFill>
                  <a:schemeClr val="accent1"/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pic>
        <p:nvPicPr>
          <p:cNvPr id="4" name="Рисунок 3" descr="C:\Users\Пользователь\Desktop\семинар по питанию\мастер кл\syFRcWGZ1ZI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8679" y="192024"/>
            <a:ext cx="7101313" cy="46322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8202" y="4599432"/>
            <a:ext cx="3221502" cy="20939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751828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1676">
        <p:fade/>
      </p:transition>
    </mc:Choice>
    <mc:Fallback xmlns="">
      <p:transition spd="med" advTm="11676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E180D4A7-C9FB-4DFB-919C-405C955672EB}">
      <p14:showEvtLst xmlns:p14="http://schemas.microsoft.com/office/powerpoint/2010/main">
        <p14:playEvt time="6262" objId="7"/>
      </p14:showEvtLst>
    </p:ext>
  </p:extLst>
</p:sld>
</file>

<file path=ppt/slides/slide1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15839" y="5510034"/>
            <a:ext cx="5662127" cy="707886"/>
          </a:xfrm>
          <a:prstGeom prst="rect">
            <a:avLst/>
          </a:prstGeom>
          <a:noFill/>
        </p:spPr>
        <p:txBody>
          <a:bodyPr bIns="45720" lIns="91440" rIns="91440" tIns="45720" wrap="none">
            <a:spAutoFit/>
          </a:bodyPr>
          <a:lstStyle/>
          <a:p>
            <a:pPr algn="ctr"/>
            <a:r>
              <a:rPr b="1" cap="none" dirty="0" lang="ru-RU" smtClean="0" spc="0" sz="4000">
                <a:ln w="12700">
                  <a:solidFill>
                    <a:schemeClr val="accent1"/>
                  </a:solidFill>
                  <a:prstDash val="solid"/>
                </a:ln>
                <a:solidFill>
                  <a:schemeClr val="tx2"/>
                </a:solidFill>
                <a:effectLst>
                  <a:outerShdw algn="bl" dir="2640000" dist="38100" rotWithShape="0">
                    <a:schemeClr val="accent1"/>
                  </a:outerShdw>
                </a:effectLst>
              </a:rPr>
              <a:t>«День культуры еды»</a:t>
            </a:r>
            <a:endParaRPr b="1" cap="none" dirty="0" lang="ru-RU" spc="0" sz="4000">
              <a:ln w="12700">
                <a:solidFill>
                  <a:schemeClr val="accent1"/>
                </a:solidFill>
                <a:prstDash val="solid"/>
              </a:ln>
              <a:solidFill>
                <a:schemeClr val="tx2"/>
              </a:solidFill>
              <a:effectLst>
                <a:outerShdw algn="bl" dir="2640000" dist="38100" rotWithShape="0">
                  <a:schemeClr val="accent1"/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37967">
            <a:off x="8476721" y="978408"/>
            <a:ext cx="3221502" cy="2093976"/>
          </a:xfrm>
          <a:prstGeom prst="roundRect">
            <a:avLst>
              <a:gd fmla="val 16667" name="adj"/>
            </a:avLst>
          </a:prstGeom>
          <a:ln>
            <a:noFill/>
          </a:ln>
          <a:effectLst>
            <a:outerShdw algn="tl" blurRad="76200" dir="7800000" dist="381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contrasting">
              <a:rot lat="0" lon="0" rev="4200000"/>
            </a:lightRig>
          </a:scene3d>
          <a:sp3d prstMaterial="plastic">
            <a:bevelT h="114300" prst="relaxedInset" w="381000"/>
            <a:contourClr>
              <a:srgbClr val="969696"/>
            </a:contourClr>
          </a:sp3d>
        </p:spPr>
      </p:pic>
      <p:pic>
        <p:nvPicPr>
          <p:cNvPr descr="C:\Users\Пользователь\Desktop\семинар по питанию\мастер кл\DO3NDuz6Mko.jpg" id="5" name="Рисунок 4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"/>
          <a:stretch/>
        </p:blipFill>
        <p:spPr bwMode="auto">
          <a:xfrm>
            <a:off x="2306276" y="186499"/>
            <a:ext cx="5471690" cy="521380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830995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Tm="11676" p14:dur="700" spd="med">
        <p:fade/>
      </p:transition>
    </mc:Choice>
    <mc:Fallback xmlns="">
      <p:transition advTm="11676" spd="med">
        <p:fade/>
      </p:transition>
    </mc:Fallback>
  </mc:AlternateContent>
  <p:timing>
    <p:tnLst>
      <p:par>
        <p:cTn dur="indefinite" id="1" nodeType="tmRoot" restart="never"/>
      </p:par>
    </p:tnLst>
  </p:timing>
  <p:extLst mod="1">
    <p:ext uri="{E180D4A7-C9FB-4DFB-919C-405C955672EB}">
      <p14:showEvtLst xmlns:p14="http://schemas.microsoft.com/office/powerpoint/2010/main">
        <p14:playEvt objId="7" time="6262"/>
      </p14:showEvtLst>
    </p:ext>
  </p:extLs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74093" y="6150114"/>
            <a:ext cx="566212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chemeClr val="tx2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«День культуры еды»</a:t>
            </a:r>
            <a:endParaRPr lang="ru-RU" sz="4000" b="1" cap="none" spc="0" dirty="0">
              <a:ln w="12700">
                <a:solidFill>
                  <a:schemeClr val="accent1"/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496" y="0"/>
            <a:ext cx="4746891" cy="63291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C:\Users\Пользователь\Desktop\семинар по питанию\мастер кл\Qa42x7XLpt8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7880" y="571506"/>
            <a:ext cx="4901184" cy="39547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369419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1676">
        <p:fade/>
      </p:transition>
    </mc:Choice>
    <mc:Fallback xmlns="">
      <p:transition spd="med" advTm="11676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E180D4A7-C9FB-4DFB-919C-405C955672EB}">
      <p14:showEvtLst xmlns:p14="http://schemas.microsoft.com/office/powerpoint/2010/main">
        <p14:playEvt time="6262" objId="7"/>
      </p14:showEvtLst>
    </p:ext>
  </p:extLs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3256" y="91440"/>
            <a:ext cx="1746158" cy="180746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956816" y="1444753"/>
            <a:ext cx="8805672" cy="53276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450"/>
              </a:spcBef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Питание – один из основных факторов внешней среды, определяющих нормальное развитие ребёнка. Оно оказывает самое непосредственное влияние на его жизнедеятельность, рост, состояние здоровья и гармоничное развитие. Рациональное питание воздействует также на развитие мозга, интеллекта ребёнка и функциональное состояние его нервной системы. Правильно организованное питание способствует повышению устойчивости организма к различным неблагоприятным факторам внешней среды, профилактике заболеваемости.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0526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1676">
        <p:fade/>
      </p:transition>
    </mc:Choice>
    <mc:Fallback xmlns="">
      <p:transition spd="med" advTm="11676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E180D4A7-C9FB-4DFB-919C-405C955672EB}">
      <p14:showEvtLst xmlns:p14="http://schemas.microsoft.com/office/powerpoint/2010/main">
        <p14:playEvt time="6262" objId="7"/>
      </p14:showEvtLst>
    </p:ext>
  </p:extLs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74093" y="6150114"/>
            <a:ext cx="566212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chemeClr val="tx2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«День культуры еды»</a:t>
            </a:r>
            <a:endParaRPr lang="ru-RU" sz="4000" b="1" cap="none" spc="0" dirty="0">
              <a:ln w="12700">
                <a:solidFill>
                  <a:schemeClr val="accent1"/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pic>
        <p:nvPicPr>
          <p:cNvPr id="7" name="Рисунок 6" descr="C:\Users\Пользователь\Desktop\семинар по питанию\-vnxta_1vum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6247" y="3191257"/>
            <a:ext cx="5678489" cy="29588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C:\Users\Пользователь\Desktop\семинар по питанию\yxcns-tlgim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44" y="75685"/>
            <a:ext cx="5029328" cy="31155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5156" y="256602"/>
            <a:ext cx="5347210" cy="30078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630471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1676">
        <p:fade/>
      </p:transition>
    </mc:Choice>
    <mc:Fallback xmlns="">
      <p:transition spd="med" advTm="11676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E180D4A7-C9FB-4DFB-919C-405C955672EB}">
      <p14:showEvtLst xmlns:p14="http://schemas.microsoft.com/office/powerpoint/2010/main">
        <p14:playEvt time="6262" objId="7"/>
      </p14:showEvtLst>
    </p:ext>
  </p:extLst>
</p:sld>
</file>

<file path=ppt/slides/slide2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914400" y="216331"/>
            <a:ext cx="1025042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b="1" dirty="0" lang="ru-RU" smtClean="0" sz="2800">
                <a:latin charset="0" panose="02020603050405020304" pitchFamily="18" typeface="Times New Roman"/>
                <a:ea charset="0" panose="020F0502020204030204" pitchFamily="34" typeface="Calibri"/>
              </a:rPr>
              <a:t>Сотрудничество </a:t>
            </a:r>
            <a:r>
              <a:rPr b="1" dirty="0" lang="ru-RU" sz="2800">
                <a:latin charset="0" panose="02020603050405020304" pitchFamily="18" typeface="Times New Roman"/>
                <a:ea charset="0" panose="020F0502020204030204" pitchFamily="34" typeface="Calibri"/>
              </a:rPr>
              <a:t>с Родниковским политехническим колледжем / ОГБПОУ "РПК"/</a:t>
            </a:r>
            <a:endParaRPr b="1" dirty="0" lang="ru-RU" sz="2800"/>
          </a:p>
        </p:txBody>
      </p:sp>
      <p:pic>
        <p:nvPicPr>
          <p:cNvPr descr="C:\Users\Пользователь\Desktop\семинар по питанию\мастер кл\2Ab57KQreAQ.jpg" id="8" name="Рисунок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0899" y="1170438"/>
            <a:ext cx="4733925" cy="2505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descr="C:\Users\Пользователь\Desktop\семинар по питанию\мастер кл\8Cc-Sucy1eU.jpg" id="9" name="Рисунок 8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960" y="1170438"/>
            <a:ext cx="4541647" cy="26517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9" l="93" t="109"/>
          <a:stretch/>
        </p:blipFill>
        <p:spPr>
          <a:xfrm>
            <a:off x="1773936" y="3953332"/>
            <a:ext cx="3749039" cy="26714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descr="C:\Users\Пользователь\Desktop\семинар по питанию\мастер кл\ogUnvckfoeU.jpg" id="11" name="Рисунок 10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7" t="37"/>
          <a:stretch/>
        </p:blipFill>
        <p:spPr bwMode="auto">
          <a:xfrm>
            <a:off x="6430899" y="3953332"/>
            <a:ext cx="3782949" cy="27583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266843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700" spd="med">
        <p:fade/>
      </p:transition>
    </mc:Choice>
    <mc:Fallback xmlns="">
      <p:transition spd="med">
        <p:fade/>
      </p:transition>
    </mc:Fallback>
  </mc:AlternateContent>
  <p:timing>
    <p:tnLst>
      <p:par>
        <p:cTn dur="indefinite" id="1" nodeType="tmRoot" restart="never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2632927063"/>
              </p:ext>
            </p:extLst>
          </p:nvPr>
        </p:nvGraphicFramePr>
        <p:xfrm>
          <a:off x="384048" y="411038"/>
          <a:ext cx="5041392" cy="27588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5" name="Диаграмма 14"/>
          <p:cNvGraphicFramePr/>
          <p:nvPr>
            <p:extLst>
              <p:ext uri="{D42A27DB-BD31-4B8C-83A1-F6EECF244321}">
                <p14:modId xmlns:p14="http://schemas.microsoft.com/office/powerpoint/2010/main" val="2936400202"/>
              </p:ext>
            </p:extLst>
          </p:nvPr>
        </p:nvGraphicFramePr>
        <p:xfrm>
          <a:off x="377372" y="3781733"/>
          <a:ext cx="5090740" cy="25813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6" name="Диаграмма 15"/>
          <p:cNvGraphicFramePr/>
          <p:nvPr>
            <p:extLst>
              <p:ext uri="{D42A27DB-BD31-4B8C-83A1-F6EECF244321}">
                <p14:modId xmlns:p14="http://schemas.microsoft.com/office/powerpoint/2010/main" val="1649280356"/>
              </p:ext>
            </p:extLst>
          </p:nvPr>
        </p:nvGraphicFramePr>
        <p:xfrm>
          <a:off x="5678424" y="411039"/>
          <a:ext cx="6266834" cy="27588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4" name="Диаграмма 23"/>
          <p:cNvGraphicFramePr/>
          <p:nvPr>
            <p:extLst>
              <p:ext uri="{D42A27DB-BD31-4B8C-83A1-F6EECF244321}">
                <p14:modId xmlns:p14="http://schemas.microsoft.com/office/powerpoint/2010/main" val="230449346"/>
              </p:ext>
            </p:extLst>
          </p:nvPr>
        </p:nvGraphicFramePr>
        <p:xfrm>
          <a:off x="5632704" y="3754301"/>
          <a:ext cx="6294265" cy="25813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1682496" y="3079742"/>
            <a:ext cx="88056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Онлайн – опрос «Организация питания в ДОУ»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221198" y="-100584"/>
            <a:ext cx="756553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Нам важно мнение каждого </a:t>
            </a:r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родителя…</a:t>
            </a:r>
            <a:endParaRPr lang="ru-RU" sz="32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9742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Диаграмма 16"/>
          <p:cNvGraphicFramePr/>
          <p:nvPr>
            <p:extLst>
              <p:ext uri="{D42A27DB-BD31-4B8C-83A1-F6EECF244321}">
                <p14:modId xmlns:p14="http://schemas.microsoft.com/office/powerpoint/2010/main" val="965940094"/>
              </p:ext>
            </p:extLst>
          </p:nvPr>
        </p:nvGraphicFramePr>
        <p:xfrm>
          <a:off x="122244" y="3198760"/>
          <a:ext cx="6057900" cy="31512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3" name="Диаграмма 22"/>
          <p:cNvGraphicFramePr/>
          <p:nvPr>
            <p:extLst>
              <p:ext uri="{D42A27DB-BD31-4B8C-83A1-F6EECF244321}">
                <p14:modId xmlns:p14="http://schemas.microsoft.com/office/powerpoint/2010/main" val="2533860702"/>
              </p:ext>
            </p:extLst>
          </p:nvPr>
        </p:nvGraphicFramePr>
        <p:xfrm>
          <a:off x="6304096" y="3205972"/>
          <a:ext cx="2821616" cy="31512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4" name="Диаграмма 23"/>
          <p:cNvGraphicFramePr/>
          <p:nvPr>
            <p:extLst>
              <p:ext uri="{D42A27DB-BD31-4B8C-83A1-F6EECF244321}">
                <p14:modId xmlns:p14="http://schemas.microsoft.com/office/powerpoint/2010/main" val="1346630385"/>
              </p:ext>
            </p:extLst>
          </p:nvPr>
        </p:nvGraphicFramePr>
        <p:xfrm>
          <a:off x="9271000" y="3198760"/>
          <a:ext cx="2799080" cy="31512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5" name="Диаграмма 24"/>
          <p:cNvGraphicFramePr/>
          <p:nvPr>
            <p:extLst>
              <p:ext uri="{D42A27DB-BD31-4B8C-83A1-F6EECF244321}">
                <p14:modId xmlns:p14="http://schemas.microsoft.com/office/powerpoint/2010/main" val="3211743749"/>
              </p:ext>
            </p:extLst>
          </p:nvPr>
        </p:nvGraphicFramePr>
        <p:xfrm>
          <a:off x="122244" y="211719"/>
          <a:ext cx="5806116" cy="25823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pic>
        <p:nvPicPr>
          <p:cNvPr id="2" name="Рисунок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84848" y="95433"/>
            <a:ext cx="4654296" cy="27387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2008228" y="2678216"/>
            <a:ext cx="795608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Онлайн – опрос «Организация питания в ДОУ»</a:t>
            </a:r>
          </a:p>
        </p:txBody>
      </p:sp>
    </p:spTree>
    <p:extLst>
      <p:ext uri="{BB962C8B-B14F-4D97-AF65-F5344CB8AC3E}">
        <p14:creationId xmlns:p14="http://schemas.microsoft.com/office/powerpoint/2010/main" val="394911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761449" y="82733"/>
            <a:ext cx="849944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0" cap="none" spc="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Онлайн – опрос «Организация питания в ДОУ»</a:t>
            </a:r>
            <a:endParaRPr lang="ru-RU" sz="3200" b="0" cap="none" spc="0" dirty="0">
              <a:ln w="0"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1533" y="1252728"/>
            <a:ext cx="8266586" cy="493776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33598" y="896328"/>
            <a:ext cx="2078916" cy="2158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9460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1676">
        <p:fade/>
      </p:transition>
    </mc:Choice>
    <mc:Fallback xmlns="">
      <p:transition spd="med" advTm="11676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E180D4A7-C9FB-4DFB-919C-405C955672EB}">
      <p14:showEvtLst xmlns:p14="http://schemas.microsoft.com/office/powerpoint/2010/main">
        <p14:playEvt time="6262" objId="7"/>
      </p14:showEvtLst>
    </p:ext>
  </p:extLs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286000" y="91440"/>
            <a:ext cx="89702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Дегустация блюд детского питания…</a:t>
            </a:r>
            <a:endParaRPr lang="ru-RU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3135" y="517119"/>
            <a:ext cx="4468889" cy="29792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726" y="517119"/>
            <a:ext cx="4234379" cy="28201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726" y="3496377"/>
            <a:ext cx="4287012" cy="32152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7975" y="3566099"/>
            <a:ext cx="4194049" cy="31455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8980" y="2333023"/>
            <a:ext cx="4069073" cy="264489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682182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4316" y="719218"/>
            <a:ext cx="5078076" cy="51278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30244" y="803095"/>
            <a:ext cx="5486264" cy="51642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2376602" y="0"/>
            <a:ext cx="67072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Ежедневное меню</a:t>
            </a:r>
            <a:endParaRPr lang="ru-RU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73666" y="301658"/>
            <a:ext cx="2085013" cy="2158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3193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4467" y="795528"/>
            <a:ext cx="10550145" cy="5934456"/>
          </a:xfrm>
          <a:prstGeom prst="rect">
            <a:avLst/>
          </a:prstGeom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545080" y="180177"/>
            <a:ext cx="792979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</a:t>
            </a: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ПИТАНИЯ 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ОБРАЗОВАТЕЛЬНОЙ ОРГАНИЗАЦИИ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88209" y="4581060"/>
            <a:ext cx="1999661" cy="1938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9984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dirty="0"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764" y="133342"/>
            <a:ext cx="7321233" cy="411819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50992" y="2221991"/>
            <a:ext cx="6348244" cy="4059089"/>
          </a:xfrm>
          <a:prstGeom prst="rect">
            <a:avLst/>
          </a:prstGeom>
        </p:spPr>
      </p:pic>
      <p:sp>
        <p:nvSpPr>
          <p:cNvPr id="3" name="Текст 2"/>
          <p:cNvSpPr>
            <a:spLocks noGrp="1"/>
          </p:cNvSpPr>
          <p:nvPr>
            <p:ph idx="2" sz="half" type="body"/>
          </p:nvPr>
        </p:nvSpPr>
        <p:spPr/>
        <p:txBody>
          <a:bodyPr/>
          <a:lstStyle/>
          <a:p>
            <a:endParaRPr dirty="0"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/>
          <a:srcRect b="182" l="173" r="139" t="285"/>
          <a:stretch/>
        </p:blipFill>
        <p:spPr>
          <a:xfrm>
            <a:off x="731520" y="4408417"/>
            <a:ext cx="2002536" cy="1937519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7606590" y="802982"/>
            <a:ext cx="43000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b="1" dirty="0" lang="ru-RU">
                <a:latin charset="0" panose="02020603050405020304" pitchFamily="18" typeface="Times New Roman"/>
                <a:cs charset="0" panose="02020603050405020304" pitchFamily="18" typeface="Times New Roman"/>
              </a:rPr>
              <a:t>ОРГАНИЗАЦИЯ ПИТАНИЯ В ОБРАЗОВАТЕЛЬНОЙ ОРГАНИЗАЦИИ</a:t>
            </a:r>
          </a:p>
        </p:txBody>
      </p:sp>
    </p:spTree>
    <p:extLst>
      <p:ext uri="{BB962C8B-B14F-4D97-AF65-F5344CB8AC3E}">
        <p14:creationId xmlns:p14="http://schemas.microsoft.com/office/powerpoint/2010/main" val="3560032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700" spd="med">
        <p:fade/>
      </p:transition>
    </mc:Choice>
    <mc:Fallback xmlns="">
      <p:transition spd="med">
        <p:fade/>
      </p:transition>
    </mc:Fallback>
  </mc:AlternateContent>
  <p:timing>
    <p:tnLst>
      <p:par>
        <p:cTn dur="indefinite" id="1" nodeType="tmRoot" restart="never"/>
      </p:par>
    </p:tnLst>
  </p:timing>
</p:sld>
</file>

<file path=ppt/slides/slide2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dirty="0"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4467" y="1124701"/>
            <a:ext cx="8684358" cy="4884951"/>
          </a:xfrm>
          <a:prstGeom prst="rect">
            <a:avLst/>
          </a:prstGeom>
        </p:spPr>
      </p:pic>
      <p:sp>
        <p:nvSpPr>
          <p:cNvPr id="3" name="Текст 2"/>
          <p:cNvSpPr>
            <a:spLocks noGrp="1"/>
          </p:cNvSpPr>
          <p:nvPr>
            <p:ph idx="2" sz="half" type="body"/>
          </p:nvPr>
        </p:nvSpPr>
        <p:spPr/>
        <p:txBody>
          <a:bodyPr/>
          <a:lstStyle/>
          <a:p>
            <a:endParaRPr dirty="0"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rcRect b="182" l="173" r="139" t="285"/>
          <a:stretch/>
        </p:blipFill>
        <p:spPr>
          <a:xfrm>
            <a:off x="9859701" y="4360167"/>
            <a:ext cx="2002536" cy="193751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78026" y="497008"/>
            <a:ext cx="7742591" cy="493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457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700" spd="med">
        <p:fade/>
      </p:transition>
    </mc:Choice>
    <mc:Fallback xmlns="">
      <p:transition spd="med">
        <p:fade/>
      </p:transition>
    </mc:Fallback>
  </mc:AlternateContent>
  <p:timing>
    <p:tnLst>
      <p:par>
        <p:cTn dur="indefinite" id="1" nodeType="tmRoot" restart="never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54480" y="333863"/>
            <a:ext cx="98298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Нормативно-правовые документы регламентирующие 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организацию питания в детском саду 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6998825"/>
              </p:ext>
            </p:extLst>
          </p:nvPr>
        </p:nvGraphicFramePr>
        <p:xfrm>
          <a:off x="515112" y="1287970"/>
          <a:ext cx="11108137" cy="5536260"/>
        </p:xfrm>
        <a:graphic>
          <a:graphicData uri="http://schemas.openxmlformats.org/drawingml/2006/table">
            <a:tbl>
              <a:tblPr firstRow="1" firstCol="1" bandRow="1"/>
              <a:tblGrid>
                <a:gridCol w="2039552"/>
                <a:gridCol w="9068585"/>
              </a:tblGrid>
              <a:tr h="833438">
                <a:tc>
                  <a:txBody>
                    <a:bodyPr/>
                    <a:lstStyle/>
                    <a:p>
                      <a:pPr algn="ctr">
                        <a:spcBef>
                          <a:spcPts val="450"/>
                        </a:spcBef>
                        <a:spcAft>
                          <a:spcPts val="0"/>
                        </a:spcAft>
                      </a:pPr>
                      <a:r>
                        <a:rPr lang="ru-RU" sz="16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Федеральные законы</a:t>
                      </a:r>
                      <a:endParaRPr lang="ru-RU" sz="1600" i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767" marR="597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9210" indent="0" algn="just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  <a:r>
                        <a:rPr lang="ru-RU" sz="16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Федеральный закон 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от 29 декабря 2012 г. N 273-ФЗ «Об образовании в Российской Федерации»; 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29210" indent="0" algn="just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 Федеральный законом № 29-ФЗ от 02.01.2000г «О качестве и безопасности пищевых продуктов» в редакции от 23 апреля 2018 г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3.Федеральный закон от 30.03.1999 № 52-ФЗ «О санитарно-эпидемиологическом благополучии населения»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767" marR="597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9718">
                <a:tc>
                  <a:txBody>
                    <a:bodyPr/>
                    <a:lstStyle/>
                    <a:p>
                      <a:pPr algn="ctr">
                        <a:spcBef>
                          <a:spcPts val="450"/>
                        </a:spcBef>
                        <a:spcAft>
                          <a:spcPts val="0"/>
                        </a:spcAft>
                      </a:pPr>
                      <a:r>
                        <a:rPr lang="ru-RU" sz="16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Санитарно-эпидемиологические правила, нормы </a:t>
                      </a:r>
                      <a:endParaRPr lang="ru-RU" sz="1600" i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767" marR="597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marR="89535" lvl="0" indent="-342900" algn="just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9210" algn="l"/>
                        </a:tabLst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Постановление Главного государственного санитарного врача РФ от 27.10.2020г. №32 «Об утверждении санитарно- эпидемиологических правил и норм СанПиН 2.3/2.4.3590-20 «Санитарно-эпидемиологические требования к организации общественного питания населения»;</a:t>
                      </a:r>
                    </a:p>
                    <a:p>
                      <a:pPr marL="342900" marR="89535" lvl="0" indent="-342900" algn="just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9210" algn="l"/>
                        </a:tabLst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Постановление Главного государственного санитарного врача РФ от 28.09.2020г. №28 Санитарные правила. СП 2.4.3648-20 «Санитарно-эпидемиологические требования к организациям воспитания и обучения, отдыха и оздоровления детей и молодежи».</a:t>
                      </a:r>
                    </a:p>
                  </a:txBody>
                  <a:tcPr marL="59767" marR="597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9417">
                <a:tc>
                  <a:txBody>
                    <a:bodyPr/>
                    <a:lstStyle/>
                    <a:p>
                      <a:pPr algn="ctr">
                        <a:spcBef>
                          <a:spcPts val="450"/>
                        </a:spcBef>
                        <a:spcAft>
                          <a:spcPts val="0"/>
                        </a:spcAft>
                      </a:pPr>
                      <a:r>
                        <a:rPr lang="ru-RU" sz="16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Распорядительные документы администрации МО «Родниковский муниципальный район», Управления образования </a:t>
                      </a:r>
                      <a:endParaRPr lang="ru-RU" sz="1600" i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767" marR="597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572770" algn="l"/>
                        </a:tabLs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Постановление администрации МО «Родниковский муниципальный район» </a:t>
                      </a:r>
                      <a:r>
                        <a:rPr lang="ru-RU" sz="16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«О внесение изменений в постановление администрации МО "Родниковский муниципальный район" от 21.10.2014г. № 1515 "Об установлении родительской платы за присмотр и уход за детьми в муниципальных образовательных организациях Родниковского муниципального района, реализующих образовательную программу дошкольного образования" 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572770" algn="l"/>
                        </a:tabLst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Приказ Управления образования администрации МО «Родниковский муниципальный район» от 29.12.2022г. №520 «О внесении изменений в приказ «Об установлении стоимости питания детей»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767" marR="597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750">
                <a:tc>
                  <a:txBody>
                    <a:bodyPr/>
                    <a:lstStyle/>
                    <a:p>
                      <a:pPr algn="ctr">
                        <a:spcBef>
                          <a:spcPts val="450"/>
                        </a:spcBef>
                        <a:spcAft>
                          <a:spcPts val="0"/>
                        </a:spcAft>
                      </a:pPr>
                      <a:r>
                        <a:rPr lang="ru-RU" sz="16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Сборники рецептур</a:t>
                      </a:r>
                      <a:endParaRPr lang="ru-RU" sz="1600" i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767" marR="597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19380" algn="just">
                        <a:spcBef>
                          <a:spcPts val="450"/>
                        </a:spcBef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Сборники рецептур блюд и кулинарных изделий для питания детей в дошкольных организациях  </a:t>
                      </a:r>
                    </a:p>
                  </a:txBody>
                  <a:tcPr marL="59767" marR="597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3501">
                <a:tc>
                  <a:txBody>
                    <a:bodyPr/>
                    <a:lstStyle/>
                    <a:p>
                      <a:pPr algn="ctr">
                        <a:spcBef>
                          <a:spcPts val="450"/>
                        </a:spcBef>
                        <a:spcAft>
                          <a:spcPts val="0"/>
                        </a:spcAft>
                      </a:pPr>
                      <a:r>
                        <a:rPr lang="ru-RU" sz="16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Методические документы</a:t>
                      </a:r>
                      <a:endParaRPr lang="ru-RU" sz="1600" i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767" marR="597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19380" algn="just">
                        <a:spcBef>
                          <a:spcPts val="450"/>
                        </a:spcBef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Приказ Минздравсоцразвития России № 213н и Минобрнауки России №178 от 11.03.2012г «Об утверждении методических рекомендаций по организации питания обучающихся и воспитанников образовательных учреждений»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767" marR="597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416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1676">
        <p:fade/>
      </p:transition>
    </mc:Choice>
    <mc:Fallback xmlns="">
      <p:transition spd="med" advTm="11676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E180D4A7-C9FB-4DFB-919C-405C955672EB}">
      <p14:showEvtLst xmlns:p14="http://schemas.microsoft.com/office/powerpoint/2010/main">
        <p14:playEvt time="6262" objId="7"/>
      </p14:showEvtLst>
    </p:ext>
  </p:extLs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914400" y="216331"/>
            <a:ext cx="102504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</a:rPr>
              <a:t>Результативность нашей </a:t>
            </a:r>
            <a:r>
              <a:rPr lang="ru-RU" sz="28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работы</a:t>
            </a:r>
            <a:endParaRPr lang="ru-RU" sz="28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66928" y="836071"/>
            <a:ext cx="11228832" cy="53285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0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повысилась </a:t>
            </a:r>
            <a:r>
              <a:rPr lang="ru-RU" sz="20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родительская </a:t>
            </a:r>
            <a:r>
              <a:rPr lang="ru-RU" sz="20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компетентность и </a:t>
            </a:r>
            <a:r>
              <a:rPr lang="ru-RU" sz="20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заинтересованность в вопросах здорового питания дошкольников </a:t>
            </a:r>
            <a:r>
              <a:rPr lang="ru-RU" sz="20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- у 89 </a:t>
            </a:r>
            <a:r>
              <a:rPr lang="ru-RU" sz="20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% родителей МКДОУ</a:t>
            </a:r>
            <a:endParaRPr lang="ru-RU" sz="2000" dirty="0">
              <a:solidFill>
                <a:srgbClr val="333333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0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67% </a:t>
            </a:r>
            <a:r>
              <a:rPr lang="ru-RU" sz="20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родителей </a:t>
            </a:r>
            <a:r>
              <a:rPr lang="ru-RU" sz="20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вовлечены </a:t>
            </a:r>
            <a:r>
              <a:rPr lang="ru-RU" sz="20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педагогическую деятельность по организации рационального питания </a:t>
            </a:r>
            <a:r>
              <a:rPr lang="ru-RU" sz="20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дошкольников</a:t>
            </a: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организации питания в семье родители стали больше уделять внимания разнообразию и витаминизации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блюд </a:t>
            </a:r>
            <a:endParaRPr lang="ru-RU" sz="2000" dirty="0">
              <a:solidFill>
                <a:srgbClr val="333333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0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89% </a:t>
            </a:r>
            <a:r>
              <a:rPr lang="ru-RU" sz="20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родителей </a:t>
            </a:r>
            <a:r>
              <a:rPr lang="ru-RU" sz="20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смогли получить </a:t>
            </a:r>
            <a:r>
              <a:rPr lang="ru-RU" sz="20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теоретические и практические знания по вопросам здорового питания </a:t>
            </a:r>
            <a:r>
              <a:rPr lang="ru-RU" sz="20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дошкольников /на заседаниях Семейного клуба, мастер – классах</a:t>
            </a:r>
            <a:r>
              <a:rPr lang="ru-RU" sz="20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опираясь </a:t>
            </a:r>
            <a:r>
              <a:rPr lang="ru-RU" sz="20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рекомендации </a:t>
            </a:r>
            <a:r>
              <a:rPr lang="ru-RU" sz="20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специалистов и Электронных ресурсов по </a:t>
            </a:r>
            <a:r>
              <a:rPr lang="ru-RU" sz="20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питанию на официальном сайте ДОУ/</a:t>
            </a:r>
            <a:endParaRPr lang="ru-RU" sz="2000" dirty="0">
              <a:solidFill>
                <a:srgbClr val="333333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0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81% </a:t>
            </a:r>
            <a:r>
              <a:rPr lang="ru-RU" sz="20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родителей </a:t>
            </a:r>
            <a:r>
              <a:rPr lang="ru-RU" sz="20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получили </a:t>
            </a:r>
            <a:r>
              <a:rPr lang="ru-RU" sz="20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информацию о разнообразии ассортимента блюд и качестве приготовления пищи в домашних условиях и </a:t>
            </a:r>
            <a:r>
              <a:rPr lang="ru-RU" sz="20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МКДОУ </a:t>
            </a:r>
            <a:r>
              <a:rPr lang="ru-RU" sz="20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 дошкольников.</a:t>
            </a:r>
            <a:endParaRPr lang="ru-RU" sz="2000" dirty="0">
              <a:solidFill>
                <a:srgbClr val="333333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000" i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000" b="1" i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000" b="1" i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социума:</a:t>
            </a:r>
            <a:endParaRPr lang="ru-RU" sz="20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0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информирование родительского сообщества по вопросам организации рационального питания;</a:t>
            </a:r>
            <a:endParaRPr lang="ru-RU" sz="2000" dirty="0">
              <a:solidFill>
                <a:srgbClr val="333333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0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повышение компетентности родителей в вопросах приготовления здоровой пищи с опорой на практику и рекомендации специалистов </a:t>
            </a:r>
            <a:r>
              <a:rPr lang="ru-RU" sz="20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dirty="0">
              <a:solidFill>
                <a:srgbClr val="333333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3803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95439" y="2583287"/>
            <a:ext cx="798167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Спасибо за внимание</a:t>
            </a:r>
            <a:endParaRPr lang="ru-RU" sz="5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68062">
            <a:off x="496524" y="0"/>
            <a:ext cx="5282483" cy="295819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40999">
            <a:off x="5986395" y="-18943"/>
            <a:ext cx="5326356" cy="299607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27126">
            <a:off x="3132478" y="3208106"/>
            <a:ext cx="4581633" cy="343622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87789" y="3388517"/>
            <a:ext cx="3316511" cy="1426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8983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0120" y="1690710"/>
            <a:ext cx="3611880" cy="3611880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146654" y="-320542"/>
            <a:ext cx="10146186" cy="1463040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Локальные, нормативные акты  по организации питания 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545336" y="1491290"/>
            <a:ext cx="9747504" cy="38113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marR="34290" indent="-304800" algn="just">
              <a:lnSpc>
                <a:spcPts val="1370"/>
              </a:lnSpc>
              <a:spcBef>
                <a:spcPts val="900"/>
              </a:spcBef>
              <a:spcAft>
                <a:spcPts val="0"/>
              </a:spcAft>
              <a:tabLst>
                <a:tab pos="450215" algn="l"/>
              </a:tabLs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1. Положение об организации питания в ДОУ;</a:t>
            </a:r>
            <a:endParaRPr lang="ru-RU" sz="16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28600" marR="34290" indent="-304800" algn="just">
              <a:lnSpc>
                <a:spcPts val="1370"/>
              </a:lnSpc>
              <a:spcBef>
                <a:spcPts val="900"/>
              </a:spcBef>
              <a:spcAft>
                <a:spcPts val="0"/>
              </a:spcAft>
              <a:tabLst>
                <a:tab pos="450215" algn="l"/>
              </a:tabLs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2.  Положение о бракеражной комиссии.</a:t>
            </a:r>
            <a:endParaRPr lang="ru-RU" sz="16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28600" marR="34290" indent="-304800" algn="just">
              <a:lnSpc>
                <a:spcPts val="1370"/>
              </a:lnSpc>
              <a:spcBef>
                <a:spcPts val="900"/>
              </a:spcBef>
              <a:spcAft>
                <a:spcPts val="0"/>
              </a:spcAft>
              <a:tabLst>
                <a:tab pos="450215" algn="l"/>
              </a:tabLs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3. Положение о производственном контроле за организацией и качеством питания в ДОУ;</a:t>
            </a:r>
            <a:endParaRPr lang="ru-RU" sz="16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28600" marR="34290" indent="-304800" algn="just">
              <a:lnSpc>
                <a:spcPts val="1370"/>
              </a:lnSpc>
              <a:spcBef>
                <a:spcPts val="900"/>
              </a:spcBef>
              <a:spcAft>
                <a:spcPts val="0"/>
              </a:spcAft>
              <a:tabLst>
                <a:tab pos="450215" algn="l"/>
              </a:tabLs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4.  </a:t>
            </a: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Муниципальные контракты на поставку продуктов питания;</a:t>
            </a:r>
            <a:endParaRPr lang="ru-RU" sz="16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34290" indent="-304800" algn="just">
              <a:lnSpc>
                <a:spcPts val="1370"/>
              </a:lnSpc>
              <a:spcBef>
                <a:spcPts val="900"/>
              </a:spcBef>
              <a:spcAft>
                <a:spcPts val="0"/>
              </a:spcAft>
              <a:tabLst>
                <a:tab pos="295910" algn="l"/>
              </a:tabLst>
            </a:pPr>
            <a:endParaRPr lang="ru-RU" b="1" u="sng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34290" indent="-304800" algn="just">
              <a:lnSpc>
                <a:spcPts val="1370"/>
              </a:lnSpc>
              <a:spcBef>
                <a:spcPts val="900"/>
              </a:spcBef>
              <a:spcAft>
                <a:spcPts val="0"/>
              </a:spcAft>
              <a:tabLst>
                <a:tab pos="295910" algn="l"/>
              </a:tabLst>
            </a:pPr>
            <a:r>
              <a:rPr lang="ru-RU" sz="2000" b="1" u="sng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Перечень </a:t>
            </a:r>
            <a:r>
              <a:rPr lang="ru-RU" sz="20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приказов:</a:t>
            </a:r>
            <a:endParaRPr lang="ru-RU" sz="20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34290" indent="-304800" algn="just">
              <a:lnSpc>
                <a:spcPts val="1370"/>
              </a:lnSpc>
              <a:spcBef>
                <a:spcPts val="900"/>
              </a:spcBef>
              <a:spcAft>
                <a:spcPts val="0"/>
              </a:spcAft>
              <a:tabLst>
                <a:tab pos="295910" algn="l"/>
              </a:tabLs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6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28600" marR="34290" indent="-304800" algn="just">
              <a:lnSpc>
                <a:spcPts val="1370"/>
              </a:lnSpc>
              <a:spcBef>
                <a:spcPts val="900"/>
              </a:spcBef>
              <a:spcAft>
                <a:spcPts val="0"/>
              </a:spcAft>
              <a:tabLst>
                <a:tab pos="450215" algn="l"/>
              </a:tabLs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«Об организации питания в ДОУ»;</a:t>
            </a:r>
            <a:endParaRPr lang="ru-RU" sz="16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28600" marR="34290" indent="-304800" algn="just">
              <a:lnSpc>
                <a:spcPts val="1370"/>
              </a:lnSpc>
              <a:spcBef>
                <a:spcPts val="900"/>
              </a:spcBef>
              <a:spcAft>
                <a:spcPts val="0"/>
              </a:spcAft>
              <a:tabLst>
                <a:tab pos="450215" algn="l"/>
              </a:tabLs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«Об  утверждении основного десятидневного меню»;</a:t>
            </a:r>
            <a:endParaRPr lang="ru-RU" sz="16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28600" marR="34290" indent="-304800" algn="just">
              <a:lnSpc>
                <a:spcPts val="1370"/>
              </a:lnSpc>
              <a:spcBef>
                <a:spcPts val="900"/>
              </a:spcBef>
              <a:spcAft>
                <a:spcPts val="0"/>
              </a:spcAft>
              <a:tabLst>
                <a:tab pos="450215" algn="l"/>
              </a:tabLs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«О назначении ответственных лиц за отбор и хранение суточных проб»;</a:t>
            </a:r>
            <a:endParaRPr lang="ru-RU" sz="16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28600" marR="34290" indent="-304800" algn="just">
              <a:lnSpc>
                <a:spcPts val="1370"/>
              </a:lnSpc>
              <a:spcBef>
                <a:spcPts val="900"/>
              </a:spcBef>
              <a:spcAft>
                <a:spcPts val="0"/>
              </a:spcAft>
              <a:tabLst>
                <a:tab pos="450215" algn="l"/>
              </a:tabLs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«О контроле за организацией питания»;</a:t>
            </a:r>
            <a:endParaRPr lang="ru-RU" sz="16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28600" marR="34290" indent="-304800" algn="just">
              <a:lnSpc>
                <a:spcPts val="1370"/>
              </a:lnSpc>
              <a:spcBef>
                <a:spcPts val="900"/>
              </a:spcBef>
              <a:spcAft>
                <a:spcPts val="0"/>
              </a:spcAft>
              <a:tabLst>
                <a:tab pos="450215" algn="l"/>
              </a:tabLs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«Об утверждении состава бракеражной комиссии».</a:t>
            </a:r>
            <a:endParaRPr lang="ru-RU" sz="16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34290" indent="-304800" algn="just">
              <a:lnSpc>
                <a:spcPts val="1370"/>
              </a:lnSpc>
              <a:spcBef>
                <a:spcPts val="900"/>
              </a:spcBef>
              <a:spcAft>
                <a:spcPts val="0"/>
              </a:spcAft>
              <a:tabLst>
                <a:tab pos="450215" algn="l"/>
              </a:tabLs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6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0453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1676">
        <p:fade/>
      </p:transition>
    </mc:Choice>
    <mc:Fallback xmlns="">
      <p:transition spd="med" advTm="11676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E180D4A7-C9FB-4DFB-919C-405C955672EB}">
      <p14:showEvtLst xmlns:p14="http://schemas.microsoft.com/office/powerpoint/2010/main">
        <p14:playEvt time="6262" objId="7"/>
      </p14:showEvtLst>
    </p:ext>
  </p:extLs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146654" y="-802980"/>
            <a:ext cx="10146186" cy="1463040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Документация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74904" y="782323"/>
            <a:ext cx="11338560" cy="29515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buSzPts val="1400"/>
            </a:pP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	Ведомость контроля за рационом питания  (приложение 13 СанПиН 2.3/2.4.3590-20 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457200" indent="-457200">
              <a:lnSpc>
                <a:spcPct val="115000"/>
              </a:lnSpc>
              <a:buSzPts val="1400"/>
              <a:buAutoNum type="arabicPeriod"/>
            </a:pPr>
            <a:endParaRPr lang="ru-RU" sz="20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МКДОУ детский сад №6 «Ласточка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Ведомость контроля за рационом питания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20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04 апреля по 13 апреля 2022</a:t>
            </a:r>
            <a:r>
              <a:rPr lang="ru-RU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г.</a:t>
            </a:r>
          </a:p>
          <a:p>
            <a:r>
              <a:rPr lang="ru-RU" sz="20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Режим питания: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четырехразовое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Возрастная категория: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3–7 лет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15000"/>
              </a:lnSpc>
              <a:buSzPts val="1400"/>
              <a:buAutoNum type="arabicPeriod"/>
            </a:pPr>
            <a:endParaRPr lang="ru-RU" sz="20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buSzPts val="1400"/>
            </a:pP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8600">
              <a:lnSpc>
                <a:spcPct val="115000"/>
              </a:lnSpc>
              <a:spcAft>
                <a:spcPts val="1000"/>
              </a:spcAft>
            </a:pP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35552265"/>
              </p:ext>
            </p:extLst>
          </p:nvPr>
        </p:nvGraphicFramePr>
        <p:xfrm>
          <a:off x="1700784" y="2758931"/>
          <a:ext cx="9171432" cy="29774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2" name="Документ" r:id="rId4" imgW="5942823" imgH="2186882" progId="Word.Document.12">
                  <p:embed/>
                </p:oleObj>
              </mc:Choice>
              <mc:Fallback>
                <p:oleObj name="Документ" r:id="rId4" imgW="5942823" imgH="218688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700784" y="2758931"/>
                        <a:ext cx="9171432" cy="297745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515112" y="5417900"/>
            <a:ext cx="1049426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по корректировке меню: не было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Подпись медицинского работника и дата: Баранова Ж.С. 13.04.2022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Подпись руководителя организации и дата ознакомления: Калинкина О.С. 13.04.2022</a:t>
            </a:r>
          </a:p>
        </p:txBody>
      </p:sp>
    </p:spTree>
    <p:extLst>
      <p:ext uri="{BB962C8B-B14F-4D97-AF65-F5344CB8AC3E}">
        <p14:creationId xmlns:p14="http://schemas.microsoft.com/office/powerpoint/2010/main" val="20463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1676">
        <p:fade/>
      </p:transition>
    </mc:Choice>
    <mc:Fallback xmlns="">
      <p:transition spd="med" advTm="11676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E180D4A7-C9FB-4DFB-919C-405C955672EB}">
      <p14:showEvtLst xmlns:p14="http://schemas.microsoft.com/office/powerpoint/2010/main">
        <p14:playEvt time="6262" objId="7"/>
      </p14:showEvtLst>
    </p:ext>
  </p:extLs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146654" y="-802980"/>
            <a:ext cx="10146186" cy="146304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Документация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18335" y="1026088"/>
            <a:ext cx="10402824" cy="18620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Aft>
                <a:spcPts val="0"/>
              </a:spcAft>
              <a:buSzPts val="1400"/>
            </a:pP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Гигиенический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журнал сотрудников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(приложение1 СанПиН 2.3/2.4.3590-20) </a:t>
            </a:r>
            <a:endParaRPr lang="ru-RU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  <a:buSzPts val="1400"/>
            </a:pP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Журнал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учета температурного режима холодильного оборудования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(приложение 2 СанПиН 2.3/2.4.3590-20)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  <a:buSzPts val="1400"/>
            </a:pP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Журнал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учета температуры и влажности в складских помещениях.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(приложении 3 СанПиН)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8257" y="3111045"/>
            <a:ext cx="9117812" cy="2547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5447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1676">
        <p:fade/>
      </p:transition>
    </mc:Choice>
    <mc:Fallback xmlns="">
      <p:transition spd="med" advTm="11676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E180D4A7-C9FB-4DFB-919C-405C955672EB}">
      <p14:showEvtLst xmlns:p14="http://schemas.microsoft.com/office/powerpoint/2010/main">
        <p14:playEvt time="6262" objId="7"/>
      </p14:showEvtLst>
    </p:ext>
  </p:extLs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146654" y="-420624"/>
            <a:ext cx="10146186" cy="146304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Документация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760779" y="1325801"/>
            <a:ext cx="10917936" cy="46346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Aft>
                <a:spcPts val="0"/>
              </a:spcAft>
              <a:buSzPts val="1400"/>
            </a:pP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 Технологические 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карты 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  <a:buSzPts val="1400"/>
            </a:pP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6. Журнал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бракеража готовой пищевой продукции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4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приложение 4 СанПиН 2.3/2.4.3590-20) 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  <a:buSzPts val="1400"/>
            </a:pP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7. Журнал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бракеража скоропортящейся  пищевой продукции/</a:t>
            </a: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Автоматизированная информационная система «</a:t>
            </a:r>
            <a:r>
              <a:rPr lang="ru-RU" sz="2400" b="1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Меркурий</a:t>
            </a:r>
            <a:r>
              <a:rPr lang="ru-RU" sz="2400" dirty="0" smtClean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  <a:r>
              <a:rPr lang="ru-RU" sz="24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приложение 5 СанПиН 2.3/2.4.3590-20)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34290" lvl="0" algn="just">
              <a:lnSpc>
                <a:spcPts val="1370"/>
              </a:lnSpc>
              <a:spcBef>
                <a:spcPts val="900"/>
              </a:spcBef>
              <a:spcAft>
                <a:spcPts val="0"/>
              </a:spcAft>
              <a:buSzPts val="1400"/>
              <a:tabLst>
                <a:tab pos="450215" algn="l"/>
              </a:tabLst>
            </a:pP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8. Журнал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учета посещаемости 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детей 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  <a:buSzPts val="1400"/>
            </a:pP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9. График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смены кипяченой 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воды 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  <a:buSzPts val="1400"/>
            </a:pP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10.  Основное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меню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(Рекомендуемая форма в приложении 8 к СанПиН 2.3/2.4.3590-20. ) 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  <a:buSzPts val="1400"/>
            </a:pP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11. Ежедневное меню 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02368" y="-137239"/>
            <a:ext cx="2075763" cy="215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5273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1676">
        <p:fade/>
      </p:transition>
    </mc:Choice>
    <mc:Fallback xmlns="">
      <p:transition spd="med" advTm="11676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E180D4A7-C9FB-4DFB-919C-405C955672EB}">
      <p14:showEvtLst xmlns:p14="http://schemas.microsoft.com/office/powerpoint/2010/main">
        <p14:playEvt time="6262" objId="7"/>
      </p14:showEvtLst>
    </p:ext>
  </p:extLs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698598" y="-420624"/>
            <a:ext cx="10146186" cy="1161288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 за организацией питания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4399399"/>
              </p:ext>
            </p:extLst>
          </p:nvPr>
        </p:nvGraphicFramePr>
        <p:xfrm>
          <a:off x="1146654" y="1387443"/>
          <a:ext cx="10073033" cy="126187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035990"/>
                <a:gridCol w="5037043"/>
              </a:tblGrid>
              <a:tr h="122774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Комиссия (Совет) по контролю за организацией и качеством </a:t>
                      </a:r>
                      <a:r>
                        <a:rPr lang="ru-RU" sz="24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питания</a:t>
                      </a:r>
                      <a:r>
                        <a:rPr lang="ru-RU" sz="2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Бракеражная комиссия</a:t>
                      </a:r>
                      <a:endParaRPr lang="ru-RU" sz="2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</a:tbl>
          </a:graphicData>
        </a:graphic>
      </p:graphicFrame>
      <p:cxnSp>
        <p:nvCxnSpPr>
          <p:cNvPr id="9" name="Прямая со стрелкой 8"/>
          <p:cNvCxnSpPr>
            <a:stCxn id="7" idx="2"/>
          </p:cNvCxnSpPr>
          <p:nvPr/>
        </p:nvCxnSpPr>
        <p:spPr>
          <a:xfrm flipH="1">
            <a:off x="3511296" y="740664"/>
            <a:ext cx="2260395" cy="713232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>
            <a:stCxn id="7" idx="2"/>
          </p:cNvCxnSpPr>
          <p:nvPr/>
        </p:nvCxnSpPr>
        <p:spPr>
          <a:xfrm>
            <a:off x="5771691" y="740664"/>
            <a:ext cx="2284173" cy="713232"/>
          </a:xfrm>
          <a:prstGeom prst="straightConnector1">
            <a:avLst/>
          </a:prstGeom>
          <a:ln w="762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>
          <a:xfrm>
            <a:off x="698598" y="2804289"/>
            <a:ext cx="10804554" cy="39277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  <a:tabLst>
                <a:tab pos="2361565" algn="l"/>
              </a:tabLst>
            </a:pPr>
            <a:r>
              <a:rPr lang="ru-RU" sz="2000" b="1" dirty="0">
                <a:solidFill>
                  <a:schemeClr val="accent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Должностные лица, на которых возложены функции по осуществлению контроля за организацией питания в ДОУ согласно должностных инструкций.</a:t>
            </a:r>
            <a:endParaRPr lang="ru-RU" sz="2000" b="1" dirty="0">
              <a:solidFill>
                <a:schemeClr val="accent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  <a:tabLst>
                <a:tab pos="2361565" algn="l"/>
              </a:tabLs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Заведующий ДОУ;</a:t>
            </a:r>
            <a:endParaRPr lang="ru-RU" sz="1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  <a:tabLst>
                <a:tab pos="2361565" algn="l"/>
              </a:tabLs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Медицинская сестра, врач;</a:t>
            </a:r>
            <a:endParaRPr lang="ru-RU" sz="1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  <a:tabLst>
                <a:tab pos="2361565" algn="l"/>
              </a:tabLs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Заведующий хозяйством;</a:t>
            </a:r>
            <a:endParaRPr lang="ru-RU" sz="1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  <a:tabLst>
                <a:tab pos="2361565" algn="l"/>
              </a:tabLs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Контрактный управляющий;</a:t>
            </a:r>
            <a:endParaRPr lang="ru-RU" sz="1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  <a:tabLst>
                <a:tab pos="2361565" algn="l"/>
              </a:tabLs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Старший воспитатель;</a:t>
            </a:r>
            <a:endParaRPr lang="ru-RU" sz="1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  <a:tabLst>
                <a:tab pos="2361565" algn="l"/>
              </a:tabLs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Педагоги всех возрастных групп.</a:t>
            </a:r>
            <a:endParaRPr lang="ru-RU" sz="1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22001" y="3586468"/>
            <a:ext cx="3140259" cy="3145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9976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1676">
        <p:fade/>
      </p:transition>
    </mc:Choice>
    <mc:Fallback xmlns="">
      <p:transition spd="med" advTm="11676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E180D4A7-C9FB-4DFB-919C-405C955672EB}">
      <p14:showEvtLst xmlns:p14="http://schemas.microsoft.com/office/powerpoint/2010/main">
        <p14:playEvt time="6262" objId="7"/>
      </p14:showEvtLst>
    </p:ext>
  </p:extLs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698598" y="-420624"/>
            <a:ext cx="10146186" cy="1161288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Родительский контроль за питанием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191" y="635884"/>
            <a:ext cx="5302966" cy="326034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8504" y="740664"/>
            <a:ext cx="5378367" cy="326034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79501" y="3791446"/>
            <a:ext cx="5127180" cy="3066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6022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1676">
        <p:fade/>
      </p:transition>
    </mc:Choice>
    <mc:Fallback xmlns="">
      <p:transition spd="med" advTm="11676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E180D4A7-C9FB-4DFB-919C-405C955672EB}">
      <p14:showEvtLst xmlns:p14="http://schemas.microsoft.com/office/powerpoint/2010/main">
        <p14:playEvt time="6262" objId="7"/>
      </p14:showEvtLst>
    </p:ext>
  </p:extLst>
</p:sld>
</file>

<file path=ppt/theme/theme1.xml><?xml version="1.0" encoding="utf-8"?>
<a:theme xmlns:a="http://schemas.openxmlformats.org/drawingml/2006/main" name="След самолета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C4220D"/>
      </a:accent1>
      <a:accent2>
        <a:srgbClr val="EB7712"/>
      </a:accent2>
      <a:accent3>
        <a:srgbClr val="ECBD31"/>
      </a:accent3>
      <a:accent4>
        <a:srgbClr val="92CE4A"/>
      </a:accent4>
      <a:accent5>
        <a:srgbClr val="50CFB4"/>
      </a:accent5>
      <a:accent6>
        <a:srgbClr val="0D8EC5"/>
      </a:accent6>
      <a:hlink>
        <a:srgbClr val="EA5A0C"/>
      </a:hlink>
      <a:folHlink>
        <a:srgbClr val="F09D3A"/>
      </a:folHlink>
    </a:clrScheme>
    <a:fontScheme name="Vapor Trail">
      <a:majorFont>
        <a:latin typeface="Century Gothic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FE1EB5C7-81A8-4CBA-AE6E-B3BF73DC3895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TM04033937[[fn=След самолета]]</Template>
  <TotalTime>2699</TotalTime>
  <Words>899</Words>
  <Application>Microsoft Office PowerPoint</Application>
  <PresentationFormat>Широкоэкранный</PresentationFormat>
  <Paragraphs>116</Paragraphs>
  <Slides>31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3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43" baseType="lpstr">
      <vt:lpstr>Arial Unicode MS</vt:lpstr>
      <vt:lpstr>Arial</vt:lpstr>
      <vt:lpstr>Calibri</vt:lpstr>
      <vt:lpstr>Calibri Light</vt:lpstr>
      <vt:lpstr>Century Gothic</vt:lpstr>
      <vt:lpstr>Courier New</vt:lpstr>
      <vt:lpstr>Symbol</vt:lpstr>
      <vt:lpstr>Times New Roman</vt:lpstr>
      <vt:lpstr>След самолета</vt:lpstr>
      <vt:lpstr>Тема Office</vt:lpstr>
      <vt:lpstr>1_Тема Office</vt:lpstr>
      <vt:lpstr>Документ</vt:lpstr>
      <vt:lpstr>Презентация PowerPoint</vt:lpstr>
      <vt:lpstr>Презентация PowerPoint</vt:lpstr>
      <vt:lpstr>Презентация PowerPoint</vt:lpstr>
      <vt:lpstr>Локальные, нормативные акты  по организации питания </vt:lpstr>
      <vt:lpstr>Документация</vt:lpstr>
      <vt:lpstr>Документация</vt:lpstr>
      <vt:lpstr>Документация</vt:lpstr>
      <vt:lpstr>Контроль за организацией питания</vt:lpstr>
      <vt:lpstr>Родительский контроль за питанием</vt:lpstr>
      <vt:lpstr>Роль педагога  в организации питания обучающихся  в детском саду </vt:lpstr>
      <vt:lpstr>Работа по организации питания детей в группах заключается:</vt:lpstr>
      <vt:lpstr>дежурство по столовой</vt:lpstr>
      <vt:lpstr>дежурство по столовой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 культурно-гигиенических навыках</dc:title>
  <dc:creator>Diakovy</dc:creator>
  <cp:lastModifiedBy>админ</cp:lastModifiedBy>
  <cp:revision>142</cp:revision>
  <dcterms:created xsi:type="dcterms:W3CDTF">2020-12-15T10:52:15Z</dcterms:created>
  <dcterms:modified xsi:type="dcterms:W3CDTF">2023-05-06T14:37:49Z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2449930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