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7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5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8" autoAdjust="0"/>
    <p:restoredTop sz="93238" autoAdjust="0"/>
  </p:normalViewPr>
  <p:slideViewPr>
    <p:cSldViewPr>
      <p:cViewPr>
        <p:scale>
          <a:sx n="76" d="100"/>
          <a:sy n="76" d="100"/>
        </p:scale>
        <p:origin x="-11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18" Type="http://schemas.openxmlformats.org/officeDocument/2006/relationships/slide" Target="slide17.xml"/><Relationship Id="rId26" Type="http://schemas.openxmlformats.org/officeDocument/2006/relationships/slide" Target="slide22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17" Type="http://schemas.openxmlformats.org/officeDocument/2006/relationships/slide" Target="slide16.xml"/><Relationship Id="rId25" Type="http://schemas.openxmlformats.org/officeDocument/2006/relationships/slide" Target="slide23.xml"/><Relationship Id="rId2" Type="http://schemas.openxmlformats.org/officeDocument/2006/relationships/slide" Target="slide14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8.xml"/><Relationship Id="rId24" Type="http://schemas.openxmlformats.org/officeDocument/2006/relationships/slide" Target="slide24.xml"/><Relationship Id="rId5" Type="http://schemas.openxmlformats.org/officeDocument/2006/relationships/slide" Target="slide4.xml"/><Relationship Id="rId15" Type="http://schemas.openxmlformats.org/officeDocument/2006/relationships/slide" Target="slide13.xml"/><Relationship Id="rId23" Type="http://schemas.openxmlformats.org/officeDocument/2006/relationships/slide" Target="slide25.xml"/><Relationship Id="rId10" Type="http://schemas.openxmlformats.org/officeDocument/2006/relationships/slide" Target="slide7.xml"/><Relationship Id="rId19" Type="http://schemas.openxmlformats.org/officeDocument/2006/relationships/slide" Target="slide1.xml"/><Relationship Id="rId4" Type="http://schemas.openxmlformats.org/officeDocument/2006/relationships/slide" Target="slide3.xml"/><Relationship Id="rId9" Type="http://schemas.openxmlformats.org/officeDocument/2006/relationships/slide" Target="slide18.xml"/><Relationship Id="rId14" Type="http://schemas.openxmlformats.org/officeDocument/2006/relationships/slide" Target="slide12.xml"/><Relationship Id="rId22" Type="http://schemas.openxmlformats.org/officeDocument/2006/relationships/slide" Target="slide21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Скругленный прямоугольник 60">
            <a:hlinkClick r:id="rId2" action="ppaction://hlinksldjump"/>
          </p:cNvPr>
          <p:cNvSpPr/>
          <p:nvPr/>
        </p:nvSpPr>
        <p:spPr>
          <a:xfrm>
            <a:off x="3664096" y="3429438"/>
            <a:ext cx="1080120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0926" y="402170"/>
            <a:ext cx="3240360" cy="477054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Приемы вычислений</a:t>
            </a:r>
            <a:endParaRPr lang="ru-RU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86949" y="1495816"/>
            <a:ext cx="3240360" cy="553998"/>
          </a:xfrm>
          <a:prstGeom prst="rect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Сложение</a:t>
            </a:r>
            <a:endParaRPr lang="ru-RU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40460" y="2528160"/>
            <a:ext cx="3168352" cy="646331"/>
          </a:xfrm>
          <a:prstGeom prst="rect">
            <a:avLst/>
          </a:prstGeom>
          <a:solidFill>
            <a:srgbClr val="FF33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Вычитание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40926" y="3650631"/>
            <a:ext cx="316788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Нахождение долей</a:t>
            </a:r>
            <a:endParaRPr lang="ru-RU" sz="2400" dirty="0"/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3707904" y="208649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5076056" y="195482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>
            <a:hlinkClick r:id="rId5" action="ppaction://hlinksldjump"/>
          </p:cNvPr>
          <p:cNvSpPr/>
          <p:nvPr/>
        </p:nvSpPr>
        <p:spPr>
          <a:xfrm>
            <a:off x="6459283" y="208649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>
            <a:hlinkClick r:id="rId6" action="ppaction://hlinksldjump"/>
          </p:cNvPr>
          <p:cNvSpPr/>
          <p:nvPr/>
        </p:nvSpPr>
        <p:spPr>
          <a:xfrm>
            <a:off x="7776356" y="190443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20">
            <a:hlinkClick r:id="rId7" action="ppaction://hlinksldjump"/>
          </p:cNvPr>
          <p:cNvSpPr/>
          <p:nvPr/>
        </p:nvSpPr>
        <p:spPr>
          <a:xfrm>
            <a:off x="3736104" y="1340767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671900" y="241927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кругленный прямоугольник 28">
            <a:hlinkClick r:id="rId9" action="ppaction://hlinksldjump"/>
          </p:cNvPr>
          <p:cNvSpPr/>
          <p:nvPr/>
        </p:nvSpPr>
        <p:spPr>
          <a:xfrm>
            <a:off x="3664096" y="4400237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923928" y="299326"/>
            <a:ext cx="6480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31" name="TextBox 30"/>
          <p:cNvSpPr txBox="1"/>
          <p:nvPr/>
        </p:nvSpPr>
        <p:spPr>
          <a:xfrm>
            <a:off x="5292080" y="305529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6675307" y="299325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33" name="TextBox 32"/>
          <p:cNvSpPr txBox="1"/>
          <p:nvPr/>
        </p:nvSpPr>
        <p:spPr>
          <a:xfrm>
            <a:off x="7921147" y="31753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4995978" y="1340766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6372200" y="1335524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7704348" y="1335523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851920" y="1449649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38" name="TextBox 37"/>
          <p:cNvSpPr txBox="1"/>
          <p:nvPr/>
        </p:nvSpPr>
        <p:spPr>
          <a:xfrm>
            <a:off x="5169502" y="144440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39" name="TextBox 38"/>
          <p:cNvSpPr txBox="1"/>
          <p:nvPr/>
        </p:nvSpPr>
        <p:spPr>
          <a:xfrm>
            <a:off x="6597445" y="144440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40" name="TextBox 39"/>
          <p:cNvSpPr txBox="1"/>
          <p:nvPr/>
        </p:nvSpPr>
        <p:spPr>
          <a:xfrm>
            <a:off x="7920372" y="144965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41" name="Скругленный прямоугольник 40">
            <a:hlinkClick r:id="rId13" action="ppaction://hlinksldjump"/>
          </p:cNvPr>
          <p:cNvSpPr/>
          <p:nvPr/>
        </p:nvSpPr>
        <p:spPr>
          <a:xfrm>
            <a:off x="4978064" y="241927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Скругленный прямоугольник 41">
            <a:hlinkClick r:id="rId14" action="ppaction://hlinksldjump"/>
          </p:cNvPr>
          <p:cNvSpPr/>
          <p:nvPr/>
        </p:nvSpPr>
        <p:spPr>
          <a:xfrm>
            <a:off x="6308504" y="2419277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Скругленный прямоугольник 42">
            <a:hlinkClick r:id="rId15" action="ppaction://hlinksldjump"/>
          </p:cNvPr>
          <p:cNvSpPr/>
          <p:nvPr/>
        </p:nvSpPr>
        <p:spPr>
          <a:xfrm>
            <a:off x="7626818" y="2419275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671900" y="252815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46" name="TextBox 45"/>
          <p:cNvSpPr txBox="1"/>
          <p:nvPr/>
        </p:nvSpPr>
        <p:spPr>
          <a:xfrm>
            <a:off x="4955827" y="252816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6308504" y="252815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50" name="TextBox 49"/>
          <p:cNvSpPr txBox="1"/>
          <p:nvPr/>
        </p:nvSpPr>
        <p:spPr>
          <a:xfrm>
            <a:off x="7590814" y="2528157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51" name="Скругленный прямоугольник 50">
            <a:hlinkClick r:id="rId16" action="ppaction://hlinksldjump"/>
          </p:cNvPr>
          <p:cNvSpPr/>
          <p:nvPr/>
        </p:nvSpPr>
        <p:spPr>
          <a:xfrm>
            <a:off x="4930309" y="3392125"/>
            <a:ext cx="1080120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Скругленный прямоугольник 51">
            <a:hlinkClick r:id="rId17" action="ppaction://hlinksldjump"/>
          </p:cNvPr>
          <p:cNvSpPr/>
          <p:nvPr/>
        </p:nvSpPr>
        <p:spPr>
          <a:xfrm>
            <a:off x="6311052" y="3392125"/>
            <a:ext cx="1080120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Скругленный прямоугольник 52">
            <a:hlinkClick r:id="rId18" action="ppaction://hlinksldjump"/>
          </p:cNvPr>
          <p:cNvSpPr/>
          <p:nvPr/>
        </p:nvSpPr>
        <p:spPr>
          <a:xfrm>
            <a:off x="7590814" y="3449416"/>
            <a:ext cx="1080120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3722004" y="351928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45" name="TextBox 44"/>
          <p:cNvSpPr txBox="1"/>
          <p:nvPr/>
        </p:nvSpPr>
        <p:spPr>
          <a:xfrm>
            <a:off x="4953478" y="344941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47" name="TextBox 46"/>
          <p:cNvSpPr txBox="1"/>
          <p:nvPr/>
        </p:nvSpPr>
        <p:spPr>
          <a:xfrm>
            <a:off x="6308504" y="3501007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49" name="TextBox 48"/>
          <p:cNvSpPr txBox="1"/>
          <p:nvPr/>
        </p:nvSpPr>
        <p:spPr>
          <a:xfrm>
            <a:off x="7626818" y="450911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57" name="Управляющая кнопка: домой 56">
            <a:hlinkClick r:id="rId19" action="ppaction://hlinksldjump" highlightClick="1"/>
          </p:cNvPr>
          <p:cNvSpPr/>
          <p:nvPr/>
        </p:nvSpPr>
        <p:spPr>
          <a:xfrm>
            <a:off x="8244408" y="5995432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286949" y="4509120"/>
            <a:ext cx="316835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55" name="TextBox 54"/>
          <p:cNvSpPr txBox="1"/>
          <p:nvPr/>
        </p:nvSpPr>
        <p:spPr>
          <a:xfrm>
            <a:off x="286949" y="5517232"/>
            <a:ext cx="316835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62" name="Скругленный прямоугольник 61">
            <a:hlinkClick r:id="rId20" action="ppaction://hlinksldjump"/>
          </p:cNvPr>
          <p:cNvSpPr/>
          <p:nvPr/>
        </p:nvSpPr>
        <p:spPr>
          <a:xfrm>
            <a:off x="4860032" y="4400237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Скругленный прямоугольник 62">
            <a:hlinkClick r:id="rId21" action="ppaction://hlinksldjump"/>
          </p:cNvPr>
          <p:cNvSpPr/>
          <p:nvPr/>
        </p:nvSpPr>
        <p:spPr>
          <a:xfrm>
            <a:off x="6299900" y="4400237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Скругленный прямоугольник 63">
            <a:hlinkClick r:id="rId22" action="ppaction://hlinksldjump"/>
          </p:cNvPr>
          <p:cNvSpPr/>
          <p:nvPr/>
        </p:nvSpPr>
        <p:spPr>
          <a:xfrm>
            <a:off x="7598594" y="4406150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Скругленный прямоугольник 64">
            <a:hlinkClick r:id="rId23" action="ppaction://hlinksldjump"/>
          </p:cNvPr>
          <p:cNvSpPr/>
          <p:nvPr/>
        </p:nvSpPr>
        <p:spPr>
          <a:xfrm>
            <a:off x="7561107" y="5408349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Скругленный прямоугольник 65">
            <a:hlinkClick r:id="rId24" action="ppaction://hlinksldjump"/>
          </p:cNvPr>
          <p:cNvSpPr/>
          <p:nvPr/>
        </p:nvSpPr>
        <p:spPr>
          <a:xfrm>
            <a:off x="6276889" y="5408349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Скругленный прямоугольник 66">
            <a:hlinkClick r:id="rId25" action="ppaction://hlinksldjump"/>
          </p:cNvPr>
          <p:cNvSpPr/>
          <p:nvPr/>
        </p:nvSpPr>
        <p:spPr>
          <a:xfrm>
            <a:off x="4887874" y="5408349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3671900" y="451503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625011" y="5405254"/>
            <a:ext cx="1091005" cy="864096"/>
            <a:chOff x="3625011" y="5405254"/>
            <a:chExt cx="1091005" cy="864096"/>
          </a:xfrm>
        </p:grpSpPr>
        <p:sp>
          <p:nvSpPr>
            <p:cNvPr id="60" name="Скругленный прямоугольник 59">
              <a:hlinkClick r:id="rId26" action="ppaction://hlinksldjump"/>
            </p:cNvPr>
            <p:cNvSpPr/>
            <p:nvPr/>
          </p:nvSpPr>
          <p:spPr>
            <a:xfrm>
              <a:off x="3635896" y="5405254"/>
              <a:ext cx="1080120" cy="86409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25011" y="5532523"/>
              <a:ext cx="100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/>
                <a:t>10</a:t>
              </a:r>
              <a:endParaRPr lang="ru-RU" sz="36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907830" y="5517231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71" name="TextBox 70"/>
          <p:cNvSpPr txBox="1"/>
          <p:nvPr/>
        </p:nvSpPr>
        <p:spPr>
          <a:xfrm>
            <a:off x="4868677" y="450911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72" name="TextBox 71"/>
          <p:cNvSpPr txBox="1"/>
          <p:nvPr/>
        </p:nvSpPr>
        <p:spPr>
          <a:xfrm>
            <a:off x="6266911" y="450911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3" name="TextBox 72"/>
          <p:cNvSpPr txBox="1"/>
          <p:nvPr/>
        </p:nvSpPr>
        <p:spPr>
          <a:xfrm>
            <a:off x="6276889" y="551723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4" name="TextBox 73"/>
          <p:cNvSpPr txBox="1"/>
          <p:nvPr/>
        </p:nvSpPr>
        <p:spPr>
          <a:xfrm>
            <a:off x="7598594" y="551723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75" name="TextBox 74"/>
          <p:cNvSpPr txBox="1"/>
          <p:nvPr/>
        </p:nvSpPr>
        <p:spPr>
          <a:xfrm>
            <a:off x="7644684" y="355829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76" name="TextBox 75">
            <a:hlinkClick r:id="rId22" action="ppaction://hlinksldjump"/>
          </p:cNvPr>
          <p:cNvSpPr txBox="1"/>
          <p:nvPr/>
        </p:nvSpPr>
        <p:spPr>
          <a:xfrm>
            <a:off x="7649430" y="451503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3722004" y="173776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Улыбающееся лицо 77"/>
          <p:cNvSpPr/>
          <p:nvPr/>
        </p:nvSpPr>
        <p:spPr>
          <a:xfrm>
            <a:off x="5076056" y="189802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Улыбающееся лицо 78"/>
          <p:cNvSpPr/>
          <p:nvPr/>
        </p:nvSpPr>
        <p:spPr>
          <a:xfrm>
            <a:off x="6484444" y="189802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Улыбающееся лицо 79">
            <a:hlinkClick r:id="rId6" action="ppaction://hlinksldjump"/>
          </p:cNvPr>
          <p:cNvSpPr/>
          <p:nvPr/>
        </p:nvSpPr>
        <p:spPr>
          <a:xfrm>
            <a:off x="7804556" y="208649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Улыбающееся лицо 80"/>
          <p:cNvSpPr/>
          <p:nvPr/>
        </p:nvSpPr>
        <p:spPr>
          <a:xfrm>
            <a:off x="3721471" y="1335524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Улыбающееся лицо 81"/>
          <p:cNvSpPr/>
          <p:nvPr/>
        </p:nvSpPr>
        <p:spPr>
          <a:xfrm>
            <a:off x="5010078" y="1335523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Улыбающееся лицо 82"/>
          <p:cNvSpPr/>
          <p:nvPr/>
        </p:nvSpPr>
        <p:spPr>
          <a:xfrm>
            <a:off x="6400400" y="1335523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Улыбающееся лицо 83"/>
          <p:cNvSpPr/>
          <p:nvPr/>
        </p:nvSpPr>
        <p:spPr>
          <a:xfrm>
            <a:off x="7741326" y="1335523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Улыбающееся лицо 85"/>
          <p:cNvSpPr/>
          <p:nvPr/>
        </p:nvSpPr>
        <p:spPr>
          <a:xfrm>
            <a:off x="3664096" y="2385944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Улыбающееся лицо 86"/>
          <p:cNvSpPr/>
          <p:nvPr/>
        </p:nvSpPr>
        <p:spPr>
          <a:xfrm>
            <a:off x="4944409" y="2402245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Улыбающееся лицо 87"/>
          <p:cNvSpPr/>
          <p:nvPr/>
        </p:nvSpPr>
        <p:spPr>
          <a:xfrm>
            <a:off x="6322604" y="2402245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Улыбающееся лицо 88"/>
          <p:cNvSpPr/>
          <p:nvPr/>
        </p:nvSpPr>
        <p:spPr>
          <a:xfrm>
            <a:off x="7655018" y="2414668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Улыбающееся лицо 89"/>
          <p:cNvSpPr/>
          <p:nvPr/>
        </p:nvSpPr>
        <p:spPr>
          <a:xfrm>
            <a:off x="3664096" y="3432750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Улыбающееся лицо 90"/>
          <p:cNvSpPr/>
          <p:nvPr/>
        </p:nvSpPr>
        <p:spPr>
          <a:xfrm>
            <a:off x="4928600" y="3449416"/>
            <a:ext cx="1011552" cy="84411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Улыбающееся лицо 93"/>
          <p:cNvSpPr/>
          <p:nvPr/>
        </p:nvSpPr>
        <p:spPr>
          <a:xfrm>
            <a:off x="6316750" y="3420396"/>
            <a:ext cx="1011552" cy="84411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Улыбающееся лицо 94"/>
          <p:cNvSpPr/>
          <p:nvPr/>
        </p:nvSpPr>
        <p:spPr>
          <a:xfrm>
            <a:off x="7657275" y="3459404"/>
            <a:ext cx="1011552" cy="84411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Улыбающееся лицо 95"/>
          <p:cNvSpPr/>
          <p:nvPr/>
        </p:nvSpPr>
        <p:spPr>
          <a:xfrm>
            <a:off x="3689148" y="4384728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Улыбающееся лицо 96"/>
          <p:cNvSpPr/>
          <p:nvPr/>
        </p:nvSpPr>
        <p:spPr>
          <a:xfrm>
            <a:off x="4882777" y="4421441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Улыбающееся лицо 97"/>
          <p:cNvSpPr/>
          <p:nvPr/>
        </p:nvSpPr>
        <p:spPr>
          <a:xfrm>
            <a:off x="6311052" y="4421441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Улыбающееся лицо 98"/>
          <p:cNvSpPr/>
          <p:nvPr/>
        </p:nvSpPr>
        <p:spPr>
          <a:xfrm>
            <a:off x="7637091" y="4406150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Улыбающееся лицо 99"/>
          <p:cNvSpPr/>
          <p:nvPr/>
        </p:nvSpPr>
        <p:spPr>
          <a:xfrm>
            <a:off x="3649996" y="5434205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Улыбающееся лицо 100"/>
          <p:cNvSpPr/>
          <p:nvPr/>
        </p:nvSpPr>
        <p:spPr>
          <a:xfrm>
            <a:off x="4861515" y="5426575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Улыбающееся лицо 101"/>
          <p:cNvSpPr/>
          <p:nvPr/>
        </p:nvSpPr>
        <p:spPr>
          <a:xfrm>
            <a:off x="6264404" y="5408349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Улыбающееся лицо 102"/>
          <p:cNvSpPr/>
          <p:nvPr/>
        </p:nvSpPr>
        <p:spPr>
          <a:xfrm>
            <a:off x="7576690" y="5408349"/>
            <a:ext cx="1051920" cy="89742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611560" y="6331632"/>
            <a:ext cx="504056" cy="40973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>
            <a:hlinkClick r:id="rId27" action="ppaction://hlinksldjump"/>
          </p:cNvPr>
          <p:cNvSpPr/>
          <p:nvPr/>
        </p:nvSpPr>
        <p:spPr>
          <a:xfrm>
            <a:off x="1513918" y="173776"/>
            <a:ext cx="6588732" cy="644234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78" grpId="0" animBg="1"/>
      <p:bldP spid="79" grpId="0" animBg="1"/>
      <p:bldP spid="80" grpId="0" animBg="1"/>
      <p:bldP spid="86" grpId="0" animBg="1"/>
      <p:bldP spid="87" grpId="0" animBg="1"/>
      <p:bldP spid="88" grpId="0" animBg="1"/>
      <p:bldP spid="89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8640"/>
            <a:ext cx="3168352" cy="646331"/>
          </a:xfrm>
          <a:prstGeom prst="rect">
            <a:avLst/>
          </a:prstGeom>
          <a:solidFill>
            <a:srgbClr val="FF33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Вычитание </a:t>
            </a:r>
            <a:endParaRPr lang="ru-RU" sz="3600" dirty="0"/>
          </a:p>
        </p:txBody>
      </p:sp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7668344" y="33265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12360" y="404664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21763" y="4581128"/>
            <a:ext cx="2483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55</a:t>
            </a:r>
            <a:endParaRPr lang="ru-RU" sz="5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860743"/>
            <a:ext cx="42562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</a:rPr>
              <a:t>68-х=13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3168352" cy="646331"/>
          </a:xfrm>
          <a:prstGeom prst="rect">
            <a:avLst/>
          </a:prstGeom>
          <a:solidFill>
            <a:srgbClr val="FF33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Вычитание 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33265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4046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1196752"/>
            <a:ext cx="34531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600" dirty="0" smtClean="0">
                <a:solidFill>
                  <a:schemeClr val="bg1"/>
                </a:solidFill>
              </a:rPr>
              <a:t>Х-85=576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4708594"/>
            <a:ext cx="11224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661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Управляющая кнопка: домой 11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3168352" cy="646331"/>
          </a:xfrm>
          <a:prstGeom prst="rect">
            <a:avLst/>
          </a:prstGeom>
          <a:solidFill>
            <a:srgbClr val="FF33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Вычитание 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33265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12360" y="47667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737953" y="4581128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</a:rPr>
              <a:t>51</a:t>
            </a:r>
            <a:endParaRPr lang="ru-RU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195471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64-х=91:7</a:t>
            </a:r>
            <a:r>
              <a:rPr lang="ru-RU" dirty="0"/>
              <a:t> </a:t>
            </a:r>
            <a:endParaRPr lang="ru-RU" dirty="0" smtClean="0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3168352" cy="646331"/>
          </a:xfrm>
          <a:prstGeom prst="rect">
            <a:avLst/>
          </a:prstGeom>
          <a:solidFill>
            <a:srgbClr val="FF33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Вычитание 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332656"/>
            <a:ext cx="1080120" cy="864096"/>
          </a:xfrm>
          <a:prstGeom prst="roundRect">
            <a:avLst/>
          </a:prstGeom>
          <a:solidFill>
            <a:srgbClr val="FF3300"/>
          </a:solidFill>
          <a:ln>
            <a:solidFill>
              <a:srgbClr val="FF33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40466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44108" y="4725144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576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1717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Х-75=350+151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340768"/>
            <a:ext cx="5904656" cy="29809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chemeClr val="bg1"/>
                </a:solidFill>
              </a:rPr>
              <a:t>1/5 </a:t>
            </a:r>
            <a:r>
              <a:rPr lang="ru-RU" sz="6600" dirty="0">
                <a:solidFill>
                  <a:schemeClr val="bg1"/>
                </a:solidFill>
              </a:rPr>
              <a:t>от 60 </a:t>
            </a:r>
            <a:endParaRPr lang="ru-RU" sz="6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740352" y="260648"/>
            <a:ext cx="1008112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chemeClr val="dk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05464" y="465313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>
                    <a:lumMod val="95000"/>
                  </a:schemeClr>
                </a:solidFill>
              </a:rPr>
              <a:t>12</a:t>
            </a:r>
            <a:endParaRPr lang="ru-RU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2360" y="332656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96002" y="461863"/>
            <a:ext cx="316788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Нахождение долей</a:t>
            </a:r>
            <a:endParaRPr lang="ru-RU" sz="2400" dirty="0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412775"/>
            <a:ext cx="6048672" cy="2520281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>
                <a:solidFill>
                  <a:schemeClr val="bg1"/>
                </a:solidFill>
              </a:rPr>
              <a:t>2/5 от 45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260648"/>
            <a:ext cx="1152128" cy="8568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chemeClr val="dk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9656" y="456893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18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33265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58415" y="655821"/>
            <a:ext cx="316788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Нахождение долей</a:t>
            </a:r>
            <a:endParaRPr lang="ru-RU" sz="2400" dirty="0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884368" y="260648"/>
            <a:ext cx="936104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chemeClr val="dk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63314" y="34894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412776"/>
            <a:ext cx="58326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Сколько часов в 3/8 суток?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533607"/>
            <a:ext cx="316788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Нахождение долей</a:t>
            </a:r>
            <a:endParaRPr lang="ru-RU" sz="2400" dirty="0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675265" y="4221088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9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052736"/>
            <a:ext cx="5904656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Сколько месяцев в 2/6 года?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740352" y="260647"/>
            <a:ext cx="972616" cy="718339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chemeClr val="dk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0912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68344" y="332656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461863"/>
            <a:ext cx="316788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Нахождение долей</a:t>
            </a:r>
            <a:endParaRPr lang="ru-RU" sz="2400" dirty="0"/>
          </a:p>
        </p:txBody>
      </p:sp>
      <p:sp>
        <p:nvSpPr>
          <p:cNvPr id="12" name="Управляющая кнопка: домой 11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406405" y="367789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31885"/>
            <a:ext cx="5904656" cy="223224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За 3 часа работы бульдозер разровнял 234м</a:t>
            </a:r>
            <a:r>
              <a:rPr lang="ru-RU" sz="2200" dirty="0">
                <a:solidFill>
                  <a:schemeClr val="bg1"/>
                </a:solidFill>
              </a:rPr>
              <a:t>2</a:t>
            </a:r>
            <a:r>
              <a:rPr lang="ru-RU" sz="4400" dirty="0">
                <a:solidFill>
                  <a:schemeClr val="bg1"/>
                </a:solidFill>
              </a:rPr>
              <a:t> дороги. Сколько квадратных метров дороги разровняет бульдозер за 10 часов</a:t>
            </a:r>
            <a:r>
              <a:rPr lang="ru-RU" sz="4400" dirty="0" smtClean="0">
                <a:solidFill>
                  <a:schemeClr val="bg1"/>
                </a:solidFill>
              </a:rPr>
              <a:t>, если </a:t>
            </a:r>
            <a:r>
              <a:rPr lang="ru-RU" sz="4400" dirty="0">
                <a:solidFill>
                  <a:schemeClr val="bg1"/>
                </a:solidFill>
              </a:rPr>
              <a:t>будет работать с такой же производительностью?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450912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780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6405" y="476672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86949" y="476672"/>
            <a:ext cx="316835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4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406405" y="367789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47576"/>
            <a:ext cx="5904656" cy="223224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Для </a:t>
            </a:r>
            <a:r>
              <a:rPr lang="ru-RU" sz="4400" dirty="0">
                <a:solidFill>
                  <a:schemeClr val="bg1"/>
                </a:solidFill>
              </a:rPr>
              <a:t>школы купили 5 мотков электрического провода, по 56 м. в каждом. Израсходовали две седьмых части всего провода</a:t>
            </a:r>
            <a:r>
              <a:rPr lang="ru-RU" sz="4400" dirty="0" smtClean="0">
                <a:solidFill>
                  <a:schemeClr val="bg1"/>
                </a:solidFill>
              </a:rPr>
              <a:t>. Сколько </a:t>
            </a:r>
            <a:r>
              <a:rPr lang="ru-RU" sz="4400" dirty="0">
                <a:solidFill>
                  <a:schemeClr val="bg1"/>
                </a:solidFill>
              </a:rPr>
              <a:t>м. провода осталось?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43400" y="4509119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200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6405" y="476672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86949" y="476672"/>
            <a:ext cx="316835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18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597666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>
                <a:solidFill>
                  <a:schemeClr val="bg1"/>
                </a:solidFill>
              </a:rPr>
              <a:t>18506 + </a:t>
            </a:r>
            <a:r>
              <a:rPr lang="ru-RU" sz="7200" dirty="0" smtClean="0">
                <a:solidFill>
                  <a:schemeClr val="bg1"/>
                </a:solidFill>
              </a:rPr>
              <a:t>32993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339823"/>
            <a:ext cx="4546848" cy="646331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/>
              <a:t>Приемы вычислений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596336" y="332656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40466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713734" y="4633931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51499</a:t>
            </a:r>
            <a:endParaRPr lang="ru-RU" sz="6000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406405" y="367789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31885"/>
            <a:ext cx="5904656" cy="2232248"/>
          </a:xfrm>
        </p:spPr>
        <p:txBody>
          <a:bodyPr>
            <a:normAutofit fontScale="77500" lnSpcReduction="20000"/>
          </a:bodyPr>
          <a:lstStyle/>
          <a:p>
            <a:pPr marL="0" indent="0" algn="ctr" fontAlgn="base">
              <a:buNone/>
            </a:pPr>
            <a:r>
              <a:rPr lang="ru-RU" sz="4400" dirty="0">
                <a:solidFill>
                  <a:schemeClr val="bg1"/>
                </a:solidFill>
              </a:rPr>
              <a:t>Лимоны раскладывали в корзины, по 100 штук в каждую. Сколько было лимонов</a:t>
            </a:r>
            <a:r>
              <a:rPr lang="ru-RU" sz="4400" dirty="0" smtClean="0">
                <a:solidFill>
                  <a:schemeClr val="bg1"/>
                </a:solidFill>
              </a:rPr>
              <a:t>, если </a:t>
            </a:r>
            <a:r>
              <a:rPr lang="ru-RU" sz="4400" dirty="0">
                <a:solidFill>
                  <a:schemeClr val="bg1"/>
                </a:solidFill>
              </a:rPr>
              <a:t>их разложили в 15 корзин и ещё осталось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450912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1530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6405" y="476672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86949" y="476672"/>
            <a:ext cx="316835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60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7406405" y="367789"/>
            <a:ext cx="1080120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8294" y="1231885"/>
            <a:ext cx="5904656" cy="223224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Таня нашла на 15 орехов больше ,чем Марина</a:t>
            </a:r>
            <a:r>
              <a:rPr lang="ru-RU" sz="4400" dirty="0" smtClean="0">
                <a:solidFill>
                  <a:schemeClr val="bg1"/>
                </a:solidFill>
              </a:rPr>
              <a:t>. Таня </a:t>
            </a:r>
            <a:r>
              <a:rPr lang="ru-RU" sz="4400" dirty="0">
                <a:solidFill>
                  <a:schemeClr val="bg1"/>
                </a:solidFill>
              </a:rPr>
              <a:t>отдала Марине 8 орехов .У кого из девочек стало больше орехов и на сколько?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3768" y="4509120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>
                <a:solidFill>
                  <a:schemeClr val="bg1"/>
                </a:solidFill>
              </a:rPr>
              <a:t>У Марины будет на 1 орех больше</a:t>
            </a:r>
            <a:r>
              <a:rPr lang="ru-RU" sz="4800" dirty="0"/>
              <a:t> 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6405" y="476672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86949" y="476672"/>
            <a:ext cx="316835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Задачи</a:t>
            </a:r>
            <a:endParaRPr lang="ru-RU" sz="3600" dirty="0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72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380312" y="367788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052736"/>
            <a:ext cx="5904656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10м 6см – 8дм 7см </a:t>
            </a:r>
            <a:r>
              <a:rPr lang="ru-RU" sz="4400" dirty="0" smtClean="0">
                <a:solidFill>
                  <a:schemeClr val="bg1"/>
                </a:solidFill>
              </a:rPr>
              <a:t>=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4509120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9 м 19 см или 91 </a:t>
            </a:r>
            <a:r>
              <a:rPr lang="ru-RU" sz="4800" dirty="0" err="1">
                <a:solidFill>
                  <a:schemeClr val="bg1"/>
                </a:solidFill>
              </a:rPr>
              <a:t>дм</a:t>
            </a:r>
            <a:r>
              <a:rPr lang="ru-RU" sz="4800" dirty="0">
                <a:solidFill>
                  <a:schemeClr val="bg1"/>
                </a:solidFill>
              </a:rPr>
              <a:t> 9 см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512791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6949" y="476671"/>
            <a:ext cx="316835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71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380312" y="367788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052736"/>
            <a:ext cx="5904656" cy="22322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4м 5см +29см </a:t>
            </a:r>
            <a:r>
              <a:rPr lang="ru-RU" sz="4400" dirty="0" smtClean="0">
                <a:solidFill>
                  <a:schemeClr val="bg1"/>
                </a:solidFill>
              </a:rPr>
              <a:t>=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5926" y="4523535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4м 34 см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512791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6949" y="476671"/>
            <a:ext cx="316835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65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380312" y="367788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052736"/>
            <a:ext cx="5904656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6т 3кг – 28ц 68кг </a:t>
            </a:r>
            <a:r>
              <a:rPr lang="ru-RU" sz="4400" dirty="0" smtClean="0">
                <a:solidFill>
                  <a:schemeClr val="bg1"/>
                </a:solidFill>
              </a:rPr>
              <a:t>=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4509120"/>
            <a:ext cx="3933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2т 9ц 55 кг.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512791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6949" y="476671"/>
            <a:ext cx="316835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44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7380312" y="367788"/>
            <a:ext cx="1080120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2265" y="1412776"/>
            <a:ext cx="5904656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4т 68кг + 9ц 52кг =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50912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5т 20кг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512791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6949" y="476671"/>
            <a:ext cx="316835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Величины</a:t>
            </a:r>
            <a:endParaRPr lang="ru-RU" sz="3600" dirty="0"/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44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692696"/>
            <a:ext cx="619268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Подведение итогов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64927012_s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81202">
            <a:off x="1187624" y="2852936"/>
            <a:ext cx="2519164" cy="251916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04867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>
                <a:solidFill>
                  <a:schemeClr val="bg1"/>
                </a:solidFill>
              </a:rPr>
              <a:t>14238 – 2387</a:t>
            </a:r>
          </a:p>
          <a:p>
            <a:endParaRPr lang="ru-RU" sz="4000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214244"/>
            <a:ext cx="4330824" cy="646331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/>
              <a:t>Приемы вычислений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404664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4766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472514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11851</a:t>
            </a:r>
            <a:endParaRPr lang="ru-RU" sz="5400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52211"/>
            <a:ext cx="6336704" cy="33289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solidFill>
                  <a:schemeClr val="bg1"/>
                </a:solidFill>
              </a:rPr>
              <a:t>48324 + 12307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90381"/>
            <a:ext cx="4464496" cy="646331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Приемы вычислений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668344" y="404664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4766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960973" y="4797152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60631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978987"/>
            <a:ext cx="5832648" cy="2376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>
                <a:solidFill>
                  <a:schemeClr val="bg1"/>
                </a:solidFill>
              </a:rPr>
              <a:t>62347 – 7835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1"/>
            <a:ext cx="4536504" cy="646331"/>
          </a:xfrm>
          <a:prstGeom prst="rect">
            <a:avLst/>
          </a:prstGeom>
          <a:solidFill>
            <a:srgbClr val="FFC000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Приемы вычислений</a:t>
            </a:r>
            <a:endParaRPr lang="ru-RU" sz="36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812360" y="260648"/>
            <a:ext cx="1080120" cy="86409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12360" y="33265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79912" y="472514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54512</a:t>
            </a:r>
            <a:endParaRPr lang="ru-RU" sz="4000" dirty="0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612068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i="1" dirty="0" smtClean="0">
                <a:solidFill>
                  <a:schemeClr val="bg1"/>
                </a:solidFill>
              </a:rPr>
              <a:t>69 + </a:t>
            </a:r>
            <a:r>
              <a:rPr lang="ru-RU" sz="6600" i="1" dirty="0">
                <a:solidFill>
                  <a:schemeClr val="bg1"/>
                </a:solidFill>
              </a:rPr>
              <a:t>х = </a:t>
            </a:r>
            <a:r>
              <a:rPr lang="ru-RU" sz="6600" i="1" dirty="0" smtClean="0">
                <a:solidFill>
                  <a:schemeClr val="bg1"/>
                </a:solidFill>
              </a:rPr>
              <a:t>110</a:t>
            </a:r>
            <a:endParaRPr lang="ru-RU" sz="66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3240360" cy="553998"/>
          </a:xfrm>
          <a:prstGeom prst="rect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Сложение</a:t>
            </a:r>
            <a:endParaRPr lang="ru-RU" sz="30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740352" y="404664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47667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941168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41</a:t>
            </a:r>
            <a:endParaRPr lang="ru-RU" sz="4800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1"/>
            <a:ext cx="6192688" cy="2908920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i="1" dirty="0" smtClean="0">
                <a:solidFill>
                  <a:schemeClr val="bg1"/>
                </a:solidFill>
              </a:rPr>
              <a:t>15 </a:t>
            </a:r>
            <a:r>
              <a:rPr lang="ru-RU" sz="7200" i="1" dirty="0">
                <a:solidFill>
                  <a:schemeClr val="bg1"/>
                </a:solidFill>
              </a:rPr>
              <a:t>+ х = 51</a:t>
            </a:r>
            <a:endParaRPr lang="ru-RU" sz="72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3240360" cy="553998"/>
          </a:xfrm>
          <a:prstGeom prst="rect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Сложение</a:t>
            </a:r>
            <a:endParaRPr lang="ru-RU" sz="30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740352" y="404664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12360" y="47667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4725144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590465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i="1" dirty="0" smtClean="0">
                <a:solidFill>
                  <a:schemeClr val="bg1"/>
                </a:solidFill>
              </a:rPr>
              <a:t>24 </a:t>
            </a:r>
            <a:r>
              <a:rPr lang="ru-RU" sz="5400" i="1" dirty="0">
                <a:solidFill>
                  <a:schemeClr val="bg1"/>
                </a:solidFill>
              </a:rPr>
              <a:t>+ х =79 – 30</a:t>
            </a:r>
            <a:endParaRPr lang="ru-RU" sz="54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3240360" cy="553998"/>
          </a:xfrm>
          <a:prstGeom prst="rect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Сложение</a:t>
            </a:r>
            <a:endParaRPr lang="ru-RU" sz="3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740352" y="404664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812360" y="4766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4365104"/>
            <a:ext cx="4139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28880"/>
            <a:ext cx="3240360" cy="553998"/>
          </a:xfrm>
          <a:prstGeom prst="rect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Сложение</a:t>
            </a:r>
            <a:endParaRPr lang="ru-RU" sz="3000" dirty="0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7740352" y="404664"/>
            <a:ext cx="1080120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12360" y="4766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95045" y="4597677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91680" y="1282491"/>
            <a:ext cx="5915000" cy="2188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>
                <a:solidFill>
                  <a:schemeClr val="bg1"/>
                </a:solidFill>
              </a:rPr>
              <a:t> х + 15 = 68 : 2</a:t>
            </a:r>
            <a:endParaRPr lang="ru-RU" sz="6600" dirty="0">
              <a:solidFill>
                <a:schemeClr val="bg1"/>
              </a:solidFill>
            </a:endParaRPr>
          </a:p>
          <a:p>
            <a:endParaRPr lang="ru-RU" sz="6600" dirty="0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317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Приемы вычислений</vt:lpstr>
      <vt:lpstr>Приемы вычислений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</dc:creator>
  <cp:lastModifiedBy>Надежда Голубкова</cp:lastModifiedBy>
  <cp:revision>30</cp:revision>
  <dcterms:created xsi:type="dcterms:W3CDTF">2014-03-10T13:05:38Z</dcterms:created>
  <dcterms:modified xsi:type="dcterms:W3CDTF">2021-12-05T19:13:32Z</dcterms:modified>
</cp:coreProperties>
</file>