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21"/>
  </p:notesMasterIdLst>
  <p:handoutMasterIdLst>
    <p:handoutMasterId r:id="rId22"/>
  </p:handoutMasterIdLst>
  <p:sldIdLst>
    <p:sldId id="260" r:id="rId2"/>
    <p:sldId id="308" r:id="rId3"/>
    <p:sldId id="264" r:id="rId4"/>
    <p:sldId id="268" r:id="rId5"/>
    <p:sldId id="269" r:id="rId6"/>
    <p:sldId id="258" r:id="rId7"/>
    <p:sldId id="272" r:id="rId8"/>
    <p:sldId id="305" r:id="rId9"/>
    <p:sldId id="306" r:id="rId10"/>
    <p:sldId id="307" r:id="rId11"/>
    <p:sldId id="301" r:id="rId12"/>
    <p:sldId id="302" r:id="rId13"/>
    <p:sldId id="292" r:id="rId14"/>
    <p:sldId id="285" r:id="rId15"/>
    <p:sldId id="284" r:id="rId16"/>
    <p:sldId id="286" r:id="rId17"/>
    <p:sldId id="287" r:id="rId18"/>
    <p:sldId id="289" r:id="rId19"/>
    <p:sldId id="288" r:id="rId20"/>
  </p:sldIdLst>
  <p:sldSz cx="9144000" cy="6858000" type="screen4x3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4717" autoAdjust="0"/>
  </p:normalViewPr>
  <p:slideViewPr>
    <p:cSldViewPr>
      <p:cViewPr varScale="1">
        <p:scale>
          <a:sx n="70" d="100"/>
          <a:sy n="70" d="100"/>
        </p:scale>
        <p:origin x="13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05008-2324-445E-884A-06CE6F305599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218"/>
            <a:ext cx="2890665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866" y="9430218"/>
            <a:ext cx="2890665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90F1F-58B4-4323-8B15-09C41F138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22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756EC-7EB7-41E6-8DF9-7FABE100260E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44D9F-2846-49A3-8260-84FC87459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048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44D9F-2846-49A3-8260-84FC8745929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728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23DAA6-9D6F-4458-A575-93AF0443A4BF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683568" y="2348880"/>
            <a:ext cx="8147248" cy="1709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Comic Sans MS" panose="030F0702030302020204" pitchFamily="66" charset="0"/>
              </a:rPr>
              <a:t>Использование инновационных технологий в образовательной деятельности по речевому развитию детей дошкольного возраста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2627" y="764704"/>
            <a:ext cx="6821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Comic Sans MS" panose="030F0702030302020204" pitchFamily="66" charset="0"/>
              </a:rPr>
              <a:t>МБДОУ»Усть-Ишимский</a:t>
            </a:r>
            <a:r>
              <a:rPr lang="ru-RU" sz="2400" b="1" dirty="0" smtClean="0">
                <a:latin typeface="Comic Sans MS" panose="030F0702030302020204" pitchFamily="66" charset="0"/>
              </a:rPr>
              <a:t> детский сад №1»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87960" y="5013176"/>
            <a:ext cx="43428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omic Sans MS" panose="030F0702030302020204" pitchFamily="66" charset="0"/>
              </a:rPr>
              <a:t>Подготовила: воспитатель</a:t>
            </a:r>
          </a:p>
          <a:p>
            <a:r>
              <a:rPr lang="ru-RU" sz="2400" b="1" dirty="0" err="1" smtClean="0">
                <a:latin typeface="Comic Sans MS" panose="030F0702030302020204" pitchFamily="66" charset="0"/>
              </a:rPr>
              <a:t>Рахимжанова</a:t>
            </a:r>
            <a:r>
              <a:rPr lang="ru-RU" sz="2400" b="1" dirty="0" smtClean="0">
                <a:latin typeface="Comic Sans MS" panose="030F0702030302020204" pitchFamily="66" charset="0"/>
              </a:rPr>
              <a:t> Ф.Ш.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err="1"/>
              <a:t>Мнемотаблицы</a:t>
            </a:r>
            <a:r>
              <a:rPr lang="ru-RU" sz="2000" dirty="0"/>
              <a:t> — это уже следующий шаг за </a:t>
            </a:r>
            <a:r>
              <a:rPr lang="ru-RU" sz="2000" dirty="0" err="1"/>
              <a:t>мнемодорожками</a:t>
            </a:r>
            <a:r>
              <a:rPr lang="ru-RU" sz="2000" dirty="0"/>
              <a:t>.  Суть таблиц такая же, как и у </a:t>
            </a:r>
            <a:r>
              <a:rPr lang="ru-RU" sz="2000" dirty="0" err="1"/>
              <a:t>мнемодорожки</a:t>
            </a:r>
            <a:r>
              <a:rPr lang="ru-RU" sz="2000" dirty="0"/>
              <a:t>, только изображений больше, поэтому стоит запомнить больший объем информации.</a:t>
            </a:r>
          </a:p>
        </p:txBody>
      </p:sp>
      <p:pic>
        <p:nvPicPr>
          <p:cNvPr id="20482" name="Picture 2" descr="https://avatars.mds.yandex.net/get-pdb/2022479/4fe04c9f-58a8-4368-90d9-c84346e74a61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7848872" cy="4352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751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+mn-lt"/>
                <a:cs typeface="Arabic Typesetting" pitchFamily="66" charset="-78"/>
              </a:rPr>
              <a:t>СИНКВЕЙН</a:t>
            </a:r>
            <a:endParaRPr lang="ru-RU" sz="3600" dirty="0">
              <a:latin typeface="+mn-lt"/>
              <a:cs typeface="Arabic Typesetting" pitchFamily="66" charset="-78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28092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8631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208912" cy="265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600" i="1" dirty="0" err="1">
                <a:solidFill>
                  <a:prstClr val="black"/>
                </a:solidFill>
              </a:rPr>
              <a:t>Синквейн</a:t>
            </a:r>
            <a:r>
              <a:rPr lang="ru-RU" sz="1600" i="1" dirty="0">
                <a:solidFill>
                  <a:prstClr val="black"/>
                </a:solidFill>
              </a:rPr>
              <a:t> – нерифмованное стихотворение из 5 строк</a:t>
            </a:r>
            <a:endParaRPr lang="ru-RU" sz="1600" dirty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1400" dirty="0">
                <a:solidFill>
                  <a:prstClr val="black"/>
                </a:solidFill>
              </a:rPr>
              <a:t>Первая строка — тема </a:t>
            </a:r>
            <a:r>
              <a:rPr lang="ru-RU" sz="1400" dirty="0" err="1">
                <a:solidFill>
                  <a:prstClr val="black"/>
                </a:solidFill>
              </a:rPr>
              <a:t>синквейна</a:t>
            </a:r>
            <a:r>
              <a:rPr lang="ru-RU" sz="1400" dirty="0">
                <a:solidFill>
                  <a:prstClr val="black"/>
                </a:solidFill>
              </a:rPr>
              <a:t>, заключает в себе одно слово (обычно существительное или местоимение), которое обозначает объект или предмет, о котором пойдет речь.                                                                                                 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1400" dirty="0">
                <a:solidFill>
                  <a:prstClr val="black"/>
                </a:solidFill>
              </a:rPr>
              <a:t>Вторая строка — два слова (чаще всего прилагательные или причастия), они дают описание признаков и свойств выбранного в </a:t>
            </a:r>
            <a:r>
              <a:rPr lang="ru-RU" sz="1400" dirty="0" err="1">
                <a:solidFill>
                  <a:prstClr val="black"/>
                </a:solidFill>
              </a:rPr>
              <a:t>синквейне</a:t>
            </a:r>
            <a:r>
              <a:rPr lang="ru-RU" sz="1400" dirty="0">
                <a:solidFill>
                  <a:prstClr val="black"/>
                </a:solidFill>
              </a:rPr>
              <a:t> предмета или объекта.                                                                                                                                                  Третья строка — образована тремя глаголами или деепричастиями, описывающими характерные действия объекта.                                                                       Четвертая строка — фраза из четырёх слов, выражающая личное отношение автора </a:t>
            </a:r>
            <a:r>
              <a:rPr lang="ru-RU" sz="1400" dirty="0" err="1">
                <a:solidFill>
                  <a:prstClr val="black"/>
                </a:solidFill>
              </a:rPr>
              <a:t>синквейна</a:t>
            </a:r>
            <a:r>
              <a:rPr lang="ru-RU" sz="1400" dirty="0">
                <a:solidFill>
                  <a:prstClr val="black"/>
                </a:solidFill>
              </a:rPr>
              <a:t> к описываемому предмету или объекту.                                                            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1400" dirty="0">
                <a:solidFill>
                  <a:prstClr val="black"/>
                </a:solidFill>
              </a:rPr>
              <a:t>Пятая строка — одно слово-резюме, характеризующее суть предмета или объекта</a:t>
            </a:r>
            <a:r>
              <a:rPr lang="ru-RU" sz="1600" dirty="0">
                <a:solidFill>
                  <a:prstClr val="black"/>
                </a:solidFill>
              </a:rPr>
              <a:t>. </a:t>
            </a:r>
            <a:endParaRPr lang="ru-RU" sz="1600" i="1" dirty="0">
              <a:solidFill>
                <a:prstClr val="black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3495902"/>
            <a:ext cx="4572000" cy="314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2028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063" y="836712"/>
            <a:ext cx="806489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ДРУДЛЫ</a:t>
            </a:r>
          </a:p>
          <a:p>
            <a:pPr algn="ctr"/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Друдлы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– картинки с изображением разных форм, иногда кажущиеся довольно абстрактными. Каждая картинка является маленькой игрой, в которой вам надо придумать что изображено на картинке. Вы можете предложить несколько разных интерпретаций к изображениям. Если у вас получится увидеть в картинке-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друдле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то, чего не видят другие – поздравляем – вы обладатель оригинального творческого мышления!</a:t>
            </a:r>
            <a:endParaRPr lang="ru-RU" altLang="ru-RU" dirty="0"/>
          </a:p>
        </p:txBody>
      </p:sp>
      <p:pic>
        <p:nvPicPr>
          <p:cNvPr id="3" name="Picture 6" descr="C:\Documents and Settings\Admin\Рабочий стол\ДРУДЛЫ\др\dr0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3442941"/>
            <a:ext cx="3552056" cy="3140223"/>
          </a:xfrm>
          <a:prstGeom prst="rect">
            <a:avLst/>
          </a:prstGeom>
          <a:noFill/>
        </p:spPr>
      </p:pic>
      <p:pic>
        <p:nvPicPr>
          <p:cNvPr id="4" name="Содержимое 6" descr="Друдл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0430" y="3442940"/>
            <a:ext cx="3710112" cy="314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656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Игровые</a:t>
            </a:r>
            <a:endParaRPr lang="ru-RU" sz="4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>
            <a:normAutofit/>
          </a:bodyPr>
          <a:lstStyle/>
          <a:p>
            <a:r>
              <a:rPr lang="ru-RU" sz="1800" i="1" dirty="0" smtClean="0"/>
              <a:t>Игры на развитие речемыслительной деятельности по активизации словаря, грамматического строя речи на разные лексические темы (времена года, одежда, мебель, профессии человека, части тела человека, семья и др.).                                                                                                                     Пример упражнений, дидактических игр на активизацию словаря, понятий, терминов: Работа проводится на наглядном материале .            Назови явления природы и разложи по временам года;                                       Образование относительного прилагательного – из чего сшита одежда – какая? (из кожи – кожаная, из шерсти – шерстяная, из меха – меховая, и т.п.);                                                                                                                                               «Кому что нужно для работы» (выбираем для каждой профессии необходимые инструменты);                                                                                Обыгрывание ролевых ситуаций.                                                                                            Называние слов-действий по профессиям: Кто что делает?</a:t>
            </a:r>
            <a:endParaRPr lang="ru-RU" sz="1800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Конструкторы </a:t>
            </a:r>
            <a:r>
              <a:rPr lang="en-US" sz="4000" b="1" i="1" dirty="0" smtClean="0"/>
              <a:t>LEGO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89120"/>
          </a:xfrm>
        </p:spPr>
        <p:txBody>
          <a:bodyPr>
            <a:normAutofit/>
          </a:bodyPr>
          <a:lstStyle/>
          <a:p>
            <a:r>
              <a:rPr lang="ru-RU" sz="1800" i="1" dirty="0" smtClean="0"/>
              <a:t>Огромную роль в развитии речевых навыков играет инновационный образовательный конструктор LEGO </a:t>
            </a:r>
            <a:r>
              <a:rPr lang="ru-RU" sz="1800" i="1" dirty="0" err="1" smtClean="0"/>
              <a:t>Education</a:t>
            </a:r>
            <a:r>
              <a:rPr lang="ru-RU" sz="1800" i="1" dirty="0" smtClean="0"/>
              <a:t> «Построй свою историю». С помощью данного конструктора дети придумывают свои уникальные истории, пересказывают литературные произведения, составляют рассказы, описывающие реальные ситуации из окружающей действительности и т.д. С использованием LEGO работа над рассказом, пересказом, диалогом становится более эффективной.</a:t>
            </a:r>
            <a:endParaRPr lang="ru-RU" sz="1800" i="1" dirty="0"/>
          </a:p>
        </p:txBody>
      </p:sp>
      <p:pic>
        <p:nvPicPr>
          <p:cNvPr id="4" name="Рисунок 3" descr="http://roznicatovar.ru/61886-1-large_default/Lego-education-45007-%D0%B1%D0%BE%D0%BB%D1%8C%D1%88%D0%B0%D1%8F-%D1%84%D0%B5%D1%80%D0%BC%D0%B0-dupl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645024"/>
            <a:ext cx="4705350" cy="3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>Нетрадиционные техники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8912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 ним относятся : Су - </a:t>
            </a:r>
            <a:r>
              <a:rPr lang="ru-RU" sz="1800" dirty="0" err="1" smtClean="0"/>
              <a:t>Джок</a:t>
            </a:r>
            <a:r>
              <a:rPr lang="ru-RU" sz="1800" dirty="0" smtClean="0"/>
              <a:t> терапия, различные </a:t>
            </a:r>
            <a:r>
              <a:rPr lang="ru-RU" sz="1800" dirty="0" err="1" smtClean="0"/>
              <a:t>массажеры</a:t>
            </a:r>
            <a:r>
              <a:rPr lang="ru-RU" sz="1800" dirty="0" smtClean="0"/>
              <a:t> (шарики, карандаши, орехи, мячики, аппликаторы и т.п.)</a:t>
            </a:r>
          </a:p>
          <a:p>
            <a:r>
              <a:rPr lang="ru-RU" sz="1800" dirty="0" smtClean="0"/>
              <a:t>кинезеологические  упражнения (упражнения «Колечко», «Цепочки, «Ухо-нос», «Кулак-ребро-ладонь», «Лезгинка»); </a:t>
            </a:r>
          </a:p>
          <a:p>
            <a:r>
              <a:rPr lang="ru-RU" sz="1800" dirty="0" smtClean="0"/>
              <a:t>упражнения для развития мелкой моторики и зрительно-пространственного мышления, кубики, мозаики, </a:t>
            </a:r>
            <a:r>
              <a:rPr lang="ru-RU" sz="1800" dirty="0" err="1" smtClean="0"/>
              <a:t>пазлы</a:t>
            </a:r>
            <a:r>
              <a:rPr lang="ru-RU" sz="1800" dirty="0" smtClean="0"/>
              <a:t>, игрушки-головоломки и т.п.). </a:t>
            </a:r>
          </a:p>
          <a:p>
            <a:r>
              <a:rPr lang="ru-RU" sz="1800" dirty="0" smtClean="0"/>
              <a:t>Игры с песком развивают тактильно-кинестетическую чувствительность, мелкую моторику рук, способствуют расширению словарного запаса, развитию связной речи, помогают в изучении букв. Тренируя пальцы, мы оказываем мощное воздействие на работоспособность коры головного мозга, а, следовательно и на развитие речи.</a:t>
            </a:r>
            <a:endParaRPr lang="ru-RU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err="1" smtClean="0"/>
              <a:t>Логоритмика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i="1" dirty="0" err="1" smtClean="0"/>
              <a:t>Логоритмика</a:t>
            </a:r>
            <a:r>
              <a:rPr lang="ru-RU" sz="1800" i="1" dirty="0" smtClean="0"/>
              <a:t> – это система двигательных упражнений, в которой различные движения сочетаются с произнесением специального речевого материала под музыкальное сопровождение, либо без него.</a:t>
            </a:r>
            <a:r>
              <a:rPr lang="ru-RU" sz="1800" dirty="0" smtClean="0"/>
              <a:t> </a:t>
            </a:r>
          </a:p>
          <a:p>
            <a:pPr>
              <a:buNone/>
            </a:pPr>
            <a:r>
              <a:rPr lang="ru-RU" sz="1800" dirty="0" smtClean="0"/>
              <a:t>                                   </a:t>
            </a:r>
            <a:r>
              <a:rPr lang="ru-RU" sz="1800" dirty="0" err="1" smtClean="0"/>
              <a:t>Логоритмика</a:t>
            </a:r>
            <a:r>
              <a:rPr lang="ru-RU" sz="1800" dirty="0" smtClean="0"/>
              <a:t> включает в себя:</a:t>
            </a:r>
          </a:p>
          <a:p>
            <a:r>
              <a:rPr lang="ru-RU" sz="1800" dirty="0" smtClean="0"/>
              <a:t>ходьбу в разных направлениях;</a:t>
            </a:r>
          </a:p>
          <a:p>
            <a:r>
              <a:rPr lang="ru-RU" sz="1800" dirty="0" smtClean="0"/>
              <a:t>упражнения на развитие дыхания, голоса и артикуляции;</a:t>
            </a:r>
          </a:p>
          <a:p>
            <a:r>
              <a:rPr lang="ru-RU" sz="1800" dirty="0" smtClean="0"/>
              <a:t>упражнения, регулирующие мышечный тонус, активизирующие внимание;</a:t>
            </a:r>
          </a:p>
          <a:p>
            <a:r>
              <a:rPr lang="ru-RU" sz="1800" dirty="0" smtClean="0"/>
              <a:t>речевые упражнения без музыкального сопровождения;</a:t>
            </a:r>
          </a:p>
          <a:p>
            <a:r>
              <a:rPr lang="ru-RU" sz="1800" dirty="0" smtClean="0"/>
              <a:t>упражнения, формирующие чувство музыкального темпа;</a:t>
            </a:r>
          </a:p>
          <a:p>
            <a:r>
              <a:rPr lang="ru-RU" sz="1800" dirty="0" smtClean="0"/>
              <a:t>ритмические упражнения;</a:t>
            </a:r>
          </a:p>
          <a:p>
            <a:r>
              <a:rPr lang="ru-RU" sz="1800" dirty="0" smtClean="0"/>
              <a:t>пение;</a:t>
            </a:r>
          </a:p>
          <a:p>
            <a:r>
              <a:rPr lang="ru-RU" sz="1800" dirty="0" smtClean="0"/>
              <a:t>упражнения на развитие мелкой моторики.</a:t>
            </a:r>
          </a:p>
          <a:p>
            <a:endParaRPr lang="ru-RU" sz="1800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+mn-lt"/>
              </a:rPr>
              <a:t>В современной педагогике есть еще не мало технологий, которые можно использовать для развития речи.</a:t>
            </a:r>
            <a:endParaRPr lang="ru-RU" sz="2800" b="1" i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800" i="1" dirty="0" smtClean="0">
                <a:cs typeface="Rod" pitchFamily="49" charset="-79"/>
              </a:rPr>
              <a:t>Но существуют определенные правила их использования:</a:t>
            </a:r>
          </a:p>
          <a:p>
            <a:pPr marL="342900" indent="-342900">
              <a:buNone/>
            </a:pPr>
            <a:r>
              <a:rPr lang="ru-RU" sz="1800" i="1" dirty="0" smtClean="0"/>
              <a:t>      1.Предлагаемый детям наглядный материал должен быть доступен, прост и понятен.</a:t>
            </a:r>
          </a:p>
          <a:p>
            <a:pPr marL="342900" indent="-342900">
              <a:buNone/>
            </a:pPr>
            <a:r>
              <a:rPr lang="ru-RU" sz="1800" i="1" dirty="0" smtClean="0"/>
              <a:t>      2. Следует стремиться к тому, чтобы используемый материал (наглядный или демонстрационный) оказывал воздействие на максимально возможное количество органов чувств.                                                                           3. Обязательное подкрепление демонстрации речью. Речевое пояснение в сочетании с наглядностью углубляет постижение и осмысление предмета объяснения.</a:t>
            </a:r>
          </a:p>
          <a:p>
            <a:pPr>
              <a:buNone/>
            </a:pPr>
            <a:endParaRPr lang="ru-RU" sz="1800" i="1" dirty="0">
              <a:cs typeface="Rod" pitchFamily="49" charset="-79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>Спасибо за внимание!</a:t>
            </a:r>
            <a:endParaRPr lang="ru-RU" sz="40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39552" y="1935480"/>
            <a:ext cx="8147248" cy="3869784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/>
              <a:t>Формирование речи у дошкольников является важной и трудно решаемой задачей. Успешное решение этой задачи необходимо как для подготовки детей к предстоящему школьному обучению, так и для комфортного общения с окружающими.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777049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/>
              <a:t>Условия успешного речевого развития: </a:t>
            </a:r>
            <a:endParaRPr lang="ru-RU" sz="4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i="1" dirty="0" smtClean="0"/>
              <a:t>1.Создание условий для развития речи детей в общении со взрослыми и сверстниками. </a:t>
            </a:r>
          </a:p>
          <a:p>
            <a:r>
              <a:rPr lang="ru-RU" sz="1600" i="1" dirty="0" smtClean="0"/>
              <a:t>2. Владение педагогом правильной литературной речью. </a:t>
            </a:r>
          </a:p>
          <a:p>
            <a:r>
              <a:rPr lang="ru-RU" sz="1600" i="1" dirty="0" smtClean="0"/>
              <a:t>3. Обеспечение развития звуковой культуры речи со стороны детей в соответствии с их возрастными особенностями. </a:t>
            </a:r>
          </a:p>
          <a:p>
            <a:r>
              <a:rPr lang="ru-RU" sz="1600" i="1" dirty="0"/>
              <a:t>4</a:t>
            </a:r>
            <a:r>
              <a:rPr lang="ru-RU" sz="1600" i="1" dirty="0" smtClean="0"/>
              <a:t>. </a:t>
            </a:r>
            <a:r>
              <a:rPr lang="ru-RU" sz="1600" i="1" dirty="0" smtClean="0"/>
              <a:t>Создание условий для овладения детьми грамматическим строем речи. </a:t>
            </a:r>
          </a:p>
          <a:p>
            <a:r>
              <a:rPr lang="ru-RU" sz="1600" i="1" dirty="0"/>
              <a:t>5</a:t>
            </a:r>
            <a:r>
              <a:rPr lang="ru-RU" sz="1600" i="1" dirty="0" smtClean="0"/>
              <a:t>. </a:t>
            </a:r>
            <a:r>
              <a:rPr lang="ru-RU" sz="1600" i="1" dirty="0" smtClean="0"/>
              <a:t>Развитие у детей связной речи с учетом их возрастных особенностей. </a:t>
            </a:r>
          </a:p>
          <a:p>
            <a:r>
              <a:rPr lang="ru-RU" sz="1600" i="1" dirty="0"/>
              <a:t>6</a:t>
            </a:r>
            <a:r>
              <a:rPr lang="ru-RU" sz="1600" i="1" dirty="0" smtClean="0"/>
              <a:t>. </a:t>
            </a:r>
            <a:r>
              <a:rPr lang="ru-RU" sz="1600" i="1" dirty="0" smtClean="0"/>
              <a:t>Развитие у детей понимания речи, упражняя детей в выполнении словесной инструкции. </a:t>
            </a:r>
          </a:p>
          <a:p>
            <a:r>
              <a:rPr lang="ru-RU" sz="1600" i="1" dirty="0"/>
              <a:t>7</a:t>
            </a:r>
            <a:r>
              <a:rPr lang="ru-RU" sz="1600" i="1" dirty="0" smtClean="0"/>
              <a:t>. </a:t>
            </a:r>
            <a:r>
              <a:rPr lang="ru-RU" sz="1600" i="1" dirty="0" smtClean="0"/>
              <a:t>Приобщение детей к культуре чтения художественной литературы. </a:t>
            </a:r>
          </a:p>
          <a:p>
            <a:r>
              <a:rPr lang="ru-RU" sz="1600" i="1" dirty="0"/>
              <a:t>8</a:t>
            </a:r>
            <a:r>
              <a:rPr lang="ru-RU" sz="1600" i="1" dirty="0" smtClean="0"/>
              <a:t>. </a:t>
            </a:r>
            <a:r>
              <a:rPr lang="ru-RU" sz="1600" i="1" dirty="0" smtClean="0"/>
              <a:t>Поощрение детского словотворчества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89120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Технология – это совокупность приемов, применяемых в каком-либо деле, мастерстве, искусстве. 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Инновационные технологии сочетают прогрессивные креативные технологии и стереотипные элементы образования, доказавшие свою эффективность в процессе педагогической деятельности. 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Инновационные технологии — это система методов, способов, приёмов обучения, воспитательных средств, направленных на достижение позитивного результата за счёт динамичных изменений в личностном развитии ребёнка в современных социокультурных условиях.</a:t>
            </a:r>
            <a:endParaRPr lang="ru-RU" sz="20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atin typeface="+mn-lt"/>
              </a:rPr>
              <a:t>Инновационные технологии:</a:t>
            </a:r>
            <a:endParaRPr lang="ru-RU" sz="4400" b="1" i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i="1" dirty="0" smtClean="0"/>
              <a:t>Моделирование.</a:t>
            </a:r>
          </a:p>
          <a:p>
            <a:pPr>
              <a:lnSpc>
                <a:spcPct val="90000"/>
              </a:lnSpc>
            </a:pPr>
            <a:r>
              <a:rPr lang="ru-RU" sz="2400" i="1" dirty="0" smtClean="0"/>
              <a:t>ТРИЗ.</a:t>
            </a:r>
          </a:p>
          <a:p>
            <a:pPr>
              <a:lnSpc>
                <a:spcPct val="90000"/>
              </a:lnSpc>
            </a:pPr>
            <a:r>
              <a:rPr lang="ru-RU" sz="2400" i="1" dirty="0" err="1" smtClean="0"/>
              <a:t>Синквейн</a:t>
            </a:r>
            <a:r>
              <a:rPr lang="ru-RU" sz="2400" i="1" dirty="0" smtClean="0"/>
              <a:t>.</a:t>
            </a:r>
            <a:endParaRPr lang="en-US" sz="2400" i="1" dirty="0" smtClean="0"/>
          </a:p>
          <a:p>
            <a:pPr>
              <a:lnSpc>
                <a:spcPct val="90000"/>
              </a:lnSpc>
            </a:pPr>
            <a:r>
              <a:rPr lang="ru-RU" sz="2400" i="1" dirty="0" err="1"/>
              <a:t>Д</a:t>
            </a:r>
            <a:r>
              <a:rPr lang="ru-RU" sz="2400" i="1" dirty="0" err="1" smtClean="0"/>
              <a:t>рудлы</a:t>
            </a:r>
            <a:endParaRPr lang="ru-RU" sz="2400" i="1" dirty="0" smtClean="0"/>
          </a:p>
          <a:p>
            <a:pPr>
              <a:lnSpc>
                <a:spcPct val="90000"/>
              </a:lnSpc>
            </a:pPr>
            <a:r>
              <a:rPr lang="ru-RU" sz="2400" i="1" dirty="0" smtClean="0"/>
              <a:t>Игровые.</a:t>
            </a:r>
          </a:p>
          <a:p>
            <a:r>
              <a:rPr lang="ru-RU" sz="2400" i="1" dirty="0" smtClean="0"/>
              <a:t>Конструкторы </a:t>
            </a:r>
            <a:r>
              <a:rPr lang="en-US" sz="2400" i="1" dirty="0" smtClean="0"/>
              <a:t>LEGO</a:t>
            </a:r>
            <a:r>
              <a:rPr lang="ru-RU" sz="2400" i="1" dirty="0" smtClean="0"/>
              <a:t>.</a:t>
            </a:r>
          </a:p>
          <a:p>
            <a:r>
              <a:rPr lang="ru-RU" sz="2400" i="1" dirty="0" smtClean="0"/>
              <a:t>Нетрадиционные техники</a:t>
            </a:r>
          </a:p>
          <a:p>
            <a:r>
              <a:rPr lang="ru-RU" sz="2400" i="1" dirty="0" err="1" smtClean="0"/>
              <a:t>Логоритмика</a:t>
            </a:r>
            <a:endParaRPr lang="ru-RU" sz="24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70416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</a:rPr>
              <a:t>Моделирование.</a:t>
            </a:r>
            <a:br>
              <a:rPr lang="ru-RU" sz="4400" b="1" i="1" dirty="0" smtClean="0">
                <a:latin typeface="Times New Roman" pitchFamily="18" charset="0"/>
              </a:rPr>
            </a:br>
            <a:endParaRPr lang="ru-RU" sz="4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2400" i="1" dirty="0" smtClean="0"/>
              <a:t>Наглядное моделирование – это:</a:t>
            </a:r>
          </a:p>
          <a:p>
            <a:r>
              <a:rPr lang="ru-RU" sz="2400" i="1" dirty="0" smtClean="0"/>
              <a:t>Опорные картинки (</a:t>
            </a:r>
            <a:r>
              <a:rPr lang="ru-RU" sz="2400" dirty="0" smtClean="0"/>
              <a:t>предметные картинки, сюжетные картинки серии сюжетных картинок, их используют для ознакомления с предметами, составления рассказа, рассказа-описания)</a:t>
            </a:r>
            <a:endParaRPr lang="ru-RU" sz="2400" i="1" dirty="0" smtClean="0"/>
          </a:p>
          <a:p>
            <a:r>
              <a:rPr lang="ru-RU" sz="2400" i="1" dirty="0" smtClean="0"/>
              <a:t>Схемы</a:t>
            </a:r>
          </a:p>
          <a:p>
            <a:r>
              <a:rPr lang="ru-RU" sz="2400" i="1" dirty="0" smtClean="0"/>
              <a:t>Мнемотехника</a:t>
            </a:r>
          </a:p>
          <a:p>
            <a:r>
              <a:rPr lang="ru-RU" sz="2400" i="1" dirty="0" smtClean="0"/>
              <a:t>Карточки-символы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 lnSpcReduction="10000"/>
          </a:bodyPr>
          <a:lstStyle/>
          <a:p>
            <a:r>
              <a:rPr lang="ru-RU" sz="2000" i="1" dirty="0" smtClean="0"/>
              <a:t> </a:t>
            </a:r>
            <a:r>
              <a:rPr lang="ru-RU" sz="2000" i="1" dirty="0" err="1" smtClean="0"/>
              <a:t>Мнемоте́хника</a:t>
            </a:r>
            <a:r>
              <a:rPr lang="ru-RU" sz="2000" i="1" dirty="0" smtClean="0"/>
              <a:t> — </a:t>
            </a:r>
            <a:r>
              <a:rPr lang="ru-RU" sz="2000" dirty="0" smtClean="0"/>
              <a:t>  </a:t>
            </a:r>
            <a:r>
              <a:rPr lang="ru-RU" sz="2000" i="1" dirty="0" smtClean="0"/>
              <a:t>«искусство запоминания» - это система методов и приемов, обеспечивающих успешное запоминание, сохранение и воспроизведение информации. 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 </a:t>
            </a:r>
            <a:r>
              <a:rPr lang="ru-RU" sz="2000" i="1" dirty="0" smtClean="0"/>
              <a:t>Мнемотехника  система «внутреннего письма», основанная на непосредственной  записи в мозг связей между зрительными образами, обозначающими значимые элементы запоминаемой информации.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Использование мнемотехники в обучении дошкольников позволяет решить такие задачи как: </a:t>
            </a:r>
          </a:p>
          <a:p>
            <a:pPr marL="457200" indent="-457200">
              <a:buNone/>
            </a:pPr>
            <a:r>
              <a:rPr lang="ru-RU" sz="2000" dirty="0" smtClean="0"/>
              <a:t>        1.Развитие связной речи;</a:t>
            </a:r>
          </a:p>
          <a:p>
            <a:pPr marL="457200" indent="-457200">
              <a:buNone/>
            </a:pPr>
            <a:r>
              <a:rPr lang="ru-RU" sz="2000" dirty="0" smtClean="0"/>
              <a:t>        2.  Преобразование абстрактных символов в образы (перекодирование информации); </a:t>
            </a:r>
          </a:p>
          <a:p>
            <a:pPr marL="457200" indent="-457200">
              <a:buNone/>
            </a:pPr>
            <a:r>
              <a:rPr lang="ru-RU" sz="2000" dirty="0" smtClean="0"/>
              <a:t>        3. Развитие мелкой моторики рук; </a:t>
            </a:r>
          </a:p>
          <a:p>
            <a:pPr marL="457200" indent="-457200">
              <a:buNone/>
            </a:pPr>
            <a:r>
              <a:rPr lang="ru-RU" sz="2000" dirty="0" smtClean="0"/>
              <a:t>        4. Развитие основных психических процессов – памяти, внимания, образного мышления; помогает овладение приёмами работы с </a:t>
            </a:r>
            <a:r>
              <a:rPr lang="ru-RU" sz="2000" dirty="0" err="1" smtClean="0"/>
              <a:t>мнемотаблицами</a:t>
            </a:r>
            <a:r>
              <a:rPr lang="ru-RU" sz="2000" dirty="0" smtClean="0"/>
              <a:t> и сокращает время обучения.</a:t>
            </a:r>
            <a:endParaRPr lang="ru-RU" sz="20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602" y="980728"/>
            <a:ext cx="8437886" cy="5273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0057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err="1"/>
              <a:t>Мнемодорожки</a:t>
            </a:r>
            <a:r>
              <a:rPr lang="ru-RU" sz="2000" dirty="0"/>
              <a:t> состоят из нескольких </a:t>
            </a:r>
            <a:r>
              <a:rPr lang="ru-RU" sz="2000" dirty="0" err="1"/>
              <a:t>мнемоквадратов</a:t>
            </a:r>
            <a:r>
              <a:rPr lang="ru-RU" sz="2000" dirty="0"/>
              <a:t>, изображение в каждом квадрате обозначает либо одно слово, либо словосочетание, и по ним уже составляются истории</a:t>
            </a:r>
            <a:r>
              <a:rPr lang="ru-RU" sz="1200" dirty="0"/>
              <a:t>.</a:t>
            </a:r>
          </a:p>
        </p:txBody>
      </p:sp>
      <p:pic>
        <p:nvPicPr>
          <p:cNvPr id="19458" name="Picture 2" descr="http://douteremok.minobr63.ru/wp-content/uploads/2019/10/%D0%BC%D0%BD%D0%B5%D0%BC%D0%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7560839" cy="4517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587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1245</TotalTime>
  <Words>739</Words>
  <Application>Microsoft Office PowerPoint</Application>
  <PresentationFormat>Экран (4:3)</PresentationFormat>
  <Paragraphs>77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Arabic Typesetting</vt:lpstr>
      <vt:lpstr>Calibri</vt:lpstr>
      <vt:lpstr>Comic Sans MS</vt:lpstr>
      <vt:lpstr>Constantia</vt:lpstr>
      <vt:lpstr>Rod</vt:lpstr>
      <vt:lpstr>Times New Roman</vt:lpstr>
      <vt:lpstr>Wingdings 2</vt:lpstr>
      <vt:lpstr>Поток</vt:lpstr>
      <vt:lpstr>Презентация PowerPoint</vt:lpstr>
      <vt:lpstr>Презентация PowerPoint</vt:lpstr>
      <vt:lpstr>Условия успешного речевого развития: </vt:lpstr>
      <vt:lpstr>Презентация PowerPoint</vt:lpstr>
      <vt:lpstr>Инновационные технологии:</vt:lpstr>
      <vt:lpstr>Моделирование. </vt:lpstr>
      <vt:lpstr>Презентация PowerPoint</vt:lpstr>
      <vt:lpstr>Презентация PowerPoint</vt:lpstr>
      <vt:lpstr>Мнемодорожки состоят из нескольких мнемоквадратов, изображение в каждом квадрате обозначает либо одно слово, либо словосочетание, и по ним уже составляются истории.</vt:lpstr>
      <vt:lpstr>Мнемотаблицы — это уже следующий шаг за мнемодорожками.  Суть таблиц такая же, как и у мнемодорожки, только изображений больше, поэтому стоит запомнить больший объем информации.</vt:lpstr>
      <vt:lpstr>СИНКВЕЙН</vt:lpstr>
      <vt:lpstr>Презентация PowerPoint</vt:lpstr>
      <vt:lpstr>Презентация PowerPoint</vt:lpstr>
      <vt:lpstr>Игровые</vt:lpstr>
      <vt:lpstr>Конструкторы LEGO</vt:lpstr>
      <vt:lpstr>Нетрадиционные техники</vt:lpstr>
      <vt:lpstr>Логоритмика </vt:lpstr>
      <vt:lpstr>В современной педагогике есть еще не мало технологий, которые можно использовать для развития речи.</vt:lpstr>
      <vt:lpstr>  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rakhimzhanova.f</cp:lastModifiedBy>
  <cp:revision>122</cp:revision>
  <cp:lastPrinted>2023-05-07T15:18:54Z</cp:lastPrinted>
  <dcterms:created xsi:type="dcterms:W3CDTF">2018-11-07T03:12:20Z</dcterms:created>
  <dcterms:modified xsi:type="dcterms:W3CDTF">2023-05-07T15:19:16Z</dcterms:modified>
</cp:coreProperties>
</file>