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7" r:id="rId6"/>
    <p:sldId id="269" r:id="rId7"/>
    <p:sldId id="271" r:id="rId8"/>
    <p:sldId id="270" r:id="rId9"/>
    <p:sldId id="263" r:id="rId10"/>
    <p:sldId id="261" r:id="rId11"/>
    <p:sldId id="264" r:id="rId12"/>
    <p:sldId id="262" r:id="rId13"/>
    <p:sldId id="268" r:id="rId14"/>
    <p:sldId id="265" r:id="rId15"/>
    <p:sldId id="266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62" y="1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9D3994-0F7E-4FC6-96C2-30B52A997D94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2AF813-CF57-461C-BCC7-C481FFDA2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819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AF813-CF57-461C-BCC7-C481FFDA21AD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704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65CBC-6E99-402C-9439-27A7E959C294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A4D6-D694-48A3-BA92-C6D3464C9C2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4385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65CBC-6E99-402C-9439-27A7E959C294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A4D6-D694-48A3-BA92-C6D3464C9C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585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65CBC-6E99-402C-9439-27A7E959C294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A4D6-D694-48A3-BA92-C6D3464C9C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588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65CBC-6E99-402C-9439-27A7E959C294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A4D6-D694-48A3-BA92-C6D3464C9C2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1217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65CBC-6E99-402C-9439-27A7E959C294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A4D6-D694-48A3-BA92-C6D3464C9C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626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65CBC-6E99-402C-9439-27A7E959C294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A4D6-D694-48A3-BA92-C6D3464C9C2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43163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65CBC-6E99-402C-9439-27A7E959C294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A4D6-D694-48A3-BA92-C6D3464C9C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195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65CBC-6E99-402C-9439-27A7E959C294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A4D6-D694-48A3-BA92-C6D3464C9C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866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65CBC-6E99-402C-9439-27A7E959C294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A4D6-D694-48A3-BA92-C6D3464C9C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728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65CBC-6E99-402C-9439-27A7E959C294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A4D6-D694-48A3-BA92-C6D3464C9C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324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65CBC-6E99-402C-9439-27A7E959C294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A4D6-D694-48A3-BA92-C6D3464C9C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792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65CBC-6E99-402C-9439-27A7E959C294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A4D6-D694-48A3-BA92-C6D3464C9C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823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65CBC-6E99-402C-9439-27A7E959C294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A4D6-D694-48A3-BA92-C6D3464C9C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08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65CBC-6E99-402C-9439-27A7E959C294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A4D6-D694-48A3-BA92-C6D3464C9C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371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65CBC-6E99-402C-9439-27A7E959C294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A4D6-D694-48A3-BA92-C6D3464C9C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365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65CBC-6E99-402C-9439-27A7E959C294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A4D6-D694-48A3-BA92-C6D3464C9C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127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65CBC-6E99-402C-9439-27A7E959C294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EA4D6-D694-48A3-BA92-C6D3464C9C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274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3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6F65CBC-6E99-402C-9439-27A7E959C294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84EA4D6-D694-48A3-BA92-C6D3464C9C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0424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</p:sldLayoutIdLst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gif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2292" y="1"/>
            <a:ext cx="8001000" cy="24384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Использование технологии «</a:t>
            </a:r>
            <a:r>
              <a:rPr lang="ru-RU" sz="3200" dirty="0" err="1" smtClean="0">
                <a:solidFill>
                  <a:srgbClr val="FFFF00"/>
                </a:solidFill>
              </a:rPr>
              <a:t>Синквейн</a:t>
            </a:r>
            <a:r>
              <a:rPr lang="ru-RU" sz="3200" dirty="0" smtClean="0">
                <a:solidFill>
                  <a:srgbClr val="FFFF00"/>
                </a:solidFill>
              </a:rPr>
              <a:t>»  для коррекции речевых нарушений у детей с ОВЗ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75600" y="4301067"/>
            <a:ext cx="3650932" cy="1947333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Подготовила: </a:t>
            </a:r>
          </a:p>
          <a:p>
            <a:pPr algn="r"/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у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читель-логопед </a:t>
            </a:r>
            <a:r>
              <a:rPr lang="ru-RU" sz="1800" dirty="0" err="1" smtClean="0">
                <a:solidFill>
                  <a:schemeClr val="tx2">
                    <a:lumMod val="50000"/>
                  </a:schemeClr>
                </a:solidFill>
              </a:rPr>
              <a:t>Лучкина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 Е.В.</a:t>
            </a:r>
            <a:endParaRPr lang="ru-RU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5" y="2914650"/>
            <a:ext cx="5647565" cy="3765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917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82160"/>
            <a:ext cx="12192000" cy="227584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3492" y="149012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ru-RU" alt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Правила</a:t>
            </a:r>
            <a:br>
              <a:rPr lang="ru-RU" alt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alt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составления </a:t>
            </a:r>
            <a:r>
              <a:rPr lang="ru-RU" altLang="ru-RU" sz="32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синквейна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7412" y="2103120"/>
            <a:ext cx="8534400" cy="3376507"/>
          </a:xfrm>
        </p:spPr>
        <p:txBody>
          <a:bodyPr>
            <a:noAutofit/>
          </a:bodyPr>
          <a:lstStyle/>
          <a:p>
            <a:pPr lvl="0" fontAlgn="base">
              <a:lnSpc>
                <a:spcPct val="80000"/>
              </a:lnSpc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Char char="n"/>
              <a:defRPr/>
            </a:pPr>
            <a:r>
              <a:rPr lang="ru-RU" altLang="ru-RU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Первая строка – заголовок, тема, состоящие из одного слова (обычно существительное).</a:t>
            </a:r>
          </a:p>
          <a:p>
            <a:pPr lvl="0" fontAlgn="base">
              <a:lnSpc>
                <a:spcPct val="80000"/>
              </a:lnSpc>
              <a:spcAft>
                <a:spcPct val="0"/>
              </a:spcAft>
              <a:buClr>
                <a:srgbClr val="FFFFCC"/>
              </a:buClr>
              <a:buSzPct val="70000"/>
              <a:buNone/>
              <a:defRPr/>
            </a:pPr>
            <a:endParaRPr lang="ru-RU" altLang="ru-RU" sz="180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</a:endParaRPr>
          </a:p>
          <a:p>
            <a:pPr lvl="0" fontAlgn="base">
              <a:lnSpc>
                <a:spcPct val="80000"/>
              </a:lnSpc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Char char="n"/>
              <a:defRPr/>
            </a:pPr>
            <a:r>
              <a:rPr lang="ru-RU" altLang="ru-RU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Вторая строка – два слова. Прилагательные. Это описание признаков предмета или его свойства.</a:t>
            </a:r>
          </a:p>
          <a:p>
            <a:pPr lvl="0" fontAlgn="base">
              <a:lnSpc>
                <a:spcPct val="80000"/>
              </a:lnSpc>
              <a:spcAft>
                <a:spcPct val="0"/>
              </a:spcAft>
              <a:buClr>
                <a:srgbClr val="FFFFCC"/>
              </a:buClr>
              <a:buSzPct val="70000"/>
              <a:buNone/>
              <a:defRPr/>
            </a:pPr>
            <a:endParaRPr lang="ru-RU" altLang="ru-RU" sz="180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</a:endParaRPr>
          </a:p>
          <a:p>
            <a:pPr lvl="0" fontAlgn="base">
              <a:lnSpc>
                <a:spcPct val="80000"/>
              </a:lnSpc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Char char="n"/>
              <a:defRPr/>
            </a:pPr>
            <a:r>
              <a:rPr lang="ru-RU" altLang="ru-RU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Третья строка обычно состоит из трёх глаголов или деепричастий, описывающих действия предмета.</a:t>
            </a:r>
          </a:p>
          <a:p>
            <a:pPr lvl="0" fontAlgn="base">
              <a:lnSpc>
                <a:spcPct val="80000"/>
              </a:lnSpc>
              <a:spcAft>
                <a:spcPct val="0"/>
              </a:spcAft>
              <a:buClr>
                <a:srgbClr val="FFFFCC"/>
              </a:buClr>
              <a:buSzPct val="70000"/>
              <a:buNone/>
              <a:defRPr/>
            </a:pPr>
            <a:endParaRPr lang="ru-RU" altLang="ru-RU" sz="180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</a:endParaRPr>
          </a:p>
          <a:p>
            <a:pPr lvl="0" fontAlgn="base">
              <a:lnSpc>
                <a:spcPct val="80000"/>
              </a:lnSpc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Char char="n"/>
              <a:defRPr/>
            </a:pPr>
            <a:r>
              <a:rPr lang="ru-RU" altLang="ru-RU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Четвёртая строка – это словосочетание или предложение, которые отражают личное отношение автора </a:t>
            </a:r>
            <a:r>
              <a:rPr lang="ru-RU" altLang="ru-RU" sz="18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синквейна</a:t>
            </a:r>
            <a:r>
              <a:rPr lang="ru-RU" altLang="ru-RU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.</a:t>
            </a:r>
          </a:p>
          <a:p>
            <a:pPr lvl="0" fontAlgn="base">
              <a:lnSpc>
                <a:spcPct val="80000"/>
              </a:lnSpc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Char char="n"/>
              <a:defRPr/>
            </a:pPr>
            <a:endParaRPr lang="ru-RU" altLang="ru-RU" sz="1800" dirty="0">
              <a:effectLst>
                <a:outerShdw blurRad="38100" dist="38100" dir="2700000" algn="tl">
                  <a:srgbClr val="000000"/>
                </a:outerShdw>
              </a:effectLst>
              <a:latin typeface="+mj-lt"/>
            </a:endParaRPr>
          </a:p>
          <a:p>
            <a:pPr lvl="0" fontAlgn="base">
              <a:lnSpc>
                <a:spcPct val="80000"/>
              </a:lnSpc>
              <a:spcAft>
                <a:spcPct val="0"/>
              </a:spcAft>
              <a:buClr>
                <a:srgbClr val="FFFFCC"/>
              </a:buClr>
              <a:buSzPct val="70000"/>
              <a:buFont typeface="Wingdings" panose="05000000000000000000" pitchFamily="2" charset="2"/>
              <a:buChar char="n"/>
              <a:defRPr/>
            </a:pPr>
            <a:r>
              <a:rPr lang="ru-RU" altLang="ru-RU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Пятая строка — одно слово-резюме, характеризующее суть предмета или объекта.</a:t>
            </a:r>
          </a:p>
          <a:p>
            <a:pPr marL="0" indent="0">
              <a:buNone/>
            </a:pPr>
            <a:endParaRPr lang="ru-RU" sz="18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  <a:p>
            <a:endParaRPr lang="ru-RU" sz="18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71524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68" y="-6176"/>
            <a:ext cx="12201268" cy="686417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21806" y="718066"/>
            <a:ext cx="2082800" cy="100584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Предмет</a:t>
            </a:r>
          </a:p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(Кто? Что?)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55760" y="1605280"/>
            <a:ext cx="1899920" cy="8520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Кот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5529" y="1778740"/>
            <a:ext cx="2915920" cy="965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Признак предмета</a:t>
            </a:r>
          </a:p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2 слова</a:t>
            </a:r>
          </a:p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(Какой? Какая? Какие?)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961120" y="2464709"/>
            <a:ext cx="2570480" cy="100584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Хитрый, смелый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6904" y="2777863"/>
            <a:ext cx="3545840" cy="100584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Действие предмета</a:t>
            </a:r>
          </a:p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3 слова</a:t>
            </a:r>
          </a:p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(Что делает? Что делают?)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686800" y="3470549"/>
            <a:ext cx="3143312" cy="100584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Утешает, помогает, съедает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3812091"/>
            <a:ext cx="3901440" cy="100584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altLang="ru-RU" dirty="0">
                <a:solidFill>
                  <a:schemeClr val="tx2">
                    <a:lumMod val="50000"/>
                  </a:schemeClr>
                </a:solidFill>
              </a:rPr>
              <a:t>Личное мнение или промежуточный вывод </a:t>
            </a:r>
            <a:endParaRPr lang="ru-RU" alt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366092" y="4476389"/>
            <a:ext cx="3759867" cy="100584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Победил злого людоеда.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29529" y="4832125"/>
            <a:ext cx="2407920" cy="100584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Суть предмета или темы</a:t>
            </a:r>
          </a:p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(1-2 слова)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255760" y="5495116"/>
            <a:ext cx="2123440" cy="89263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Герой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26080" y="314960"/>
            <a:ext cx="6126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Пример </a:t>
            </a:r>
            <a:r>
              <a:rPr lang="ru-RU" sz="2400" dirty="0" err="1" smtClean="0">
                <a:solidFill>
                  <a:srgbClr val="FFFF00"/>
                </a:solidFill>
              </a:rPr>
              <a:t>синквейна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073" y="1763626"/>
            <a:ext cx="2464249" cy="3355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4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448299" y="2924810"/>
            <a:ext cx="1295399" cy="5365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Радуга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749041" y="3556000"/>
            <a:ext cx="2240279" cy="673100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разноцветная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926080" y="314960"/>
            <a:ext cx="612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Пример </a:t>
            </a:r>
            <a:r>
              <a:rPr lang="ru-RU" dirty="0" err="1" smtClean="0">
                <a:solidFill>
                  <a:srgbClr val="FFFF00"/>
                </a:solidFill>
              </a:rPr>
              <a:t>синквейна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281417" y="3556000"/>
            <a:ext cx="2240279" cy="6731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яркая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225039" y="4323715"/>
            <a:ext cx="2240279" cy="6731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FF00"/>
                </a:solidFill>
              </a:rPr>
              <a:t>п</a:t>
            </a:r>
            <a:r>
              <a:rPr lang="ru-RU" dirty="0" smtClean="0">
                <a:solidFill>
                  <a:srgbClr val="FFFF00"/>
                </a:solidFill>
              </a:rPr>
              <a:t>оявляется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813297" y="4361180"/>
            <a:ext cx="2240279" cy="673100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исчезает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401556" y="4361180"/>
            <a:ext cx="2240279" cy="6731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радует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368037" y="5365353"/>
            <a:ext cx="5684523" cy="6731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Появляется в небе после дождя.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090158" y="6111676"/>
            <a:ext cx="2240279" cy="6731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радость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687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513" y="0"/>
            <a:ext cx="6431152" cy="6718420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5982196" y="1"/>
            <a:ext cx="6280923" cy="684783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8009" y="2334200"/>
            <a:ext cx="1570355" cy="136097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1077" y="2298195"/>
            <a:ext cx="1624998" cy="13609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9566" y="858350"/>
            <a:ext cx="2098613" cy="12881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3576" y="733227"/>
            <a:ext cx="1696771" cy="15384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1560" y="2023643"/>
            <a:ext cx="1727201" cy="17272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4575" y="3804723"/>
            <a:ext cx="1971500" cy="151760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4063" y="2887243"/>
            <a:ext cx="6200775" cy="3648075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7806894" y="5749803"/>
            <a:ext cx="2753360" cy="68072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?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6350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Выстраивание работы с детьми по формированию речемыслительной деятельности с использованием метода </a:t>
            </a:r>
            <a:r>
              <a:rPr lang="ru-RU" sz="2400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Синквейн</a:t>
            </a:r>
            <a:r>
              <a:rPr lang="ru-RU" sz="2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, способствует освоению коммуникативных умений, обеспечивает полноценное включение в общение, как процесс установления и развития контактов с людьми, возникающих на основе потребности совместной деятельности, а также подготовки дошкольника к успешному обучению в школе.</a:t>
            </a:r>
          </a:p>
          <a:p>
            <a:pPr algn="just"/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82160"/>
            <a:ext cx="12192000" cy="227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023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FF00"/>
                </a:solidFill>
              </a:rPr>
              <a:t>Спасибо за внимание!</a:t>
            </a:r>
            <a:endParaRPr lang="ru-RU" sz="4400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82160"/>
            <a:ext cx="12192000" cy="227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245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82160"/>
            <a:ext cx="12192000" cy="227584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51968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АКТУАЛЬНОСТЬ:</a:t>
            </a:r>
            <a:endParaRPr lang="ru-RU" sz="2400" dirty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r>
              <a:rPr lang="ru-RU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ru-RU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детей с ограниченными возможностями здоровья наблюдается замедленный темп речевого развития, трудности формирования всех компонентов </a:t>
            </a:r>
            <a:r>
              <a:rPr lang="ru-RU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языка. </a:t>
            </a:r>
            <a:r>
              <a:rPr lang="ru-RU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с ОВЗ, </a:t>
            </a:r>
            <a:r>
              <a:rPr lang="ru-RU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медленно актуализируют слова, долго их вспоминают, у них происходит сужение значения слов. Всё это диктует необходимость поиска новых эффективных технологий, методов и приёмов коррекционно-развивающей работы. Использование в коррекционно-развивающей работе </a:t>
            </a:r>
            <a:r>
              <a:rPr lang="ru-RU" i="1" dirty="0" err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синквейна</a:t>
            </a:r>
            <a:r>
              <a:rPr lang="ru-RU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имеет позитивное воздействие на речевое развитие детей с ОВЗ.</a:t>
            </a:r>
          </a:p>
          <a:p>
            <a:r>
              <a:rPr lang="ru-RU" i="1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3783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6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Синквейн</a:t>
            </a:r>
            <a:r>
              <a:rPr lang="ru-RU" sz="3600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в переводе с французского — «пять строк», это форма из пяти строк нерифмованного стихотворения. Технология </a:t>
            </a:r>
            <a:r>
              <a:rPr lang="ru-RU" i="1" dirty="0" err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синквейн</a:t>
            </a:r>
            <a:r>
              <a:rPr lang="ru-RU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 требует создания специальных условий для применения и органично вписывается в работу по развитию лексико-грамматических категорий, способствует обогащению и актуализации словаря, уточняет содержание понятий, дает возможность логопеду оценить уровень усвоения ребенком лексики коррекционно-развивающего занятия.</a:t>
            </a:r>
            <a:endParaRPr lang="ru-RU" i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82160"/>
            <a:ext cx="12192000" cy="227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512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7360" y="755650"/>
            <a:ext cx="5333931" cy="39585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920" y="294640"/>
            <a:ext cx="6573520" cy="4419600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sz="43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</a:t>
            </a:r>
            <a:r>
              <a:rPr lang="ru-RU" sz="43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синквейна</a:t>
            </a:r>
            <a:r>
              <a:rPr lang="ru-RU" sz="43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0" indent="0">
              <a:buNone/>
            </a:pPr>
            <a:r>
              <a:rPr lang="ru-RU" b="1" dirty="0"/>
              <a:t> </a:t>
            </a:r>
            <a:endParaRPr lang="ru-RU" i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sz="2900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расширить и активизировать словарный запас ребёнка;</a:t>
            </a:r>
          </a:p>
          <a:p>
            <a:pPr lvl="0"/>
            <a:r>
              <a:rPr lang="ru-RU" sz="2900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совершенствовать грамматический строй речи;</a:t>
            </a:r>
          </a:p>
          <a:p>
            <a:pPr lvl="0"/>
            <a:r>
              <a:rPr lang="ru-RU" sz="2900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активизировать мыслительную деятельность;</a:t>
            </a:r>
          </a:p>
          <a:p>
            <a:pPr lvl="0"/>
            <a:r>
              <a:rPr lang="ru-RU" sz="2900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совершенствовать навык использования в речи прилагательных и глаголов;</a:t>
            </a:r>
          </a:p>
          <a:p>
            <a:pPr lvl="0"/>
            <a:r>
              <a:rPr lang="ru-RU" sz="2900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развивать умение выделять главное и обобщать;</a:t>
            </a:r>
          </a:p>
          <a:p>
            <a:pPr lvl="0"/>
            <a:r>
              <a:rPr lang="ru-RU" sz="2900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развивать связную речь.</a:t>
            </a:r>
          </a:p>
          <a:p>
            <a:pPr marL="0" indent="0">
              <a:buNone/>
            </a:pPr>
            <a:r>
              <a:rPr lang="ru-RU" sz="2900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82160"/>
            <a:ext cx="12192000" cy="227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855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10136188" cy="43942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2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работы:</a:t>
            </a:r>
          </a:p>
          <a:p>
            <a:r>
              <a:rPr lang="ru-RU" sz="2800" dirty="0">
                <a:solidFill>
                  <a:schemeClr val="bg2">
                    <a:lumMod val="50000"/>
                  </a:schemeClr>
                </a:solidFill>
              </a:rPr>
              <a:t>образовательная деятельность с детьми</a:t>
            </a:r>
          </a:p>
          <a:p>
            <a:r>
              <a:rPr lang="ru-RU" sz="2800" dirty="0">
                <a:solidFill>
                  <a:schemeClr val="bg2">
                    <a:lumMod val="50000"/>
                  </a:schemeClr>
                </a:solidFill>
              </a:rPr>
              <a:t>организация совместная деятельности с детьми (дидактические и развивающие игры, художественное творчество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)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sz="2800" dirty="0">
                <a:solidFill>
                  <a:schemeClr val="bg2">
                    <a:lumMod val="50000"/>
                  </a:schemeClr>
                </a:solidFill>
              </a:rPr>
              <a:t>самостоятельная деятельность детей</a:t>
            </a:r>
          </a:p>
          <a:p>
            <a:r>
              <a:rPr lang="ru-RU" sz="2800" dirty="0">
                <a:solidFill>
                  <a:schemeClr val="bg2">
                    <a:lumMod val="50000"/>
                  </a:schemeClr>
                </a:solidFill>
              </a:rPr>
              <a:t>взаимодействие с родителями.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82160"/>
            <a:ext cx="12192000" cy="227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982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10420668" cy="46583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по обучению дошкольников составлению </a:t>
            </a:r>
            <a:r>
              <a:rPr lang="ru-RU" sz="28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синквейна</a:t>
            </a:r>
            <a:r>
              <a:rPr lang="ru-R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ведется поэтапно:</a:t>
            </a:r>
          </a:p>
          <a:p>
            <a:pPr marL="0" indent="0">
              <a:buNone/>
            </a:pPr>
            <a:r>
              <a:rPr lang="en-US" b="1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этап  </a:t>
            </a:r>
            <a:r>
              <a:rPr lang="ru-RU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подготовительный </a:t>
            </a:r>
            <a:r>
              <a:rPr lang="ru-RU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сентябрь-декабрь первого года обучения)</a:t>
            </a:r>
          </a:p>
          <a:p>
            <a:pPr marL="0" indent="0">
              <a:buNone/>
            </a:pPr>
            <a:r>
              <a:rPr lang="ru-RU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начинается с уточнения, расширения и совершенствования словаря. </a:t>
            </a:r>
          </a:p>
          <a:p>
            <a:pPr marL="0" indent="0">
              <a:buNone/>
            </a:pPr>
            <a:r>
              <a:rPr lang="ru-RU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знакомятся с понятиями:</a:t>
            </a:r>
          </a:p>
          <a:p>
            <a:r>
              <a:rPr lang="ru-RU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«слова-предметы неживые»</a:t>
            </a:r>
          </a:p>
          <a:p>
            <a:r>
              <a:rPr lang="ru-RU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«слова-предметы живые»</a:t>
            </a:r>
          </a:p>
          <a:p>
            <a:r>
              <a:rPr lang="ru-RU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«слова-признаки»</a:t>
            </a:r>
          </a:p>
          <a:p>
            <a:r>
              <a:rPr lang="ru-RU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«слова- действия»</a:t>
            </a:r>
          </a:p>
          <a:p>
            <a:r>
              <a:rPr lang="ru-RU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«предложение»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82160"/>
            <a:ext cx="12192000" cy="227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081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10207308" cy="4384040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II</a:t>
            </a:r>
            <a:r>
              <a:rPr lang="ru-RU" b="1" dirty="0"/>
              <a:t> этап </a:t>
            </a:r>
            <a:r>
              <a:rPr lang="ru-RU" dirty="0"/>
              <a:t>– основной (январь  – май первого года обучения).</a:t>
            </a:r>
          </a:p>
          <a:p>
            <a:pPr marL="0" indent="0">
              <a:buNone/>
            </a:pPr>
            <a:r>
              <a:rPr lang="ru-RU" b="1" dirty="0"/>
              <a:t>Цель: </a:t>
            </a:r>
            <a:r>
              <a:rPr lang="ru-RU" dirty="0"/>
              <a:t>знакомство с алгоритмом составления </a:t>
            </a:r>
            <a:r>
              <a:rPr lang="ru-RU" dirty="0" err="1"/>
              <a:t>синквейна</a:t>
            </a:r>
            <a:r>
              <a:rPr lang="ru-RU" dirty="0"/>
              <a:t>, формирование первоначального умения составлять </a:t>
            </a:r>
            <a:r>
              <a:rPr lang="ru-RU" dirty="0" err="1"/>
              <a:t>синквейн</a:t>
            </a:r>
            <a:r>
              <a:rPr lang="ru-RU" dirty="0"/>
              <a:t> (с помощью педагога). </a:t>
            </a:r>
          </a:p>
          <a:p>
            <a:r>
              <a:rPr lang="ru-RU" dirty="0"/>
              <a:t>Дидактический </a:t>
            </a:r>
            <a:r>
              <a:rPr lang="ru-RU" dirty="0" err="1"/>
              <a:t>синквейн</a:t>
            </a:r>
            <a:r>
              <a:rPr lang="ru-RU" dirty="0"/>
              <a:t> можно использовать в работе с дошкольниками с ОНР, начиная со второго полугодия первого года обучения, когда дети уже овладели понятием «слово-предмет», «слово-действие», «слово-признак», «предложение». Дидактический </a:t>
            </a:r>
            <a:r>
              <a:rPr lang="ru-RU" dirty="0" err="1"/>
              <a:t>синквейн</a:t>
            </a:r>
            <a:r>
              <a:rPr lang="ru-RU" dirty="0"/>
              <a:t> составляется в конце каждой </a:t>
            </a:r>
            <a:r>
              <a:rPr lang="ru-RU" dirty="0" smtClean="0"/>
              <a:t>лексической </a:t>
            </a:r>
            <a:r>
              <a:rPr lang="ru-RU" dirty="0"/>
              <a:t>темы, когда у детей уже имеется достаточный словарный запас по данной теме.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82160"/>
            <a:ext cx="12192000" cy="227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858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2772" y="645160"/>
            <a:ext cx="9699308" cy="4465320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III</a:t>
            </a:r>
            <a:r>
              <a:rPr lang="ru-RU" b="1" dirty="0"/>
              <a:t> этап</a:t>
            </a:r>
            <a:r>
              <a:rPr lang="ru-RU" dirty="0"/>
              <a:t> -практический (до конца второго года обучения).</a:t>
            </a:r>
          </a:p>
          <a:p>
            <a:pPr marL="0" indent="0">
              <a:buNone/>
            </a:pPr>
            <a:r>
              <a:rPr lang="ru-RU" b="1" dirty="0"/>
              <a:t>Цель:</a:t>
            </a:r>
            <a:r>
              <a:rPr lang="ru-RU" dirty="0"/>
              <a:t> Формирование умения и совершенствование навыка составления дидактического </a:t>
            </a:r>
            <a:r>
              <a:rPr lang="ru-RU" dirty="0" err="1"/>
              <a:t>синквейна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Тема </a:t>
            </a:r>
            <a:r>
              <a:rPr lang="ru-RU" dirty="0" err="1"/>
              <a:t>синквейна</a:t>
            </a:r>
            <a:r>
              <a:rPr lang="ru-RU" dirty="0"/>
              <a:t> может быть любой. Целесообразно использовать </a:t>
            </a:r>
            <a:r>
              <a:rPr lang="ru-RU" dirty="0" err="1"/>
              <a:t>синквейн</a:t>
            </a:r>
            <a:r>
              <a:rPr lang="ru-RU" dirty="0"/>
              <a:t> для закрепления изученной лексической темы; для развития связной речи: для закрепления понятий, усвоенных на занятиях по подготовке к обучению грамоте.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82160"/>
            <a:ext cx="12192000" cy="227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620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0292" y="240452"/>
            <a:ext cx="8534400" cy="1507067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 работ  с  «</a:t>
            </a:r>
            <a:r>
              <a:rPr lang="ru-RU" sz="32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синквейном</a:t>
            </a:r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»:</a:t>
            </a:r>
            <a:r>
              <a:rPr lang="ru-R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1332" y="591820"/>
            <a:ext cx="5994576" cy="514604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ru-RU" sz="2400" b="1" i="1" dirty="0" smtClean="0">
                <a:solidFill>
                  <a:srgbClr val="3399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 </a:t>
            </a:r>
            <a:r>
              <a:rPr lang="ru-RU" sz="24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составление   краткого  рассказа  по  готовому  «</a:t>
            </a:r>
            <a:r>
              <a:rPr lang="ru-RU" sz="2400" i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синквейну</a:t>
            </a:r>
            <a:r>
              <a:rPr lang="ru-RU" sz="24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»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;</a:t>
            </a:r>
          </a:p>
          <a:p>
            <a:pPr>
              <a:lnSpc>
                <a:spcPct val="80000"/>
              </a:lnSpc>
              <a:defRPr/>
            </a:pPr>
            <a:r>
              <a:rPr lang="ru-RU" sz="24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коррекция  и совершенствование  готового  «</a:t>
            </a:r>
            <a:r>
              <a:rPr lang="ru-RU" sz="2400" i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синквейна</a:t>
            </a:r>
            <a:r>
              <a:rPr lang="ru-RU" sz="24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»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;</a:t>
            </a:r>
            <a:endParaRPr lang="ru-RU" sz="2400" i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80000"/>
              </a:lnSpc>
              <a:defRPr/>
            </a:pPr>
            <a:r>
              <a:rPr lang="ru-RU" sz="2400" b="1" i="1" dirty="0" smtClean="0"/>
              <a:t>- </a:t>
            </a:r>
            <a:r>
              <a:rPr lang="ru-RU" sz="2400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анализ  неполного  «</a:t>
            </a:r>
            <a:r>
              <a:rPr lang="ru-RU" sz="2400" i="1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синквейна</a:t>
            </a:r>
            <a:r>
              <a:rPr lang="ru-RU" sz="2400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»  для   определения  </a:t>
            </a:r>
            <a:r>
              <a:rPr lang="ru-RU" sz="2400" i="1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отсутсвующей</a:t>
            </a:r>
            <a:r>
              <a:rPr lang="ru-RU" sz="2400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строки («</a:t>
            </a:r>
            <a:r>
              <a:rPr lang="ru-RU" sz="2400" i="1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синквейн</a:t>
            </a:r>
            <a:r>
              <a:rPr lang="ru-RU" sz="2400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»  без  темы).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1250" y="1264920"/>
            <a:ext cx="5445408" cy="40840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82160"/>
            <a:ext cx="12192000" cy="227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241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1350</TotalTime>
  <Words>612</Words>
  <Application>Microsoft Office PowerPoint</Application>
  <PresentationFormat>Широкоэкранный</PresentationFormat>
  <Paragraphs>82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 Black</vt:lpstr>
      <vt:lpstr>Calibri</vt:lpstr>
      <vt:lpstr>Century Gothic</vt:lpstr>
      <vt:lpstr>Times New Roman</vt:lpstr>
      <vt:lpstr>Wingdings</vt:lpstr>
      <vt:lpstr>Wingdings 3</vt:lpstr>
      <vt:lpstr>Сектор</vt:lpstr>
      <vt:lpstr>Использование технологии «Синквейн»  для коррекции речевых нарушений у детей с ОВЗ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Виды  работ  с  «синквейном»: </vt:lpstr>
      <vt:lpstr>Правила составления синквейна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технологии «Синквейн» в сказочных  сюжетах для коррекции речевых нарушений у детей с ОВЗ</dc:title>
  <dc:creator>Елена Л</dc:creator>
  <cp:lastModifiedBy>Елена Л</cp:lastModifiedBy>
  <cp:revision>26</cp:revision>
  <dcterms:created xsi:type="dcterms:W3CDTF">2022-01-21T14:12:59Z</dcterms:created>
  <dcterms:modified xsi:type="dcterms:W3CDTF">2022-01-22T12:43:41Z</dcterms:modified>
</cp:coreProperties>
</file>