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63" r:id="rId2"/>
    <p:sldId id="286" r:id="rId3"/>
    <p:sldId id="258" r:id="rId4"/>
    <p:sldId id="259" r:id="rId5"/>
    <p:sldId id="260" r:id="rId6"/>
    <p:sldId id="283" r:id="rId7"/>
    <p:sldId id="262" r:id="rId8"/>
    <p:sldId id="277" r:id="rId9"/>
    <p:sldId id="281" r:id="rId10"/>
    <p:sldId id="280" r:id="rId11"/>
    <p:sldId id="279" r:id="rId12"/>
    <p:sldId id="299" r:id="rId13"/>
    <p:sldId id="290" r:id="rId14"/>
    <p:sldId id="288" r:id="rId15"/>
    <p:sldId id="296" r:id="rId16"/>
    <p:sldId id="287" r:id="rId17"/>
    <p:sldId id="300" r:id="rId18"/>
    <p:sldId id="291" r:id="rId19"/>
    <p:sldId id="297" r:id="rId20"/>
    <p:sldId id="289" r:id="rId21"/>
    <p:sldId id="302" r:id="rId22"/>
    <p:sldId id="301" r:id="rId23"/>
    <p:sldId id="303" r:id="rId24"/>
    <p:sldId id="305" r:id="rId25"/>
    <p:sldId id="293" r:id="rId26"/>
    <p:sldId id="30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CD"/>
    <a:srgbClr val="FFF1E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3FC88-7037-469E-AB13-8AF558227695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D9A98-1254-48AA-A8D3-10489EA95F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0322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D9A98-1254-48AA-A8D3-10489EA95F9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2054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65293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Тема  урока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02976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rgbClr val="002060"/>
                </a:solidFill>
              </a:rPr>
              <a:t>Приёмы устного умножения</a:t>
            </a:r>
          </a:p>
          <a:p>
            <a:pPr algn="ctr"/>
            <a:r>
              <a:rPr lang="ru-RU" sz="4000" b="1" cap="none" spc="0" dirty="0" smtClean="0">
                <a:ln w="0"/>
                <a:solidFill>
                  <a:srgbClr val="002060"/>
                </a:solidFill>
              </a:rPr>
              <a:t> и деления </a:t>
            </a:r>
          </a:p>
          <a:p>
            <a:pPr algn="ctr"/>
            <a:r>
              <a:rPr lang="ru-RU" sz="4000" b="1" dirty="0" smtClean="0">
                <a:ln w="0"/>
                <a:solidFill>
                  <a:srgbClr val="002060"/>
                </a:solidFill>
              </a:rPr>
              <a:t>трехзначных  чисел</a:t>
            </a:r>
            <a:endParaRPr lang="ru-RU" sz="4000" b="1" cap="none" spc="0" dirty="0" smtClean="0">
              <a:ln w="0"/>
              <a:solidFill>
                <a:srgbClr val="002060"/>
              </a:solidFill>
            </a:endParaRPr>
          </a:p>
        </p:txBody>
      </p:sp>
      <p:pic>
        <p:nvPicPr>
          <p:cNvPr id="2050" name="Picture 2" descr="C:\Users\A\AppData\Local\Microsoft\Windows\Temporary Internet Files\Content.IE5\Z45O6J1K\bell_PNG53476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465360"/>
            <a:ext cx="1233589" cy="13407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102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760" y="52295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При делении трёхзначных чисел возникают два разных случая: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Объект 7"/>
          <p:cNvSpPr txBox="1">
            <a:spLocks/>
          </p:cNvSpPr>
          <p:nvPr/>
        </p:nvSpPr>
        <p:spPr>
          <a:xfrm>
            <a:off x="125760" y="2276872"/>
            <a:ext cx="8424936" cy="79208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b="1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60:</a:t>
            </a:r>
            <a:r>
              <a:rPr lang="ru-RU" sz="4400" b="1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=(900+60):3=900:3+60:3=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19286" y="2089479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 300               20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89360" y="2274144"/>
            <a:ext cx="11560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3</a:t>
            </a:r>
            <a:r>
              <a:rPr lang="ru-RU" sz="4400" b="1" dirty="0" smtClean="0"/>
              <a:t>20</a:t>
            </a:r>
            <a:endParaRPr lang="ru-RU"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977" y="1177651"/>
            <a:ext cx="8666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1) Количество сотен делится на число без остатка. В этом случае мы работаем с разрядными слагаемыми.</a:t>
            </a:r>
            <a:endParaRPr lang="ru-RU" sz="2400" dirty="0"/>
          </a:p>
        </p:txBody>
      </p:sp>
      <p:sp>
        <p:nvSpPr>
          <p:cNvPr id="13" name="Объект 7"/>
          <p:cNvSpPr txBox="1">
            <a:spLocks/>
          </p:cNvSpPr>
          <p:nvPr/>
        </p:nvSpPr>
        <p:spPr>
          <a:xfrm>
            <a:off x="35977" y="4797152"/>
            <a:ext cx="8616334" cy="79208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000" b="1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60:</a:t>
            </a:r>
            <a:r>
              <a:rPr lang="ru-RU" sz="40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=(600+360):6=600:6+360:6 =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32040" y="4609759"/>
            <a:ext cx="2521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 100                  60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33278" y="4762184"/>
            <a:ext cx="10695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160</a:t>
            </a:r>
            <a:endParaRPr lang="ru-RU" sz="4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5760" y="3192524"/>
            <a:ext cx="8666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</a:t>
            </a:r>
            <a:r>
              <a:rPr lang="ru-RU" sz="2400" dirty="0" smtClean="0"/>
              <a:t>) Количество сотен </a:t>
            </a:r>
            <a:r>
              <a:rPr lang="ru-RU" sz="2400" dirty="0" smtClean="0">
                <a:solidFill>
                  <a:srgbClr val="FF0000"/>
                </a:solidFill>
              </a:rPr>
              <a:t>НЕ</a:t>
            </a:r>
            <a:r>
              <a:rPr lang="ru-RU" sz="2400" dirty="0" smtClean="0"/>
              <a:t> делится на число без остатка. В этом случае мы подбираем ближайшее количество сотен, удобное для деления. То есть раскладываем число на </a:t>
            </a:r>
            <a:r>
              <a:rPr lang="ru-RU" sz="2400" dirty="0" smtClean="0">
                <a:solidFill>
                  <a:srgbClr val="FF0000"/>
                </a:solidFill>
              </a:rPr>
              <a:t>УДОБНЫЕ</a:t>
            </a:r>
            <a:r>
              <a:rPr lang="ru-RU" sz="2400" dirty="0" smtClean="0"/>
              <a:t> слагаемые.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19096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  <p:bldP spid="8" grpId="0"/>
      <p:bldP spid="12" grpId="0"/>
      <p:bldP spid="13" grpId="0" animBg="1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461604" cy="136815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Три приёма умножения и деления трёхзначных чисел: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Объект 5"/>
          <p:cNvSpPr txBox="1">
            <a:spLocks noChangeArrowheads="1"/>
          </p:cNvSpPr>
          <p:nvPr/>
        </p:nvSpPr>
        <p:spPr bwMode="auto">
          <a:xfrm>
            <a:off x="268644" y="1700808"/>
            <a:ext cx="8466112" cy="324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4320" indent="-274320" algn="l" rtl="0" eaLnBrk="0" latin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Arial" charset="0"/>
              <a:buChar char="•"/>
              <a:defRPr kumimoji="0" sz="3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950" indent="-285750" algn="l" rtl="0" eaLnBrk="0" latin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Arial" charset="0"/>
              <a:buChar char="–"/>
              <a:defRPr kumimoji="0" sz="28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3000" indent="-228600" algn="l" rtl="0" eaLnBrk="0" latinLnBrk="0" hangingPunct="0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Arial" charset="0"/>
              <a:buChar char="•"/>
              <a:defRPr kumimoji="0" sz="24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600200" indent="-228600" algn="l" rtl="0" eaLnBrk="0" latinLnBrk="0" hangingPunct="0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Arial" charset="0"/>
              <a:buChar char="–"/>
              <a:defRPr kumimoji="0" sz="20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7400" indent="-228600" algn="l" rtl="0" eaLnBrk="0" latinLnBrk="0" hangingPunct="0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Arial" charset="0"/>
              <a:buChar char="»"/>
              <a:defRPr kumimoji="0" sz="20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600" indent="-228600" algn="l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»"/>
              <a:defRPr kumimoji="0" sz="20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6pPr>
            <a:lvl7pPr marL="2971800" indent="-228600" algn="l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tint val="60000"/>
                </a:schemeClr>
              </a:buClr>
              <a:buSzPct val="60000"/>
              <a:buFont typeface="Arial" charset="0"/>
              <a:buChar char="»"/>
              <a:defRPr kumimoji="0"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7pPr>
            <a:lvl8pPr marL="3429000" indent="-228600" algn="l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»"/>
              <a:defRPr kumimoji="0" sz="2000" kern="1200" cap="small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8pPr>
            <a:lvl9pPr marL="3886200" indent="-228600" algn="l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shade val="75000"/>
                </a:schemeClr>
              </a:buClr>
              <a:buFont typeface="Arial" charset="0"/>
              <a:buChar char="»"/>
              <a:defRPr kumimoji="0" sz="20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9pPr>
          </a:lstStyle>
          <a:p>
            <a:r>
              <a:rPr lang="ru-RU" dirty="0">
                <a:latin typeface="+mn-lt"/>
              </a:rPr>
              <a:t>Представление трёхзначного числа в виде общего количества десятков</a:t>
            </a:r>
            <a:r>
              <a:rPr lang="ru-RU" dirty="0" smtClean="0">
                <a:latin typeface="+mn-lt"/>
              </a:rPr>
              <a:t>.</a:t>
            </a:r>
            <a:endParaRPr lang="ru-RU" dirty="0">
              <a:latin typeface="+mn-lt"/>
            </a:endParaRPr>
          </a:p>
          <a:p>
            <a:r>
              <a:rPr lang="ru-RU" dirty="0">
                <a:latin typeface="+mn-lt"/>
              </a:rPr>
              <a:t>Представление трёхзначного числа в виде суммы разрядных слагаемых</a:t>
            </a:r>
            <a:r>
              <a:rPr lang="ru-RU" dirty="0" smtClean="0">
                <a:latin typeface="+mn-lt"/>
              </a:rPr>
              <a:t>.</a:t>
            </a:r>
            <a:endParaRPr lang="ru-RU" dirty="0">
              <a:latin typeface="+mn-lt"/>
            </a:endParaRPr>
          </a:p>
          <a:p>
            <a:r>
              <a:rPr lang="ru-RU" dirty="0" smtClean="0">
                <a:latin typeface="+mn-lt"/>
              </a:rPr>
              <a:t>Представление </a:t>
            </a:r>
            <a:r>
              <a:rPr lang="ru-RU" dirty="0">
                <a:latin typeface="+mn-lt"/>
              </a:rPr>
              <a:t>трёхзначного числа в виде удобных слагаемых.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8644" y="5085184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При решении каждого примера думай, какой способ рассуждения тебе удобнее. Потренировавшись, ты будешь считать     «в уме», а записывать только ответ.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81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Работа по учебнику. С. 82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95"/>
            <a:ext cx="5143536" cy="6856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30556" b="71950"/>
          <a:stretch>
            <a:fillRect/>
          </a:stretch>
        </p:blipFill>
        <p:spPr bwMode="auto">
          <a:xfrm>
            <a:off x="-132900" y="0"/>
            <a:ext cx="9276900" cy="4995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7778" t="28050" b="61294"/>
          <a:stretch>
            <a:fillRect/>
          </a:stretch>
        </p:blipFill>
        <p:spPr bwMode="auto">
          <a:xfrm>
            <a:off x="-7970" y="1928802"/>
            <a:ext cx="90805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Самостоятельная работа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7778" t="38706" b="53196"/>
          <a:stretch>
            <a:fillRect/>
          </a:stretch>
        </p:blipFill>
        <p:spPr bwMode="auto">
          <a:xfrm>
            <a:off x="0" y="2357430"/>
            <a:ext cx="908056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Взаимопроверка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7778" t="38706" b="53196"/>
          <a:stretch>
            <a:fillRect/>
          </a:stretch>
        </p:blipFill>
        <p:spPr bwMode="auto">
          <a:xfrm>
            <a:off x="0" y="2357430"/>
            <a:ext cx="908056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071670" y="2786058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=290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3143248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=710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620" y="2786058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=900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3143248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=200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86446" y="2786058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=420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86446" y="3143248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=140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9520" y="2786058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8148" y="3143248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=200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9167" t="46884" b="46173"/>
          <a:stretch>
            <a:fillRect/>
          </a:stretch>
        </p:blipFill>
        <p:spPr bwMode="auto">
          <a:xfrm>
            <a:off x="0" y="285728"/>
            <a:ext cx="9036875" cy="118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1071538" y="2786058"/>
            <a:ext cx="578647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750861" y="2892421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6537339" y="2892421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015850" y="2770440"/>
            <a:ext cx="3989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3251191" y="2749545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4394199" y="2749545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5465769" y="2749545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142976" y="3143248"/>
            <a:ext cx="56436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142976" y="235743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 м</a:t>
            </a:r>
            <a:endParaRPr lang="ru-RU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857620" y="2786058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? </a:t>
            </a:r>
            <a:endParaRPr lang="ru-RU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42910" y="2357430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6786578" y="235743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Ф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9167" t="54247" b="36092"/>
          <a:stretch>
            <a:fillRect/>
          </a:stretch>
        </p:blipFill>
        <p:spPr bwMode="auto">
          <a:xfrm>
            <a:off x="-1" y="2786058"/>
            <a:ext cx="903687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825B25-743B-4853-98F7-42C322163342}" type="slidenum">
              <a:rPr lang="ru-RU"/>
              <a:pPr/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466219"/>
            <a:ext cx="914400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4 </a:t>
            </a: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 Black" pitchFamily="34" charset="0"/>
                <a:cs typeface="Aharoni" pitchFamily="2" charset="-79"/>
              </a:rPr>
              <a:t>ма</a:t>
            </a:r>
            <a:r>
              <a:rPr lang="ru-RU" sz="44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63713" y="1112838"/>
            <a:ext cx="51657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u="sng" dirty="0">
                <a:solidFill>
                  <a:srgbClr val="FF0000"/>
                </a:solidFill>
                <a:latin typeface="Arial Black" pitchFamily="34" charset="0"/>
              </a:rPr>
              <a:t>К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ла</a:t>
            </a:r>
            <a:r>
              <a:rPr lang="ru-RU" sz="3600" b="1" u="sng" dirty="0">
                <a:solidFill>
                  <a:srgbClr val="FF0000"/>
                </a:solidFill>
                <a:latin typeface="Arial Black" pitchFamily="34" charset="0"/>
              </a:rPr>
              <a:t>сс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ная  р</a:t>
            </a:r>
            <a:r>
              <a:rPr lang="ru-RU" sz="3600" b="1" u="sng" dirty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бота</a:t>
            </a:r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2"/>
          <a:srcRect b="111"/>
          <a:stretch>
            <a:fillRect/>
          </a:stretch>
        </p:blipFill>
        <p:spPr bwMode="auto">
          <a:xfrm>
            <a:off x="1979613" y="2024063"/>
            <a:ext cx="523716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451100" y="4868863"/>
            <a:ext cx="4294188" cy="9366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Сижу  правильно,  пишу красиво!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 себя.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(</a:t>
            </a:r>
            <a:r>
              <a:rPr lang="ru-RU" sz="2800" b="1" dirty="0" smtClean="0"/>
              <a:t>12х2) :4 =6 (п.)</a:t>
            </a:r>
          </a:p>
          <a:p>
            <a:r>
              <a:rPr lang="ru-RU" sz="2800" b="1" dirty="0" smtClean="0"/>
              <a:t>        Ответ: 6 взрослых плащей.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1) 12х2=24 (м.) кусок ткани.</a:t>
            </a:r>
          </a:p>
          <a:p>
            <a:r>
              <a:rPr lang="ru-RU" sz="2800" b="1" dirty="0" smtClean="0"/>
              <a:t>2) 24:4=6(п.)в.плащей.</a:t>
            </a:r>
          </a:p>
          <a:p>
            <a:r>
              <a:rPr lang="ru-RU" sz="2800" b="1" dirty="0" smtClean="0"/>
              <a:t>         Ответ: 6 взрослых плащей.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Самостоятельная работа.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9167" t="63535" b="30214"/>
          <a:stretch>
            <a:fillRect/>
          </a:stretch>
        </p:blipFill>
        <p:spPr bwMode="auto">
          <a:xfrm>
            <a:off x="428596" y="2571744"/>
            <a:ext cx="850112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Проверь себя!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7778" t="63473" b="30276"/>
          <a:stretch>
            <a:fillRect/>
          </a:stretch>
        </p:blipFill>
        <p:spPr bwMode="auto">
          <a:xfrm>
            <a:off x="0" y="2714620"/>
            <a:ext cx="914400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85984" y="271462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500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71802" y="2643182"/>
            <a:ext cx="56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100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00166" y="314324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400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143240" y="314324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264318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29190" y="264318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350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72132" y="3143248"/>
            <a:ext cx="441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90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314324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810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643306" y="2928934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=800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14744" y="3286124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=380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0826" y="2928934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=556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00826" y="3286124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=70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44395" y="2928934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44395" y="3214686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=0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t="69786" b="16670"/>
          <a:stretch>
            <a:fillRect/>
          </a:stretch>
        </p:blipFill>
        <p:spPr bwMode="auto">
          <a:xfrm>
            <a:off x="1" y="1428736"/>
            <a:ext cx="914400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748464" cy="6264696"/>
          </a:xfrm>
          <a:blipFill>
            <a:blip r:embed="rId2" cstate="print"/>
            <a:tile tx="0" ty="0" sx="100000" sy="100000" flip="none" algn="tl"/>
          </a:blipFill>
          <a:ln w="120650" cmpd="tri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Оцените свою работу !</a:t>
            </a:r>
            <a:b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5300" b="1" dirty="0" smtClean="0">
                <a:solidFill>
                  <a:srgbClr val="C00000"/>
                </a:solidFill>
              </a:rPr>
              <a:t/>
            </a:r>
            <a:br>
              <a:rPr lang="ru-RU" sz="5300" b="1" dirty="0" smtClean="0">
                <a:solidFill>
                  <a:srgbClr val="C00000"/>
                </a:solidFill>
              </a:rPr>
            </a:br>
            <a:r>
              <a:rPr lang="ru-RU" sz="5300" b="1" dirty="0" smtClean="0">
                <a:solidFill>
                  <a:srgbClr val="C00000"/>
                </a:solidFill>
              </a:rPr>
              <a:t>    </a:t>
            </a: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В следующий раз все получится!</a:t>
            </a:r>
            <a:r>
              <a:rPr lang="ru-RU" sz="53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/>
            </a:r>
            <a:br>
              <a:rPr lang="ru-RU" sz="53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</a:br>
            <a:r>
              <a:rPr lang="ru-RU" sz="53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    </a:t>
            </a: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Я старался, но у меня не все     получилось!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/>
            </a:r>
            <a:b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</a:b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/>
            </a:r>
            <a:b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</a:br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   </a:t>
            </a: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Я старался и у меня все получилось!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286124"/>
            <a:ext cx="539750" cy="6477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857892"/>
            <a:ext cx="539750" cy="647700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4214818"/>
            <a:ext cx="539750" cy="64928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2495544" cy="1143000"/>
          </a:xfrm>
        </p:spPr>
        <p:txBody>
          <a:bodyPr/>
          <a:lstStyle/>
          <a:p>
            <a:r>
              <a:rPr lang="ru-RU" dirty="0" smtClean="0"/>
              <a:t>Р.т. С. 57    № 31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4816414" cy="654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981075"/>
            <a:ext cx="9144000" cy="5145088"/>
          </a:xfrm>
        </p:spPr>
        <p:txBody>
          <a:bodyPr>
            <a:normAutofit/>
          </a:bodyPr>
          <a:lstStyle/>
          <a:p>
            <a:pPr marL="271463" indent="360363" algn="ctr">
              <a:buFontTx/>
              <a:buNone/>
              <a:defRPr/>
            </a:pPr>
            <a:r>
              <a:rPr lang="ru-RU" sz="6600" b="1" dirty="0" smtClean="0">
                <a:solidFill>
                  <a:srgbClr val="A50021"/>
                </a:solidFill>
                <a:latin typeface="+mj-lt"/>
              </a:rPr>
              <a:t>Спасибо </a:t>
            </a:r>
            <a:r>
              <a:rPr lang="ru-RU" sz="6600" b="1" dirty="0" smtClean="0">
                <a:solidFill>
                  <a:srgbClr val="A50021"/>
                </a:solidFill>
                <a:latin typeface="+mj-lt"/>
              </a:rPr>
              <a:t>за урок!         </a:t>
            </a:r>
            <a:endParaRPr lang="ru-RU" sz="6600" b="1" dirty="0" smtClean="0">
              <a:solidFill>
                <a:srgbClr val="A50021"/>
              </a:solidFill>
              <a:latin typeface="+mj-lt"/>
            </a:endParaRPr>
          </a:p>
          <a:p>
            <a:pPr marL="271463" indent="360363" algn="ctr">
              <a:buFontTx/>
              <a:buNone/>
              <a:defRPr/>
            </a:pPr>
            <a:r>
              <a:rPr lang="ru-RU" sz="6600" b="1" dirty="0">
                <a:solidFill>
                  <a:srgbClr val="A50021"/>
                </a:solidFill>
                <a:latin typeface="+mj-lt"/>
              </a:rPr>
              <a:t> </a:t>
            </a:r>
            <a:r>
              <a:rPr lang="ru-RU" sz="6600" b="1" dirty="0" smtClean="0">
                <a:solidFill>
                  <a:srgbClr val="A50021"/>
                </a:solidFill>
                <a:latin typeface="+mj-lt"/>
              </a:rPr>
              <a:t>Желаю </a:t>
            </a:r>
            <a:r>
              <a:rPr lang="ru-RU" sz="6600" b="1" dirty="0" smtClean="0">
                <a:solidFill>
                  <a:srgbClr val="A50021"/>
                </a:solidFill>
                <a:latin typeface="+mj-lt"/>
              </a:rPr>
              <a:t>вам    </a:t>
            </a:r>
          </a:p>
          <a:p>
            <a:pPr marL="271463" indent="360363" algn="ctr">
              <a:buFontTx/>
              <a:buNone/>
              <a:defRPr/>
            </a:pPr>
            <a:r>
              <a:rPr lang="ru-RU" sz="6600" b="1" dirty="0">
                <a:solidFill>
                  <a:srgbClr val="A50021"/>
                </a:solidFill>
                <a:latin typeface="+mj-lt"/>
              </a:rPr>
              <a:t> </a:t>
            </a:r>
            <a:r>
              <a:rPr lang="ru-RU" sz="6600" b="1" dirty="0" smtClean="0">
                <a:solidFill>
                  <a:srgbClr val="A50021"/>
                </a:solidFill>
                <a:latin typeface="+mj-lt"/>
              </a:rPr>
              <a:t> успехов в учёбе! </a:t>
            </a:r>
            <a:endParaRPr lang="ru-RU" sz="6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770485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Математический диктант</a:t>
            </a:r>
            <a:endParaRPr lang="ru-RU" sz="4000" b="1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0674" y="870278"/>
            <a:ext cx="8317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Запиши числа в строчку, через  запятую: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831" y="1280698"/>
            <a:ext cx="6854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Число, в котором 7 сотен и 7 десятков.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62126" y="1803918"/>
            <a:ext cx="4530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Число, в котором 9 сотен.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46605" y="2327138"/>
            <a:ext cx="5145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Число, в котором 36 десятка.</a:t>
            </a:r>
            <a:endParaRPr lang="ru-RU" sz="28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95536" y="470575"/>
            <a:ext cx="0" cy="6270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8831" y="2936882"/>
            <a:ext cx="652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Число, в котором 7 сотен и 6 единиц.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28831" y="3510075"/>
            <a:ext cx="5291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Число, в котором 500 единиц.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62126" y="4161018"/>
            <a:ext cx="5125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Число, в котором 41 десяток.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63970" y="4809090"/>
            <a:ext cx="6798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Число, в котором 3 сотни и 8 десятков.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486084" y="5589240"/>
            <a:ext cx="75705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Прочитай получившийся ряд. Подчеркни число, которое можно назвать лишним. Что общего у остальных чисел?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193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2" grpId="0"/>
      <p:bldP spid="13" grpId="0"/>
      <p:bldP spid="14" grpId="0"/>
      <p:bldP spid="15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Проверь себя!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7467600" cy="1440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n w="0"/>
                <a:solidFill>
                  <a:srgbClr val="002060"/>
                </a:solidFill>
              </a:rPr>
              <a:t>770</a:t>
            </a:r>
            <a:r>
              <a:rPr lang="ru-RU" sz="3600" dirty="0">
                <a:ln w="0"/>
                <a:solidFill>
                  <a:srgbClr val="002060"/>
                </a:solidFill>
              </a:rPr>
              <a:t>, </a:t>
            </a:r>
            <a:r>
              <a:rPr lang="ru-RU" sz="3600" dirty="0" smtClean="0">
                <a:ln w="0"/>
                <a:solidFill>
                  <a:srgbClr val="002060"/>
                </a:solidFill>
              </a:rPr>
              <a:t>900</a:t>
            </a:r>
            <a:r>
              <a:rPr lang="ru-RU" sz="3600" dirty="0">
                <a:ln w="0"/>
                <a:solidFill>
                  <a:srgbClr val="002060"/>
                </a:solidFill>
              </a:rPr>
              <a:t>, </a:t>
            </a:r>
            <a:r>
              <a:rPr lang="ru-RU" sz="3600" dirty="0" smtClean="0">
                <a:ln w="0"/>
                <a:solidFill>
                  <a:srgbClr val="002060"/>
                </a:solidFill>
              </a:rPr>
              <a:t>360</a:t>
            </a:r>
            <a:r>
              <a:rPr lang="ru-RU" sz="3600" dirty="0">
                <a:ln w="0"/>
                <a:solidFill>
                  <a:srgbClr val="002060"/>
                </a:solidFill>
              </a:rPr>
              <a:t>, </a:t>
            </a:r>
            <a:r>
              <a:rPr lang="ru-RU" sz="3600" u="sng" dirty="0" smtClean="0">
                <a:ln w="0"/>
                <a:solidFill>
                  <a:srgbClr val="002060"/>
                </a:solidFill>
              </a:rPr>
              <a:t>706</a:t>
            </a:r>
            <a:r>
              <a:rPr lang="ru-RU" sz="3600" dirty="0">
                <a:ln w="0"/>
                <a:solidFill>
                  <a:srgbClr val="002060"/>
                </a:solidFill>
              </a:rPr>
              <a:t>, </a:t>
            </a:r>
            <a:r>
              <a:rPr lang="ru-RU" sz="3600" dirty="0" smtClean="0">
                <a:ln w="0"/>
                <a:solidFill>
                  <a:srgbClr val="002060"/>
                </a:solidFill>
              </a:rPr>
              <a:t>500</a:t>
            </a:r>
            <a:r>
              <a:rPr lang="ru-RU" sz="3600" dirty="0">
                <a:ln w="0"/>
                <a:solidFill>
                  <a:srgbClr val="002060"/>
                </a:solidFill>
              </a:rPr>
              <a:t>, </a:t>
            </a:r>
            <a:r>
              <a:rPr lang="ru-RU" sz="3600" dirty="0" smtClean="0">
                <a:ln w="0"/>
                <a:solidFill>
                  <a:srgbClr val="002060"/>
                </a:solidFill>
              </a:rPr>
              <a:t>410</a:t>
            </a:r>
            <a:r>
              <a:rPr lang="ru-RU" sz="3600" dirty="0">
                <a:ln w="0"/>
                <a:solidFill>
                  <a:srgbClr val="002060"/>
                </a:solidFill>
              </a:rPr>
              <a:t>, </a:t>
            </a:r>
            <a:r>
              <a:rPr lang="ru-RU" sz="3600" dirty="0" smtClean="0">
                <a:ln w="0"/>
                <a:solidFill>
                  <a:srgbClr val="002060"/>
                </a:solidFill>
              </a:rPr>
              <a:t>380.</a:t>
            </a:r>
            <a:endParaRPr lang="ru-RU" sz="3600" dirty="0">
              <a:ln w="0"/>
              <a:solidFill>
                <a:srgbClr val="002060"/>
              </a:solidFill>
            </a:endParaRPr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447087" y="3429000"/>
            <a:ext cx="8218962" cy="14401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ru-RU" sz="3600" b="1" dirty="0" smtClean="0">
                <a:ln w="0"/>
                <a:solidFill>
                  <a:schemeClr val="accent1">
                    <a:lumMod val="75000"/>
                  </a:schemeClr>
                </a:solidFill>
              </a:rPr>
              <a:t>Все остальные числа «круглые», в разряде единиц у них стоит 0. </a:t>
            </a:r>
            <a:endParaRPr lang="ru-RU" sz="3600" b="1" dirty="0">
              <a:ln w="0"/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06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123728" y="1988840"/>
            <a:ext cx="1080120" cy="10801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41432" y="3251522"/>
            <a:ext cx="1080120" cy="10801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179386" y="4621375"/>
            <a:ext cx="1080120" cy="1080120"/>
          </a:xfrm>
          <a:prstGeom prst="ellips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2276872"/>
            <a:ext cx="1512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ошибки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3413105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 ошибки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64088" y="4976769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ошибок</a:t>
            </a: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107504" y="219302"/>
            <a:ext cx="8712968" cy="852244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Взаимопроверка.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466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Запиши числа в виде суммы разрядных слагаемых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106688" cy="110872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Образец:</a:t>
            </a:r>
          </a:p>
          <a:p>
            <a:pPr marL="0" indent="0">
              <a:buNone/>
            </a:pPr>
            <a:r>
              <a:rPr lang="ru-RU" b="1" dirty="0" smtClean="0"/>
              <a:t>260 = 200 + 60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284984"/>
            <a:ext cx="33483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569 =</a:t>
            </a:r>
          </a:p>
          <a:p>
            <a:r>
              <a:rPr lang="ru-RU" sz="4800" b="1" dirty="0" smtClean="0"/>
              <a:t>720 = </a:t>
            </a:r>
          </a:p>
          <a:p>
            <a:r>
              <a:rPr lang="ru-RU" sz="4800" b="1" dirty="0" smtClean="0"/>
              <a:t>605 =  </a:t>
            </a:r>
          </a:p>
        </p:txBody>
      </p:sp>
    </p:spTree>
    <p:extLst>
      <p:ext uri="{BB962C8B-B14F-4D97-AF65-F5344CB8AC3E}">
        <p14:creationId xmlns="" xmlns:p14="http://schemas.microsoft.com/office/powerpoint/2010/main" val="206242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687" y="332655"/>
            <a:ext cx="83529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С примерами 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</a:rPr>
              <a:t>какого столбика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вам будет 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</a:rPr>
              <a:t>л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егче  справиться? 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3657600" cy="34563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200 · 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             </a:t>
            </a:r>
            <a:endParaRPr lang="ru-RU" sz="4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 </a:t>
            </a: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 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600 </a:t>
            </a: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600 : 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2"/>
          </p:nvPr>
        </p:nvSpPr>
        <p:spPr>
          <a:xfrm>
            <a:off x="4572000" y="1772816"/>
            <a:ext cx="3657600" cy="34563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240 · 3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203 · 4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960 : 3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960 : 6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9087" y="5389188"/>
            <a:ext cx="8352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Запишите первый столбик, решите примеры.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5850853"/>
            <a:ext cx="8352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Каким способом решали? С каким разрядом работали?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24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Вспомним!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26368" y="1388570"/>
            <a:ext cx="829126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dirty="0" smtClean="0">
                <a:latin typeface="+mn-lt"/>
              </a:rPr>
              <a:t>		При умножении </a:t>
            </a:r>
            <a:r>
              <a:rPr lang="ru-RU" altLang="ru-RU" dirty="0">
                <a:latin typeface="+mn-lt"/>
              </a:rPr>
              <a:t>и </a:t>
            </a:r>
            <a:r>
              <a:rPr lang="ru-RU" altLang="ru-RU" dirty="0" smtClean="0">
                <a:latin typeface="+mn-lt"/>
              </a:rPr>
              <a:t>делении «круглые» трёхзначные числа мы заменяли действиями с </a:t>
            </a:r>
            <a:r>
              <a:rPr lang="ru-RU" altLang="ru-RU" dirty="0">
                <a:latin typeface="+mn-lt"/>
              </a:rPr>
              <a:t>сотнями и десятками.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4257962"/>
            <a:ext cx="7416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Сегодня  мы рассмотрим еще один способ умножения и деления трехзначных чисел. 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046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760" y="52295"/>
            <a:ext cx="8892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Давайте попробуем использовать этот способ  при умножении трёхзначных чисел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Объект 7"/>
          <p:cNvSpPr txBox="1">
            <a:spLocks/>
          </p:cNvSpPr>
          <p:nvPr/>
        </p:nvSpPr>
        <p:spPr>
          <a:xfrm>
            <a:off x="298554" y="1880828"/>
            <a:ext cx="8424936" cy="79208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240·3=(200+40)·3=200·3+40·3=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2080" y="169343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 600               120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62154" y="1878100"/>
            <a:ext cx="11560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720</a:t>
            </a:r>
            <a:endParaRPr lang="ru-RU" sz="4400" b="1" dirty="0"/>
          </a:p>
        </p:txBody>
      </p:sp>
      <p:sp>
        <p:nvSpPr>
          <p:cNvPr id="9" name="Объект 7"/>
          <p:cNvSpPr txBox="1">
            <a:spLocks/>
          </p:cNvSpPr>
          <p:nvPr/>
        </p:nvSpPr>
        <p:spPr>
          <a:xfrm>
            <a:off x="176242" y="3429000"/>
            <a:ext cx="8424936" cy="79208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203·4=(200+3)·4=200·4+3·4=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3241607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 800             12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63884" y="3426270"/>
            <a:ext cx="11560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812</a:t>
            </a: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363805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  <p:bldP spid="8" grpId="0"/>
      <p:bldP spid="9" grpId="0" animBg="1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531</TotalTime>
  <Words>520</Words>
  <Application>Microsoft Office PowerPoint</Application>
  <PresentationFormat>Экран (4:3)</PresentationFormat>
  <Paragraphs>115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Тема  урока</vt:lpstr>
      <vt:lpstr>Слайд 2</vt:lpstr>
      <vt:lpstr>Слайд 3</vt:lpstr>
      <vt:lpstr>Проверь себя!</vt:lpstr>
      <vt:lpstr>Слайд 5</vt:lpstr>
      <vt:lpstr>Запиши числа в виде суммы разрядных слагаемых</vt:lpstr>
      <vt:lpstr>Слайд 7</vt:lpstr>
      <vt:lpstr>Вспомним!</vt:lpstr>
      <vt:lpstr>Слайд 9</vt:lpstr>
      <vt:lpstr>Слайд 10</vt:lpstr>
      <vt:lpstr>Три приёма умножения и деления трёхзначных чисел:</vt:lpstr>
      <vt:lpstr>Работа по учебнику. С. 82</vt:lpstr>
      <vt:lpstr>Слайд 13</vt:lpstr>
      <vt:lpstr>Слайд 14</vt:lpstr>
      <vt:lpstr>Слайд 15</vt:lpstr>
      <vt:lpstr>Самостоятельная работа</vt:lpstr>
      <vt:lpstr>Взаимопроверка</vt:lpstr>
      <vt:lpstr>Слайд 18</vt:lpstr>
      <vt:lpstr>Слайд 19</vt:lpstr>
      <vt:lpstr>Проверь себя.</vt:lpstr>
      <vt:lpstr>Самостоятельная работа.</vt:lpstr>
      <vt:lpstr>Проверь себя!</vt:lpstr>
      <vt:lpstr>Слайд 23</vt:lpstr>
      <vt:lpstr>Оцените свою работу !      В следующий раз все получится!     Я старался, но у меня не все     получилось!      Я старался и у меня все получилось!</vt:lpstr>
      <vt:lpstr>Р.т. С. 57    № 31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144</cp:lastModifiedBy>
  <cp:revision>44</cp:revision>
  <dcterms:created xsi:type="dcterms:W3CDTF">2020-04-26T03:59:31Z</dcterms:created>
  <dcterms:modified xsi:type="dcterms:W3CDTF">2023-05-06T10:25:54Z</dcterms:modified>
</cp:coreProperties>
</file>