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4" r:id="rId4"/>
    <p:sldId id="265" r:id="rId5"/>
    <p:sldId id="258" r:id="rId6"/>
    <p:sldId id="264" r:id="rId7"/>
    <p:sldId id="259" r:id="rId8"/>
    <p:sldId id="260" r:id="rId9"/>
    <p:sldId id="263" r:id="rId10"/>
    <p:sldId id="285" r:id="rId11"/>
    <p:sldId id="273" r:id="rId12"/>
    <p:sldId id="283" r:id="rId13"/>
    <p:sldId id="272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571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3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653" y="0"/>
            <a:ext cx="91594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700808"/>
            <a:ext cx="75608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«Духовно-нравственное развитие</a:t>
            </a:r>
          </a:p>
          <a:p>
            <a:pPr algn="ctr"/>
            <a:r>
              <a:rPr lang="ru-RU" sz="5400" b="1" cap="none" spc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и воспитание детей»</a:t>
            </a:r>
            <a:endParaRPr lang="ru-RU" sz="5400" b="1" cap="none" spc="0">
              <a:ln w="10541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0451" y="4581128"/>
            <a:ext cx="4573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/>
              <a:t>Подготовила </a:t>
            </a:r>
          </a:p>
          <a:p>
            <a:r>
              <a:rPr lang="ru-RU" sz="2400" smtClean="0"/>
              <a:t>воспитатель высшей категории</a:t>
            </a:r>
          </a:p>
          <a:p>
            <a:r>
              <a:rPr lang="ru-RU" sz="2400" err="1" smtClean="0"/>
              <a:t>Минуллина Фарида Гельмановна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7848" y="654040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/>
              <a:t>2023г.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93577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6745" y="246439"/>
            <a:ext cx="3359151" cy="3913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359000"/>
            <a:ext cx="3168352" cy="4172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6" y="2952340"/>
            <a:ext cx="2952328" cy="386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43042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702"/>
            <a:ext cx="9122538" cy="685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946" y="548679"/>
            <a:ext cx="90624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Базовые социокультурные ценности, </a:t>
            </a:r>
          </a:p>
          <a:p>
            <a:pPr algn="ctr"/>
            <a:r>
              <a:rPr lang="ru-RU" sz="3600" b="1" cap="none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которые мы осваиваем с детьми</a:t>
            </a:r>
            <a:endParaRPr lang="ru-RU" sz="3600" b="1" cap="none" spc="300">
              <a:ln w="1143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978215" y="2546953"/>
            <a:ext cx="1865593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Дружба</a:t>
            </a:r>
            <a:endParaRPr lang="ru-RU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389748" y="2546953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Семья </a:t>
            </a:r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973673" y="2546953"/>
            <a:ext cx="1831049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Забота</a:t>
            </a: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163191" y="4648687"/>
            <a:ext cx="1787258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Милосердие</a:t>
            </a:r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978215" y="3717032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Доброта</a:t>
            </a:r>
            <a:endParaRPr lang="ru-RU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491880" y="3717032"/>
            <a:ext cx="1914092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Труд	</a:t>
            </a:r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069007" y="3746863"/>
            <a:ext cx="1881442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Благодарность	</a:t>
            </a:r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978216" y="4653136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Праздники	</a:t>
            </a:r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3625471" y="4653844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Сострадание	</a:t>
            </a:r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1137356" y="5578334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Честность	</a:t>
            </a:r>
            <a:endParaRPr lang="ru-RU"/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5788498" y="5610799"/>
            <a:ext cx="2016224" cy="57606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Отзывчивость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58037"/>
      </p:ext>
    </p:extLst>
  </p:cSld>
  <p:clrMapOvr>
    <a:masterClrMapping/>
  </p:clrMapOvr>
  <p:transition spd="slow">
    <p:wip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1577" y="299475"/>
            <a:ext cx="5040560" cy="625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432846"/>
      </p:ext>
    </p:extLst>
  </p:cSld>
  <p:clrMapOvr>
    <a:masterClrMapping/>
  </p:clrMapOvr>
  <p:transition spd="slow">
    <p:wip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04800" y="176213"/>
            <a:ext cx="9753600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65213" y="3212976"/>
            <a:ext cx="607730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ngsana New" panose="02020603050405020304" pitchFamily="18" charset="-34"/>
              </a:rPr>
              <a:t>Спасибо</a:t>
            </a:r>
          </a:p>
          <a:p>
            <a:pPr algn="ctr"/>
            <a:r>
              <a:rPr lang="ru-RU" sz="7200" b="1" i="1" spc="30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ngsana New" panose="02020603050405020304" pitchFamily="18" charset="-34"/>
              </a:rPr>
              <a:t>з</a:t>
            </a:r>
            <a:r>
              <a:rPr lang="ru-RU" sz="7200" b="1" i="1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ngsana New" panose="02020603050405020304" pitchFamily="18" charset="-34"/>
              </a:rPr>
              <a:t>а внимание!</a:t>
            </a:r>
            <a:endParaRPr lang="ru-RU" sz="7200" b="1" i="1" cap="none" spc="300">
              <a:ln w="1143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4785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3210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48680"/>
            <a:ext cx="6588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>
                <a:latin typeface="Cambria Math" panose="02040503050406030204" pitchFamily="18" charset="0"/>
                <a:ea typeface="Cambria Math" panose="02040503050406030204" pitchFamily="18" charset="0"/>
              </a:rPr>
              <a:t>«Пусть ребенок чувствует красоту и восторгается ею, пусть в его сердце и памяти навсегда сохраняются образы, в которых воплощается Родина». </a:t>
            </a:r>
            <a:r>
              <a:rPr lang="ru-RU" sz="2400" b="1" i="1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					            В.А.Сухомлинский</a:t>
            </a:r>
            <a:endParaRPr lang="ru-RU" sz="2400" b="1" i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119" y="2738268"/>
            <a:ext cx="705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2000" b="1" u="sng"/>
              <a:t>Духовность</a:t>
            </a:r>
            <a:r>
              <a:rPr lang="ru-RU" sz="2000"/>
              <a:t> – свойство души, состоящее в преобладании духовных, нравственных и интеллектуальных интересов над материальными.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119" y="4044740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/>
              <a:t>Нравственность</a:t>
            </a:r>
            <a:r>
              <a:rPr lang="ru-RU" sz="2000"/>
              <a:t> – </a:t>
            </a:r>
            <a:r>
              <a:rPr lang="ru-RU" sz="2000" smtClean="0"/>
              <a:t>это правила поведения человека, которым он руководствуется в своей жизни. Правила эти во многом зависят от того, как человек живет, кто формирует образ его мыслей, какая среда влияет на его привычки, поступки поведение.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814808972"/>
      </p:ext>
    </p:extLst>
  </p:cSld>
  <p:clrMapOvr>
    <a:masterClrMapping/>
  </p:clrMapOvr>
  <p:transition spd="slow">
    <p:wip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3445" y="24045"/>
            <a:ext cx="9167446" cy="683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3954" y="2217513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/>
              <a:t>Духовно-нравственное воспитание </a:t>
            </a:r>
            <a:r>
              <a:rPr lang="ru-RU" sz="2000"/>
              <a:t>– педагогически организованный процесс усвоения и принятия обучающихся базовых национальных ценностей, освоение системы общечеловеческих ценностей и культурных, духовных и нравственных ценностей многонационального народа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2306346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35292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/>
              <a:t>Духовно-нравственное воспитание</a:t>
            </a:r>
            <a:r>
              <a:rPr lang="ru-RU" sz="2000"/>
              <a:t> – одна из актуальных проблем, которая должна решаться сегодня всеми, кто имеет отношение к детям. То, что мы заложим в душу ребенка сейчас, проявится позднее, и станет его дальнейшей жизнью.</a:t>
            </a:r>
          </a:p>
          <a:p>
            <a:pPr algn="just"/>
            <a:r>
              <a:rPr lang="ru-RU" sz="2000"/>
              <a:t>Закладывать основы нравственности, воспитывать моральные ценности следует с самого раннего детства, когда формируется характер, отношение к миру, окружающим людям.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754219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/>
              <a:t>Воспитание чувств ребенка с первых лет жизни является важной педагогической задачей. Ребенок не рождается злым или добрым, нравственным или безнравственным. То, какие нравственные качества разовьются у ребенка, зависит, прежде всего, от родителей, педагогов и окружающих его взрослых, от того, как они его воспитают, какими впечатлениями обогатят.</a:t>
            </a:r>
          </a:p>
        </p:txBody>
      </p:sp>
    </p:spTree>
    <p:extLst>
      <p:ext uri="{BB962C8B-B14F-4D97-AF65-F5344CB8AC3E}">
        <p14:creationId xmlns:p14="http://schemas.microsoft.com/office/powerpoint/2010/main" val="3179429506"/>
      </p:ext>
    </p:extLst>
  </p:cSld>
  <p:clrMapOvr>
    <a:masterClrMapping/>
  </p:clrMapOvr>
  <p:transition spd="slow">
    <p:wip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smtClean="0"/>
              <a:t>           В </a:t>
            </a:r>
            <a:r>
              <a:rPr lang="ru-RU" sz="2400"/>
              <a:t>настоящее время, многие материальные ценности доминируют над духовными ценностями, и поэтому у детей встают искажённые образы в представление о доброте, о милосердии, о многом великодушии, о справедливости, о гражданской ответственности и о патриотизме. Из – за этого вырастая, многие дети перестают задумываться о духовном развитии. От этого и уровень детской преступности повышается, потому что происходит рост агрессивности и жестокости в социальной среде нашего могучего общества.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93305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smtClean="0"/>
              <a:t>         </a:t>
            </a:r>
            <a:r>
              <a:rPr lang="ru-RU" sz="2400" b="1" smtClean="0"/>
              <a:t>Федеральный </a:t>
            </a:r>
            <a:r>
              <a:rPr lang="ru-RU" sz="2400" b="1"/>
              <a:t>закон «Об образовании в Российской Федерации» (ст.19, п.2) </a:t>
            </a:r>
            <a:r>
              <a:rPr lang="ru-RU" sz="2400"/>
              <a:t>указывает, что содержание образования должно обеспечивать «духовно-нравственное развитие личности на основе общечеловеческих социокультурных ценностей; ее интеграцию в национальную, российскую и мировую культуру». </a:t>
            </a:r>
          </a:p>
        </p:txBody>
      </p:sp>
    </p:spTree>
    <p:extLst>
      <p:ext uri="{BB962C8B-B14F-4D97-AF65-F5344CB8AC3E}">
        <p14:creationId xmlns:p14="http://schemas.microsoft.com/office/powerpoint/2010/main" val="790643624"/>
      </p:ext>
    </p:extLst>
  </p:cSld>
  <p:clrMapOvr>
    <a:masterClrMapping/>
  </p:clrMapOvr>
  <p:transition spd="slow">
    <p:wip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02" y="0"/>
            <a:ext cx="91304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474345"/>
            <a:ext cx="64087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/>
              <a:t>Целью </a:t>
            </a:r>
            <a:r>
              <a:rPr lang="ru-RU" sz="2000"/>
              <a:t>в  духовно–нравственном воспитании –  является формирование в душе ребёнка чувство причастности к наследию прошлого и настоящего, ведь в основе человеческой культуры лежит духовное начало</a:t>
            </a:r>
            <a:r>
              <a:rPr lang="ru-RU" sz="2000" smtClean="0"/>
              <a:t>.</a:t>
            </a:r>
            <a:endParaRPr lang="ru-RU" sz="2000" b="1" smtClean="0"/>
          </a:p>
          <a:p>
            <a:r>
              <a:rPr lang="ru-RU" sz="2000" b="1" smtClean="0"/>
              <a:t>Задачи</a:t>
            </a:r>
            <a:r>
              <a:rPr lang="ru-RU" sz="2000" b="1"/>
              <a:t>:</a:t>
            </a:r>
            <a:endParaRPr lang="ru-RU" sz="2000"/>
          </a:p>
          <a:p>
            <a:r>
              <a:rPr lang="ru-RU" sz="2000" smtClean="0"/>
              <a:t>- формирование </a:t>
            </a:r>
            <a:r>
              <a:rPr lang="ru-RU" sz="2000"/>
              <a:t>основ духовно – нравственных ценностных ориентаций у детей дошкольного возраста;</a:t>
            </a:r>
          </a:p>
          <a:p>
            <a:r>
              <a:rPr lang="ru-RU" sz="2000" smtClean="0"/>
              <a:t>- приобщение </a:t>
            </a:r>
            <a:r>
              <a:rPr lang="ru-RU" sz="2000"/>
              <a:t>к элементарным общепринятым нормам и правилам взаимоотношения со сверстниками и взрослыми (в том числе моральным</a:t>
            </a:r>
            <a:r>
              <a:rPr lang="ru-RU" sz="2000" smtClean="0"/>
              <a:t>);</a:t>
            </a:r>
            <a:endParaRPr lang="ru-RU" sz="2000"/>
          </a:p>
        </p:txBody>
      </p:sp>
      <p:sp>
        <p:nvSpPr>
          <p:cNvPr id="3" name="Прямоугольник 2"/>
          <p:cNvSpPr/>
          <p:nvPr/>
        </p:nvSpPr>
        <p:spPr>
          <a:xfrm>
            <a:off x="2375755" y="3717032"/>
            <a:ext cx="60486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smtClean="0"/>
              <a:t>- создание </a:t>
            </a:r>
            <a:r>
              <a:rPr lang="ru-RU" sz="2000"/>
              <a:t>эффективных условий для формирования духовности и нравственности у дошкольников;</a:t>
            </a:r>
          </a:p>
          <a:p>
            <a:pPr algn="just"/>
            <a:r>
              <a:rPr lang="ru-RU" sz="2000" smtClean="0"/>
              <a:t>- воспитание</a:t>
            </a:r>
            <a:r>
              <a:rPr lang="ru-RU" sz="2000"/>
              <a:t>,  уважение и любовь к своей семье, дому, детскому саду,</a:t>
            </a:r>
          </a:p>
          <a:p>
            <a:pPr algn="just"/>
            <a:r>
              <a:rPr lang="ru-RU" sz="2000"/>
              <a:t>малой Родине, уважительное отношение к государству (обществу).</a:t>
            </a:r>
          </a:p>
        </p:txBody>
      </p:sp>
    </p:spTree>
    <p:extLst>
      <p:ext uri="{BB962C8B-B14F-4D97-AF65-F5344CB8AC3E}">
        <p14:creationId xmlns:p14="http://schemas.microsoft.com/office/powerpoint/2010/main" val="3220251641"/>
      </p:ext>
    </p:extLst>
  </p:cSld>
  <p:clrMapOvr>
    <a:masterClrMapping/>
  </p:clrMapOvr>
  <p:transition spd="slow">
    <p:wip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339" y="0"/>
            <a:ext cx="91273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74845"/>
            <a:ext cx="70567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Познавательное развитие</a:t>
            </a:r>
            <a:endParaRPr lang="ru-RU" sz="3600" b="1" i="1" cap="none" spc="300">
              <a:ln w="1143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617" y="997565"/>
            <a:ext cx="82089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/>
              <a:t>П</a:t>
            </a:r>
            <a:r>
              <a:rPr lang="ru-RU" sz="2000" smtClean="0"/>
              <a:t>ри </a:t>
            </a:r>
            <a:r>
              <a:rPr lang="ru-RU" sz="2000"/>
              <a:t>ознакомлении детей с природой открываются широкие возможности для нравственного воспитания. </a:t>
            </a:r>
            <a:endParaRPr lang="ru-RU" sz="2000" smtClean="0"/>
          </a:p>
          <a:p>
            <a:pPr algn="just"/>
            <a:r>
              <a:rPr lang="ru-RU" sz="2000"/>
              <a:t>	</a:t>
            </a:r>
            <a:r>
              <a:rPr lang="ru-RU" sz="2000" smtClean="0"/>
              <a:t>Природа </a:t>
            </a:r>
            <a:r>
              <a:rPr lang="ru-RU" sz="2000"/>
              <a:t>обогащает человека духовно, общение с ней способствует формированию положительных моральных качеств Формы работы с детьми</a:t>
            </a:r>
            <a:r>
              <a:rPr lang="ru-RU" sz="200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 </a:t>
            </a:r>
            <a:r>
              <a:rPr lang="ru-RU" sz="2000"/>
              <a:t>-Наблюдения </a:t>
            </a:r>
            <a:endParaRPr lang="ru-RU" sz="2000" smtClean="0"/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- </a:t>
            </a:r>
            <a:r>
              <a:rPr lang="ru-RU" sz="2000"/>
              <a:t>Проведение опытов, </a:t>
            </a:r>
            <a:endParaRPr lang="ru-RU" sz="2000" smtClean="0"/>
          </a:p>
          <a:p>
            <a:pPr algn="just">
              <a:lnSpc>
                <a:spcPct val="150000"/>
              </a:lnSpc>
            </a:pPr>
            <a:r>
              <a:rPr lang="ru-RU" sz="2000" smtClean="0"/>
              <a:t>	- экспериментов </a:t>
            </a:r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-</a:t>
            </a:r>
            <a:r>
              <a:rPr lang="ru-RU" sz="2000"/>
              <a:t>рассматривание картин </a:t>
            </a:r>
            <a:endParaRPr lang="ru-RU" sz="2000" smtClean="0"/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-</a:t>
            </a:r>
            <a:r>
              <a:rPr lang="ru-RU" sz="2000"/>
              <a:t>рассказы и беседы, чтение литературы </a:t>
            </a:r>
            <a:endParaRPr lang="ru-RU" sz="2000" smtClean="0"/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-</a:t>
            </a:r>
            <a:r>
              <a:rPr lang="ru-RU" sz="2000"/>
              <a:t>просмотр познавательных фильмов </a:t>
            </a:r>
            <a:endParaRPr lang="ru-RU" sz="2000" smtClean="0"/>
          </a:p>
          <a:p>
            <a:pPr algn="just">
              <a:lnSpc>
                <a:spcPct val="150000"/>
              </a:lnSpc>
            </a:pPr>
            <a:r>
              <a:rPr lang="ru-RU" sz="2000"/>
              <a:t>	</a:t>
            </a:r>
            <a:r>
              <a:rPr lang="ru-RU" sz="2000" smtClean="0"/>
              <a:t>-</a:t>
            </a:r>
            <a:r>
              <a:rPr lang="ru-RU" sz="2000"/>
              <a:t>подвижные, дидактические игры</a:t>
            </a:r>
          </a:p>
        </p:txBody>
      </p:sp>
    </p:spTree>
    <p:extLst>
      <p:ext uri="{BB962C8B-B14F-4D97-AF65-F5344CB8AC3E}">
        <p14:creationId xmlns:p14="http://schemas.microsoft.com/office/powerpoint/2010/main" val="845902554"/>
      </p:ext>
    </p:extLst>
  </p:cSld>
  <p:clrMapOvr>
    <a:masterClrMapping/>
  </p:clrMapOvr>
  <p:transition spd="slow">
    <p:wip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732" y="21105"/>
            <a:ext cx="9142076" cy="6856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81748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chemeClr val="tx2"/>
                </a:solidFill>
              </a:rPr>
              <a:t>Нравственно - патриотическое воспитание детей является одной из основных задач дошкольного образовательного учреждения. </a:t>
            </a:r>
            <a:endParaRPr lang="ru-RU" sz="2000" b="1" smtClean="0">
              <a:solidFill>
                <a:schemeClr val="tx2"/>
              </a:solidFill>
            </a:endParaRPr>
          </a:p>
          <a:p>
            <a:pPr algn="ctr"/>
            <a:r>
              <a:rPr lang="ru-RU" sz="2000" smtClean="0"/>
              <a:t> </a:t>
            </a:r>
            <a:r>
              <a:rPr lang="ru-RU" sz="2000"/>
              <a:t>Тематические блоки </a:t>
            </a:r>
            <a:endParaRPr lang="ru-RU" sz="2000" smtClean="0"/>
          </a:p>
          <a:p>
            <a:pPr algn="ctr"/>
            <a:r>
              <a:rPr lang="ru-RU" sz="2000" smtClean="0"/>
              <a:t>по </a:t>
            </a:r>
            <a:r>
              <a:rPr lang="ru-RU" sz="2000"/>
              <a:t>нравственно - патриотическому воспитанию </a:t>
            </a:r>
            <a:endParaRPr lang="ru-RU" sz="2000" smtClean="0"/>
          </a:p>
          <a:p>
            <a:r>
              <a:rPr lang="ru-RU" sz="2000" smtClean="0"/>
              <a:t>«</a:t>
            </a:r>
            <a:r>
              <a:rPr lang="ru-RU" sz="2000"/>
              <a:t>Моя семья», </a:t>
            </a:r>
            <a:endParaRPr lang="ru-RU" sz="2000" smtClean="0"/>
          </a:p>
          <a:p>
            <a:r>
              <a:rPr lang="ru-RU" sz="2000"/>
              <a:t> </a:t>
            </a:r>
            <a:endParaRPr lang="ru-RU" sz="2000" smtClean="0"/>
          </a:p>
          <a:p>
            <a:r>
              <a:rPr lang="ru-RU" sz="2000" smtClean="0"/>
              <a:t>	      «</a:t>
            </a:r>
            <a:r>
              <a:rPr lang="ru-RU" sz="2000"/>
              <a:t>Я и мои друзья», </a:t>
            </a:r>
            <a:r>
              <a:rPr lang="ru-RU" sz="2000" smtClean="0"/>
              <a:t>									          «</a:t>
            </a:r>
            <a:r>
              <a:rPr lang="ru-RU" sz="2000"/>
              <a:t>Моя Родина</a:t>
            </a:r>
            <a:r>
              <a:rPr lang="ru-RU" sz="2000" smtClean="0"/>
              <a:t>». </a:t>
            </a:r>
          </a:p>
          <a:p>
            <a:r>
              <a:rPr lang="ru-RU" sz="2000" smtClean="0"/>
              <a:t>			</a:t>
            </a:r>
            <a:endParaRPr lang="ru-RU" sz="20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708920"/>
            <a:ext cx="2952328" cy="3936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545485"/>
      </p:ext>
    </p:extLst>
  </p:cSld>
  <p:clrMapOvr>
    <a:masterClrMapping/>
  </p:clrMapOvr>
  <p:transition spd="slow">
    <p:wip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493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3806" y="1205463"/>
            <a:ext cx="85966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/>
              <a:t>направлено </a:t>
            </a:r>
            <a:r>
              <a:rPr lang="ru-RU" sz="2400"/>
              <a:t>на  усвоение  моральных  и    нравственных ценностей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3807" y="620688"/>
            <a:ext cx="85966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300" smtClean="0">
                <a:ln w="1143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Социально-коммуникативное развитие</a:t>
            </a:r>
            <a:endParaRPr lang="ru-RU" sz="3200" b="1" cap="none" spc="300">
              <a:ln w="1143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76056" y="2036460"/>
            <a:ext cx="2538943" cy="126084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Развитие игровой деятельности</a:t>
            </a: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4" y="4941168"/>
            <a:ext cx="2736304" cy="132213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Взаимоотношения со сверстниками </a:t>
            </a: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76056" y="3602287"/>
            <a:ext cx="2880320" cy="1053297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Трудовое воспитание</a:t>
            </a: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036460"/>
            <a:ext cx="3778491" cy="4632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725429"/>
      </p:ext>
    </p:extLst>
  </p:cSld>
  <p:clrMapOvr>
    <a:masterClrMapping/>
  </p:clrMapOvr>
  <p:transition spd="slow">
    <p:wip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59</Paragraphs>
  <Slides>13</Slides>
  <Notes>0</Notes>
  <TotalTime>370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8">
      <vt:lpstr>Arial</vt:lpstr>
      <vt:lpstr>Calibri</vt:lpstr>
      <vt:lpstr>Cambria Math</vt:lpstr>
      <vt:lpstr>Angsana New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Eлена</dc:creator>
  <cp:lastModifiedBy>Дом</cp:lastModifiedBy>
  <cp:revision>38</cp:revision>
  <dcterms:created xsi:type="dcterms:W3CDTF">2021-11-05T12:00:55Z</dcterms:created>
  <dcterms:modified xsi:type="dcterms:W3CDTF">2023-05-07T18:27:57Z</dcterms:modified>
</cp:coreProperties>
</file>