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003300"/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5315D-A241-4049-9741-022FF2098129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1E314-13AA-4E11-A653-C80C404E31F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5315D-A241-4049-9741-022FF2098129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1E314-13AA-4E11-A653-C80C404E31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5315D-A241-4049-9741-022FF2098129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1E314-13AA-4E11-A653-C80C404E31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5315D-A241-4049-9741-022FF2098129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1E314-13AA-4E11-A653-C80C404E31F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5315D-A241-4049-9741-022FF2098129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1E314-13AA-4E11-A653-C80C404E31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5315D-A241-4049-9741-022FF2098129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1E314-13AA-4E11-A653-C80C404E31F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5315D-A241-4049-9741-022FF2098129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1E314-13AA-4E11-A653-C80C404E31F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5315D-A241-4049-9741-022FF2098129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1E314-13AA-4E11-A653-C80C404E31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5315D-A241-4049-9741-022FF2098129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1E314-13AA-4E11-A653-C80C404E31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5315D-A241-4049-9741-022FF2098129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1E314-13AA-4E11-A653-C80C404E31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5315D-A241-4049-9741-022FF2098129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1E314-13AA-4E11-A653-C80C404E31F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255315D-A241-4049-9741-022FF2098129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3E1E314-13AA-4E11-A653-C80C404E31F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467544" y="188640"/>
            <a:ext cx="8352928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Мастер-класс </a:t>
            </a:r>
            <a:r>
              <a:rPr lang="ru-RU" sz="28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для воспитателей </a:t>
            </a:r>
            <a:endParaRPr lang="ru-RU" sz="2800" b="1" dirty="0" smtClean="0">
              <a:solidFill>
                <a:srgbClr val="11111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</a:t>
            </a:r>
            <a:r>
              <a:rPr lang="ru-RU" sz="28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опытно-экспериментальной деятельности </a:t>
            </a:r>
            <a:endParaRPr lang="ru-RU" sz="2800" b="1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1682583"/>
            <a:ext cx="7272808" cy="174641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990033"/>
                </a:solidFill>
                <a:effectLst/>
                <a:latin typeface="Times New Roman" pitchFamily="18" charset="0"/>
                <a:cs typeface="Times New Roman" pitchFamily="18" charset="0"/>
              </a:rPr>
              <a:t>Экспериментирование</a:t>
            </a:r>
            <a:r>
              <a:rPr lang="ru-RU" sz="2400" b="1" i="0" dirty="0" smtClean="0">
                <a:solidFill>
                  <a:srgbClr val="990033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0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– метод познания закономерностей и явлений окружающего мира, относится к познавательно – речевому развитию. 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s://avatars.mds.yandex.net/get-pdb/49816/9b1ad594-69b8-4bbf-8394-845b62e63d88/s120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4516" y="3573016"/>
            <a:ext cx="6390991" cy="31683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142009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m0-tub-ru.yandex.net/i?id=593df2a82648886d3df8aca3c3dc015b-l&amp;n=1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45" y="2276872"/>
            <a:ext cx="2582218" cy="446237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3131840" y="4797152"/>
            <a:ext cx="5040560" cy="1728192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28600" algn="ctr">
              <a:spcAft>
                <a:spcPts val="0"/>
              </a:spcAft>
            </a:pPr>
            <a:r>
              <a:rPr lang="ru-RU" sz="2800" b="1" i="1" dirty="0" smtClean="0">
                <a:solidFill>
                  <a:srgbClr val="990033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То, что я услышал, я забыл.</a:t>
            </a:r>
            <a:endParaRPr lang="ru-RU" sz="2800" dirty="0" smtClean="0">
              <a:solidFill>
                <a:srgbClr val="990033"/>
              </a:solidFill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indent="228600" algn="ctr">
              <a:spcBef>
                <a:spcPts val="1125"/>
              </a:spcBef>
              <a:spcAft>
                <a:spcPts val="1125"/>
              </a:spcAft>
            </a:pPr>
            <a:r>
              <a:rPr lang="ru-RU" sz="2800" b="1" i="1" dirty="0" smtClean="0">
                <a:solidFill>
                  <a:srgbClr val="990033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То, что я увидел, я помню.</a:t>
            </a:r>
            <a:endParaRPr lang="ru-RU" sz="2800" dirty="0" smtClean="0">
              <a:solidFill>
                <a:srgbClr val="990033"/>
              </a:solidFill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indent="228600" algn="ctr">
              <a:spcAft>
                <a:spcPts val="0"/>
              </a:spcAft>
            </a:pPr>
            <a:r>
              <a:rPr lang="ru-RU" sz="2800" b="1" i="1" dirty="0" smtClean="0">
                <a:solidFill>
                  <a:srgbClr val="990033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То, что я сделал, я знаю!</a:t>
            </a:r>
            <a:endParaRPr lang="ru-RU" sz="2800" dirty="0">
              <a:solidFill>
                <a:srgbClr val="990033"/>
              </a:solidFill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72763" y="0"/>
            <a:ext cx="388696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4400" b="1" i="1" dirty="0"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2291" y="692696"/>
            <a:ext cx="30574333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i="0" dirty="0" smtClean="0">
                <a:solidFill>
                  <a:srgbClr val="111111"/>
                </a:solidFill>
                <a:effectLst/>
                <a:latin typeface="Times New Roman" pitchFamily="18" charset="0"/>
                <a:cs typeface="Times New Roman" pitchFamily="18" charset="0"/>
              </a:rPr>
              <a:t>Экспериментирование</a:t>
            </a:r>
            <a:r>
              <a:rPr lang="ru-RU" sz="2000" b="0" i="0" dirty="0" smtClean="0">
                <a:solidFill>
                  <a:srgbClr val="111111"/>
                </a:solidFill>
                <a:effectLst/>
                <a:latin typeface="Times New Roman" pitchFamily="18" charset="0"/>
                <a:cs typeface="Times New Roman" pitchFamily="18" charset="0"/>
              </a:rPr>
              <a:t> - это один из видов познавательной  </a:t>
            </a:r>
            <a:r>
              <a:rPr lang="ru-RU" sz="2000" i="0" dirty="0" smtClean="0">
                <a:solidFill>
                  <a:srgbClr val="111111"/>
                </a:solidFill>
                <a:effectLst/>
                <a:latin typeface="Times New Roman" pitchFamily="18" charset="0"/>
                <a:cs typeface="Times New Roman" pitchFamily="18" charset="0"/>
              </a:rPr>
              <a:t>деятельности, </a:t>
            </a:r>
          </a:p>
          <a:p>
            <a:pPr algn="just"/>
            <a:r>
              <a:rPr lang="ru-RU" sz="2000" b="0" i="0" dirty="0" smtClean="0">
                <a:solidFill>
                  <a:srgbClr val="111111"/>
                </a:solidFill>
                <a:effectLst/>
                <a:latin typeface="Times New Roman" pitchFamily="18" charset="0"/>
                <a:cs typeface="Times New Roman" pitchFamily="18" charset="0"/>
              </a:rPr>
              <a:t> это любой опыт, попытка осуществить что - либо. Ребенок рождается</a:t>
            </a:r>
          </a:p>
          <a:p>
            <a:pPr algn="just"/>
            <a:r>
              <a:rPr lang="ru-RU" sz="2000" b="0" i="0" dirty="0" smtClean="0">
                <a:solidFill>
                  <a:srgbClr val="111111"/>
                </a:solidFill>
                <a:effectLst/>
                <a:latin typeface="Times New Roman" pitchFamily="18" charset="0"/>
                <a:cs typeface="Times New Roman" pitchFamily="18" charset="0"/>
              </a:rPr>
              <a:t> исследователем. Неутолимая жажда новых впечатлений, любопытство, </a:t>
            </a:r>
          </a:p>
          <a:p>
            <a:pPr algn="just"/>
            <a:r>
              <a:rPr lang="ru-RU" sz="2000" b="0" i="0" dirty="0" smtClean="0">
                <a:solidFill>
                  <a:srgbClr val="111111"/>
                </a:solidFill>
                <a:effectLst/>
                <a:latin typeface="Times New Roman" pitchFamily="18" charset="0"/>
                <a:cs typeface="Times New Roman" pitchFamily="18" charset="0"/>
              </a:rPr>
              <a:t> постоянное стремление наблюдать и </a:t>
            </a:r>
            <a:r>
              <a:rPr lang="ru-RU" sz="2000" b="1" i="0" dirty="0" smtClean="0">
                <a:solidFill>
                  <a:srgbClr val="111111"/>
                </a:solidFill>
                <a:effectLst/>
                <a:latin typeface="Times New Roman" pitchFamily="18" charset="0"/>
                <a:cs typeface="Times New Roman" pitchFamily="18" charset="0"/>
              </a:rPr>
              <a:t>экспериментировать</a:t>
            </a:r>
            <a:r>
              <a:rPr lang="ru-RU" sz="2000" b="0" i="0" dirty="0" smtClean="0">
                <a:solidFill>
                  <a:srgbClr val="111111"/>
                </a:solidFill>
                <a:effectLst/>
                <a:latin typeface="Times New Roman" pitchFamily="18" charset="0"/>
                <a:cs typeface="Times New Roman" pitchFamily="18" charset="0"/>
              </a:rPr>
              <a:t>, самостоятельно </a:t>
            </a:r>
          </a:p>
          <a:p>
            <a:pPr algn="just"/>
            <a:r>
              <a:rPr lang="ru-RU" sz="2000" b="0" i="0" dirty="0" smtClean="0">
                <a:solidFill>
                  <a:srgbClr val="111111"/>
                </a:solidFill>
                <a:effectLst/>
                <a:latin typeface="Times New Roman" pitchFamily="18" charset="0"/>
                <a:cs typeface="Times New Roman" pitchFamily="18" charset="0"/>
              </a:rPr>
              <a:t> искать новые сведения о мире. Знания, полученные самостоятельно, являются </a:t>
            </a:r>
          </a:p>
          <a:p>
            <a:r>
              <a:rPr lang="ru-RU" sz="2000" b="0" i="0" dirty="0" smtClean="0">
                <a:solidFill>
                  <a:srgbClr val="11111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осознанными и более прочными. Ребенок познает объект </a:t>
            </a:r>
          </a:p>
          <a:p>
            <a:r>
              <a:rPr lang="ru-RU" sz="2000" b="0" i="0" dirty="0" smtClean="0">
                <a:solidFill>
                  <a:srgbClr val="11111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 в результате практической </a:t>
            </a:r>
            <a:r>
              <a:rPr lang="ru-RU" sz="2000" b="1" i="0" dirty="0" smtClean="0">
                <a:solidFill>
                  <a:srgbClr val="111111"/>
                </a:solidFill>
                <a:effectLst/>
                <a:latin typeface="Times New Roman" pitchFamily="18" charset="0"/>
                <a:cs typeface="Times New Roman" pitchFamily="18" charset="0"/>
              </a:rPr>
              <a:t>деятельности с ним</a:t>
            </a:r>
            <a:r>
              <a:rPr lang="ru-RU" sz="2000" b="0" i="0" dirty="0" smtClean="0">
                <a:solidFill>
                  <a:srgbClr val="11111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b="0" i="0" dirty="0" smtClean="0">
                <a:solidFill>
                  <a:srgbClr val="11111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   Опыты помогают развивать речь, мышление, логику, </a:t>
            </a:r>
          </a:p>
          <a:p>
            <a:r>
              <a:rPr lang="ru-RU" sz="2000" b="0" i="0" dirty="0" smtClean="0">
                <a:solidFill>
                  <a:srgbClr val="11111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    творчество ребенка, наглядно показывать связи  между </a:t>
            </a:r>
          </a:p>
          <a:p>
            <a:r>
              <a:rPr lang="ru-RU" sz="2000" dirty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</a:t>
            </a:r>
            <a:r>
              <a:rPr lang="ru-RU" sz="2000" b="0" i="0" dirty="0" smtClean="0">
                <a:solidFill>
                  <a:srgbClr val="111111"/>
                </a:solidFill>
                <a:effectLst/>
                <a:latin typeface="Times New Roman" pitchFamily="18" charset="0"/>
                <a:cs typeface="Times New Roman" pitchFamily="18" charset="0"/>
              </a:rPr>
              <a:t>живым и неживым в природе. </a:t>
            </a:r>
          </a:p>
          <a:p>
            <a:r>
              <a:rPr lang="ru-RU" sz="2000" b="0" i="0" dirty="0" smtClean="0">
                <a:solidFill>
                  <a:srgbClr val="11111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Исследование дает возможность ребенку самому найти</a:t>
            </a:r>
          </a:p>
          <a:p>
            <a:r>
              <a:rPr lang="ru-RU" sz="2000" b="0" i="0" dirty="0" smtClean="0">
                <a:solidFill>
                  <a:srgbClr val="11111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   ответы на вопросы как и почему</a:t>
            </a:r>
            <a:r>
              <a:rPr lang="ru-RU" sz="2400" b="0" i="0" dirty="0" smtClean="0">
                <a:solidFill>
                  <a:srgbClr val="11111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0" i="0" dirty="0">
              <a:solidFill>
                <a:srgbClr val="11111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1626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8784976" cy="390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28600" algn="ctr">
              <a:lnSpc>
                <a:spcPct val="115000"/>
              </a:lnSpc>
            </a:pPr>
            <a:r>
              <a:rPr lang="ru-RU" dirty="0" smtClean="0">
                <a:solidFill>
                  <a:srgbClr val="111111"/>
                </a:solidFill>
                <a:effectLst/>
                <a:latin typeface="Arial"/>
                <a:ea typeface="Times New Roman"/>
                <a:cs typeface="Times New Roman"/>
              </a:rPr>
              <a:t>.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2492896"/>
            <a:ext cx="8784976" cy="417646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228600" algn="ctr"/>
            <a:r>
              <a:rPr lang="ru-RU" sz="3200" b="1" i="1" dirty="0">
                <a:solidFill>
                  <a:srgbClr val="99003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Задачи </a:t>
            </a:r>
            <a:r>
              <a:rPr lang="ru-RU" sz="3200" b="1" i="1" dirty="0" smtClean="0">
                <a:solidFill>
                  <a:srgbClr val="99003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экспериментальной деятельности:</a:t>
            </a:r>
            <a:endParaRPr lang="ru-RU" sz="3200" b="1" i="1" dirty="0">
              <a:solidFill>
                <a:srgbClr val="990033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indent="228600">
              <a:spcBef>
                <a:spcPts val="1125"/>
              </a:spcBef>
              <a:spcAft>
                <a:spcPts val="1125"/>
              </a:spcAft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-формировать способность видеть многообразие мира;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indent="228600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-развивать наблюдательность, умение сравнивать, анализировать, обобщать, развивать познавательный интерес в процессе экспериментирования;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indent="228600">
              <a:spcBef>
                <a:spcPts val="1125"/>
              </a:spcBef>
              <a:spcAft>
                <a:spcPts val="1125"/>
              </a:spcAft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-развивать речь;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indent="228600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-расширять перспективу развития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поисково-познавательной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 деятельности, поддерживать у детей инициативу,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самостоятельность.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3528" y="188640"/>
            <a:ext cx="8424936" cy="216024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экспериментальной деятельности: 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у детей 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раннего 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возраста познавательной активности, любознательности, стремления к самостоятельному познанию и размышлению.</a:t>
            </a:r>
            <a:endParaRPr lang="ru-RU" sz="28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051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518"/>
            <a:ext cx="9036496" cy="4970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Экспериментирование в раннем возрасте</a:t>
            </a:r>
          </a:p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способствует: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ru-RU" sz="23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Развитию </a:t>
            </a:r>
            <a:r>
              <a:rPr lang="ru-RU" sz="2300" b="1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3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аблюдательности.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ru-RU" sz="23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Развитию интереса детей к окружающему миру.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ru-RU" sz="23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Обогащению детской речи и познавательного опыта.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ru-RU" sz="23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Развитию моторики рук.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ru-RU" sz="23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Стимулирует речемыслительную активность детей.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ru-RU" sz="23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Формированию реальных представлений об окружающем мире у детей.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ru-RU" sz="23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Осмысленной познавательной деятельности детей.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ru-RU" sz="23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Повышению у детей самооценки и уверенности в себе (самостоятельно открыл какое – то явление).</a:t>
            </a:r>
          </a:p>
          <a:p>
            <a:pPr marL="457200" indent="-457200">
              <a:buFont typeface="Wingdings" pitchFamily="2" charset="2"/>
              <a:buChar char="ü"/>
            </a:pPr>
            <a:endParaRPr lang="ru-RU" sz="2300" b="1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yt3.ggpht.com/a/AGF-l7_EmPwfMStsc_gSI8kRBwoR5JUrDfFMn-hpWw=s900-c-k-c0xffffffff-no-rj-mo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2137" y="4509120"/>
            <a:ext cx="3686087" cy="23488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35176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21233" y="34631"/>
            <a:ext cx="30952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Наши эксперименты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1" t="-401" r="20601" b="-1"/>
          <a:stretch/>
        </p:blipFill>
        <p:spPr>
          <a:xfrm rot="5400000">
            <a:off x="-29583" y="1021853"/>
            <a:ext cx="2683171" cy="197694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00" t="-400" r="15351"/>
          <a:stretch/>
        </p:blipFill>
        <p:spPr>
          <a:xfrm rot="5400000">
            <a:off x="6535869" y="881406"/>
            <a:ext cx="2766798" cy="228946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66" r="12201"/>
          <a:stretch/>
        </p:blipFill>
        <p:spPr>
          <a:xfrm rot="5400000">
            <a:off x="4323769" y="1194654"/>
            <a:ext cx="2670657" cy="174976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764704"/>
            <a:ext cx="1940407" cy="258720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10" r="388"/>
          <a:stretch/>
        </p:blipFill>
        <p:spPr>
          <a:xfrm>
            <a:off x="2011007" y="3501008"/>
            <a:ext cx="5114368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9596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bb2/00085c99-4816dec9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256916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90018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99592" y="2636912"/>
            <a:ext cx="771345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4009816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186</TotalTime>
  <Words>157</Words>
  <Application>Microsoft Office PowerPoint</Application>
  <PresentationFormat>Экран (4:3)</PresentationFormat>
  <Paragraphs>38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Calibri</vt:lpstr>
      <vt:lpstr>Georgia</vt:lpstr>
      <vt:lpstr>Times New Roman</vt:lpstr>
      <vt:lpstr>Trebuchet MS</vt:lpstr>
      <vt:lpstr>Wingdings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rg-adguard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Дмитрий</cp:lastModifiedBy>
  <cp:revision>14</cp:revision>
  <dcterms:created xsi:type="dcterms:W3CDTF">2019-10-27T13:02:30Z</dcterms:created>
  <dcterms:modified xsi:type="dcterms:W3CDTF">2023-05-07T14:11:47Z</dcterms:modified>
</cp:coreProperties>
</file>