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7" r:id="rId3"/>
    <p:sldId id="258" r:id="rId4"/>
    <p:sldId id="263" r:id="rId5"/>
    <p:sldId id="278" r:id="rId6"/>
    <p:sldId id="260" r:id="rId7"/>
    <p:sldId id="261" r:id="rId8"/>
    <p:sldId id="262" r:id="rId9"/>
    <p:sldId id="276" r:id="rId10"/>
    <p:sldId id="275" r:id="rId11"/>
    <p:sldId id="279" r:id="rId12"/>
    <p:sldId id="280" r:id="rId13"/>
    <p:sldId id="281" r:id="rId14"/>
    <p:sldId id="282" r:id="rId15"/>
    <p:sldId id="283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09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E042-1EB9-4966-A2BB-E88E8CBC4A0C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3BD1D63-3D2B-468A-A120-AC79D2CE0B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E042-1EB9-4966-A2BB-E88E8CBC4A0C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1D63-3D2B-468A-A120-AC79D2CE0B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E042-1EB9-4966-A2BB-E88E8CBC4A0C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1D63-3D2B-468A-A120-AC79D2CE0B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E042-1EB9-4966-A2BB-E88E8CBC4A0C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3BD1D63-3D2B-468A-A120-AC79D2CE0B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E042-1EB9-4966-A2BB-E88E8CBC4A0C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1D63-3D2B-468A-A120-AC79D2CE0B2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E042-1EB9-4966-A2BB-E88E8CBC4A0C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1D63-3D2B-468A-A120-AC79D2CE0B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E042-1EB9-4966-A2BB-E88E8CBC4A0C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3BD1D63-3D2B-468A-A120-AC79D2CE0B2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E042-1EB9-4966-A2BB-E88E8CBC4A0C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1D63-3D2B-468A-A120-AC79D2CE0B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E042-1EB9-4966-A2BB-E88E8CBC4A0C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1D63-3D2B-468A-A120-AC79D2CE0B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E042-1EB9-4966-A2BB-E88E8CBC4A0C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1D63-3D2B-468A-A120-AC79D2CE0B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E042-1EB9-4966-A2BB-E88E8CBC4A0C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1D63-3D2B-468A-A120-AC79D2CE0B2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4A3E042-1EB9-4966-A2BB-E88E8CBC4A0C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3BD1D63-3D2B-468A-A120-AC79D2CE0B2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24128" y="4005064"/>
            <a:ext cx="2304256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6632"/>
            <a:ext cx="8839047" cy="66247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3068960"/>
            <a:ext cx="4590686" cy="288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75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136904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нужно учитывать их опыт. Нельзя, например, начинать учить ребёнка пользоваться вилкой, если он ещё не научился правильно есть ложкой.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важна последовательность в обучении. Так, действия, связанные с раздеванием, быстрее осваиваются детьми, чем действия с одеванием; ребёнку легче сначала научиться мыть руки, а потом лицо.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усложнение требований, переводит ребёнка на новую ступень самостоятельности, поддерживает его интерес к самообслуживанию, позволяет совершенствовать навыки.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Культурно-гигиенические навыки - важная составляющая часть культуры поведения. Педагоги и родители должны постоянно помнить, что привитые в детстве навыки, в том числе культурно-гигиенические, приносят человеку огромную пользу в течение всей его последующей жизни.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Формируя у детей дошкольного возраста культурно - гигиенические навыки, мы параллельно влияем на многие психические процессы в развитии ребёнка, при этом педагог должен набраться большого терпения и понимания.</a:t>
            </a:r>
          </a:p>
        </p:txBody>
      </p:sp>
    </p:spTree>
    <p:extLst>
      <p:ext uri="{BB962C8B-B14F-4D97-AF65-F5344CB8AC3E}">
        <p14:creationId xmlns:p14="http://schemas.microsoft.com/office/powerpoint/2010/main" val="89759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467544" y="260648"/>
            <a:ext cx="8280920" cy="6312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567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620688"/>
            <a:ext cx="7488832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717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04664"/>
            <a:ext cx="7920880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976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76672"/>
            <a:ext cx="8064896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759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620688"/>
            <a:ext cx="8064896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678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404664"/>
            <a:ext cx="8208912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01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44624" y="692696"/>
            <a:ext cx="8686800" cy="53180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u="sng" dirty="0">
                <a:solidFill>
                  <a:srgbClr val="FF0000"/>
                </a:solidFill>
              </a:rPr>
              <a:t>Самообслуживание </a:t>
            </a:r>
            <a:r>
              <a:rPr lang="ru-RU" sz="4000" dirty="0"/>
              <a:t>– это основа освоения ребёнком </a:t>
            </a:r>
            <a:r>
              <a:rPr lang="ru-RU" sz="4000" b="1" u="sng" dirty="0">
                <a:solidFill>
                  <a:srgbClr val="FF0000"/>
                </a:solidFill>
              </a:rPr>
              <a:t>культурно-гигиенических навыков</a:t>
            </a:r>
            <a:r>
              <a:rPr lang="ru-RU" sz="4000" dirty="0"/>
              <a:t>: навыков приёма пищи, раздевания и одевания, умывания и мытья рук. Самообслуживание характеризуется тем, что действия ребенка направлены на самого себя.</a:t>
            </a:r>
          </a:p>
        </p:txBody>
      </p:sp>
    </p:spTree>
    <p:extLst>
      <p:ext uri="{BB962C8B-B14F-4D97-AF65-F5344CB8AC3E}">
        <p14:creationId xmlns:p14="http://schemas.microsoft.com/office/powerpoint/2010/main" val="3796734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404664"/>
            <a:ext cx="7920880" cy="4702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u="sng" dirty="0" smtClean="0">
                <a:solidFill>
                  <a:srgbClr val="FF0000"/>
                </a:solidFill>
                <a:effectLst/>
                <a:latin typeface="Arial"/>
                <a:ea typeface="Times New Roman"/>
                <a:cs typeface="Times New Roman"/>
              </a:rPr>
              <a:t>Навык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Arial"/>
                <a:ea typeface="Times New Roman"/>
                <a:cs typeface="Times New Roman"/>
              </a:rPr>
              <a:t> – автоматизированный компонент сознательного действия, возникающий в результате многократного повторения </a:t>
            </a:r>
            <a:r>
              <a:rPr lang="ru-RU" sz="2800" b="1" u="sng" dirty="0" smtClean="0">
                <a:solidFill>
                  <a:srgbClr val="FF0000"/>
                </a:solidFill>
                <a:effectLst/>
                <a:latin typeface="Arial"/>
                <a:ea typeface="Times New Roman"/>
                <a:cs typeface="Times New Roman"/>
              </a:rPr>
              <a:t>Культурно-гигиенические навыки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Arial"/>
                <a:ea typeface="Times New Roman"/>
                <a:cs typeface="Times New Roman"/>
              </a:rPr>
              <a:t>- важная составная часть культуры поведения. Необходимость опрятности, содержания в чистоте лица, рук, тела, одежды, обуви продиктованная не только требованиями гигиены, но и нормами человеческих отношений. </a:t>
            </a:r>
            <a:endParaRPr lang="ru-RU" sz="20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1836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93134" y="260648"/>
            <a:ext cx="598452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УСЛОВИЯ ФОРМИРОВАНИЯ КГН </a:t>
            </a:r>
          </a:p>
          <a:p>
            <a:pPr algn="ctr"/>
            <a:r>
              <a:rPr lang="ru-RU" sz="32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ДОШКОЛЬНИКОВ</a:t>
            </a:r>
            <a:endParaRPr lang="ru-RU" sz="32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684582" y="1556792"/>
            <a:ext cx="7488832" cy="4320480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51520" y="2636912"/>
            <a:ext cx="8424936" cy="88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ctr">
              <a:lnSpc>
                <a:spcPct val="107000"/>
              </a:lnSpc>
              <a:spcAft>
                <a:spcPts val="0"/>
              </a:spcAft>
              <a:buSzPct val="50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  <a:ea typeface="Calibri"/>
                <a:cs typeface="Times New Roman"/>
              </a:rPr>
              <a:t>РАЦИОНАЛЬНО ОРГАНИЗОВАННАЯ ОБСТАНОВКА</a:t>
            </a:r>
            <a:endParaRPr lang="ru-RU" sz="2400" dirty="0">
              <a:solidFill>
                <a:srgbClr val="002060"/>
              </a:solidFill>
              <a:latin typeface="Arial Black" pitchFamily="34" charset="0"/>
              <a:ea typeface="Calibri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2614" y="1844824"/>
            <a:ext cx="6983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/>
                <a:latin typeface="Arial"/>
                <a:ea typeface="Times New Roman"/>
              </a:rPr>
              <a:t>К числу основных условий успешного формирования культурно – гигиенических навыков</a:t>
            </a:r>
            <a:r>
              <a:rPr lang="ru-RU" dirty="0" smtClean="0">
                <a:solidFill>
                  <a:srgbClr val="002060"/>
                </a:solidFill>
                <a:effectLst/>
                <a:latin typeface="Arial"/>
                <a:ea typeface="Times New Roman"/>
              </a:rPr>
              <a:t> </a:t>
            </a:r>
            <a:r>
              <a:rPr lang="ru-RU" b="1" u="sng" dirty="0" smtClean="0">
                <a:solidFill>
                  <a:srgbClr val="002060"/>
                </a:solidFill>
                <a:effectLst/>
                <a:latin typeface="Arial"/>
                <a:ea typeface="Times New Roman"/>
              </a:rPr>
              <a:t>относятся: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8" y="3789040"/>
            <a:ext cx="6390032" cy="48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lnSpc>
                <a:spcPct val="107000"/>
              </a:lnSpc>
              <a:spcAft>
                <a:spcPts val="0"/>
              </a:spcAft>
              <a:buSzPct val="50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  <a:ea typeface="Calibri"/>
                <a:cs typeface="Times New Roman"/>
              </a:rPr>
              <a:t>ЧЁТКИЙ РЕЖИМ ДНЯ</a:t>
            </a:r>
            <a:endParaRPr lang="ru-RU" sz="2400" b="1" dirty="0">
              <a:solidFill>
                <a:srgbClr val="002060"/>
              </a:solidFill>
              <a:latin typeface="Arial Black" pitchFamily="34" charset="0"/>
              <a:ea typeface="Calibri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3425" y="4670581"/>
            <a:ext cx="6983762" cy="764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lnSpc>
                <a:spcPct val="107000"/>
              </a:lnSpc>
              <a:spcAft>
                <a:spcPts val="0"/>
              </a:spcAft>
              <a:buSzPct val="50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  <a:ea typeface="Calibri"/>
                <a:cs typeface="Times New Roman"/>
              </a:rPr>
              <a:t>РУКОВОДСТВО ВЗРОСЛЫХ</a:t>
            </a:r>
            <a:endParaRPr lang="ru-RU" sz="2400" dirty="0">
              <a:solidFill>
                <a:srgbClr val="002060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marL="285750" indent="-285750">
              <a:buSzPct val="50000"/>
              <a:buFont typeface="Wingdings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770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4624"/>
            <a:ext cx="9143999" cy="681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214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87153" y="116632"/>
            <a:ext cx="504170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 ПО ФОРМИРОВАНИЮ </a:t>
            </a:r>
          </a:p>
          <a:p>
            <a:pPr algn="ctr"/>
            <a:r>
              <a:rPr lang="ru-RU" sz="28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КГН В МЛАДШЕМ ВОЗРАСТЕ</a:t>
            </a:r>
            <a:endParaRPr lang="ru-RU" sz="28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23528" y="1196752"/>
            <a:ext cx="8568952" cy="5040560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60680" algn="ctr">
              <a:lnSpc>
                <a:spcPct val="107000"/>
              </a:lnSpc>
              <a:spcAft>
                <a:spcPts val="0"/>
              </a:spcAft>
            </a:pPr>
            <a:r>
              <a:rPr lang="ru-RU" b="1" u="sng" dirty="0" smtClean="0">
                <a:solidFill>
                  <a:srgbClr val="C0000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Первая младшая группа (от 2 до 3 лет).</a:t>
            </a:r>
            <a:endParaRPr lang="ru-RU" u="sng" dirty="0">
              <a:solidFill>
                <a:srgbClr val="C00000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indent="36068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-Продолжать учить детей под контролем взрослого, а затем самостоятельно мыть руки после загрязнения и перед едой, насухо вытирать лицо и руки личным полотенцем.</a:t>
            </a:r>
            <a:endParaRPr lang="ru-RU" dirty="0">
              <a:latin typeface="Arial Black" pitchFamily="34" charset="0"/>
              <a:ea typeface="Calibri"/>
              <a:cs typeface="Times New Roman"/>
            </a:endParaRPr>
          </a:p>
          <a:p>
            <a:pPr indent="36068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-Учить с помощью взрослого приводить себя в порядок. Формировать навык пользования индивидуальными предметами (носовым платком, салфеткой, полотенцем, расчёской, горшком).</a:t>
            </a:r>
            <a:endParaRPr lang="ru-RU" dirty="0">
              <a:latin typeface="Arial Black" pitchFamily="34" charset="0"/>
              <a:ea typeface="Calibri"/>
              <a:cs typeface="Times New Roman"/>
            </a:endParaRPr>
          </a:p>
          <a:p>
            <a:pPr indent="36068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-В процессе еды побуждать детей к самостоятельности, учить держать ложку в правой руке.</a:t>
            </a:r>
            <a:endParaRPr lang="ru-RU" dirty="0">
              <a:latin typeface="Arial Black" pitchFamily="34" charset="0"/>
              <a:ea typeface="Calibri"/>
              <a:cs typeface="Times New Roman"/>
            </a:endParaRPr>
          </a:p>
          <a:p>
            <a:pPr indent="36068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-В процессе одевания и раздевания напоминать детям их порядок. При небольшой помощи взрослого учить снимать одежду, обувь (расстёгивать пуговицы спереди, застёжки на липучках); в определённом порядке аккуратно складывать снятую одежду; правильно надевать одежду и обувь.</a:t>
            </a:r>
            <a:endParaRPr lang="ru-RU" dirty="0">
              <a:latin typeface="Arial Black" pitchFamily="34" charset="0"/>
              <a:ea typeface="Calibri"/>
              <a:cs typeface="Times New Roman"/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23527" y="1177280"/>
            <a:ext cx="8568952" cy="5040560"/>
          </a:xfrm>
          <a:prstGeom prst="round2DiagRect">
            <a:avLst>
              <a:gd name="adj1" fmla="val 12536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60680"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Вторая младшая группа (от 3 до 4 лет).</a:t>
            </a:r>
            <a:endParaRPr lang="ru-RU" sz="2000" dirty="0">
              <a:solidFill>
                <a:srgbClr val="C00000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indent="360680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-Приучать детей следить за своим внешним видом. Напоминать им, как правильно пользоваться мылом. Продолжать учить аккуратно мыть руки, лицо, уши; насухо вытираться после умывания, вешать полотенце на место, пользоваться расчёской и носовым платком.</a:t>
            </a:r>
            <a:endParaRPr lang="ru-RU" sz="2000" dirty="0">
              <a:solidFill>
                <a:srgbClr val="002060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indent="360680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-Формировать элементарные навыки поведения во время еды: правильно пользоваться столовой и чайной ложками, вилкой, салфеткой; не крошить хлеб, пережёвывать пищу с закрытым ртом, не разговаривать с полным ртом.</a:t>
            </a:r>
            <a:endParaRPr lang="ru-RU" sz="2000" dirty="0">
              <a:solidFill>
                <a:srgbClr val="002060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indent="360680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-К концу года дети должны владеть простейшими навыками поведения во время еды, умывания.</a:t>
            </a:r>
            <a:endParaRPr lang="ru-RU" sz="2000" dirty="0">
              <a:solidFill>
                <a:srgbClr val="002060"/>
              </a:solidFill>
              <a:latin typeface="Arial Black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42367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3180" y="332656"/>
            <a:ext cx="649466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 ПО ФОРМИРОВАНИЮ КГН </a:t>
            </a:r>
          </a:p>
          <a:p>
            <a:pPr algn="ctr"/>
            <a:r>
              <a:rPr lang="ru-RU" sz="32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СРЕДНЕЙ ГРУППЕ</a:t>
            </a:r>
            <a:endParaRPr lang="ru-RU" sz="32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1409874"/>
            <a:ext cx="7920880" cy="5043462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60680" algn="ctr">
              <a:lnSpc>
                <a:spcPct val="107000"/>
              </a:lnSpc>
              <a:spcAft>
                <a:spcPts val="0"/>
              </a:spcAft>
            </a:pPr>
            <a:r>
              <a:rPr lang="ru-RU" u="sng" dirty="0" smtClean="0">
                <a:solidFill>
                  <a:srgbClr val="C0000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Средняя группа (от 4 до 5 лет).</a:t>
            </a:r>
            <a:endParaRPr lang="ru-RU" sz="1400" u="sng" dirty="0">
              <a:solidFill>
                <a:srgbClr val="C00000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indent="36068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-Продолжать воспитывать у детей опрятность, привычку следить за своим внешним видом.</a:t>
            </a:r>
            <a:endParaRPr lang="ru-RU" sz="1400" dirty="0">
              <a:solidFill>
                <a:srgbClr val="002060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indent="36068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-Следить, чтобы не были утрачены навыки самостоятельно умываться,  мыть руки с мылом перед едой, по мере загрязнения, после пользования туалетом.</a:t>
            </a:r>
            <a:endParaRPr lang="ru-RU" sz="1400" dirty="0">
              <a:solidFill>
                <a:srgbClr val="002060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indent="36068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-Закреплять умение пользоваться расчёской, носовым платком. Приучать детей при кашле и чихании отворачиваться, прикрывать рот и нос носовым платком.</a:t>
            </a:r>
            <a:endParaRPr lang="ru-RU" sz="1400" dirty="0">
              <a:solidFill>
                <a:srgbClr val="002060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indent="36068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-Совершенствовать навыки аккуратного приёма пищи: пищу брать понемногу, хорошо пережёвывать, есть бесшумно, правильно пользоваться столовыми приборами (ложка, вилка, нож), салфеткой, полоскать рот после еды.</a:t>
            </a:r>
            <a:endParaRPr lang="ru-RU" sz="1400" dirty="0">
              <a:solidFill>
                <a:srgbClr val="002060"/>
              </a:solidFill>
              <a:latin typeface="Arial Black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4332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655934" y="1449912"/>
            <a:ext cx="8280920" cy="5040560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60680" algn="ctr">
              <a:lnSpc>
                <a:spcPct val="107000"/>
              </a:lnSpc>
              <a:spcAft>
                <a:spcPts val="0"/>
              </a:spcAft>
            </a:pPr>
            <a:r>
              <a:rPr lang="ru-RU" sz="2000" b="1" u="sng" dirty="0" smtClean="0">
                <a:solidFill>
                  <a:srgbClr val="C0000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Старшая группа (от 5 до 6 лет)</a:t>
            </a:r>
            <a:endParaRPr lang="ru-RU" sz="2000" u="sng" dirty="0" smtClean="0">
              <a:solidFill>
                <a:srgbClr val="C00000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indent="360680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-Воспитывать привычку следить за чистотой тела, опрятностью одежды, причёски. Воспитывать привычку самостоятельно чистить зубы, следить за чистотой ногтей, при кашле и чихании закрыть рот и нос носовым платком, отворачиваться в сторону.</a:t>
            </a:r>
            <a:endParaRPr lang="ru-RU" sz="2000" dirty="0" smtClean="0">
              <a:solidFill>
                <a:srgbClr val="002060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indent="360680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-Научить быстро, аккуратно одеваться и раздеваться, соблюдать порядок в своём шкафу (раскладывать одежду в определённые места), опрятно убирать постель.</a:t>
            </a:r>
            <a:endParaRPr lang="ru-RU" sz="2000" dirty="0" smtClean="0">
              <a:solidFill>
                <a:srgbClr val="002060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indent="360680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-Продолжать совершенствовать культуру еды: правильно пользоваться столовыми приборами (вилкой, ножом); есть аккуратно, бесшумно, сохраняя правильную осанку за столо</a:t>
            </a:r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  <a:ea typeface="Times New Roman"/>
                <a:cs typeface="Times New Roman"/>
              </a:rPr>
              <a:t>м.</a:t>
            </a:r>
            <a:endParaRPr lang="ru-RU" sz="2000" b="1" dirty="0">
              <a:solidFill>
                <a:srgbClr val="002060"/>
              </a:solidFill>
              <a:latin typeface="Arial Black" pitchFamily="34" charset="0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263550"/>
            <a:ext cx="681847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 ПО ФОРМИРОВАНИЮ КГН В </a:t>
            </a:r>
          </a:p>
          <a:p>
            <a:pPr algn="ctr"/>
            <a:r>
              <a:rPr lang="ru-RU" sz="32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СТАРШЕМ ДОШКОЛЬНОМ ВОЗРАСТЕ</a:t>
            </a:r>
            <a:endParaRPr lang="ru-RU" sz="32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605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263" y="908720"/>
            <a:ext cx="8303472" cy="50662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9772" y="1124744"/>
            <a:ext cx="770445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u="sng" kern="1200" dirty="0">
                <a:solidFill>
                  <a:srgbClr val="C0000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Подготовительная к школе группа (от 6 до 7 лет).</a:t>
            </a:r>
            <a:endParaRPr lang="ru-RU" sz="1200" u="sng" dirty="0">
              <a:solidFill>
                <a:srgbClr val="C00000"/>
              </a:solidFill>
              <a:effectLst/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kern="1200" dirty="0">
                <a:solidFill>
                  <a:srgbClr val="00206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-Воспитывать привычку быстро и правильно умываться, насухо вытираться, пользуясь только индивидуальным полотенцем, чистить зубы, полоскать рот утром и после еды, мыть ноги перед сном</a:t>
            </a:r>
            <a:endParaRPr lang="ru-RU" sz="1200" dirty="0">
              <a:effectLst/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kern="1200" dirty="0">
                <a:solidFill>
                  <a:srgbClr val="00206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-правильно пользоваться носовым платком, следить за своим внешним видом, пользоваться расчёской</a:t>
            </a:r>
            <a:endParaRPr lang="ru-RU" sz="1200" dirty="0">
              <a:effectLst/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kern="1200" dirty="0">
                <a:solidFill>
                  <a:srgbClr val="00206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-быстро раздевать и одеваться, вешать одежду в определённом порядке и месте, следить за чистотой одежды и </a:t>
            </a:r>
            <a:r>
              <a:rPr lang="ru-RU" sz="2000" kern="1200" dirty="0" smtClean="0">
                <a:solidFill>
                  <a:srgbClr val="00206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обуви</a:t>
            </a:r>
            <a:endParaRPr lang="ru-RU" sz="1200" dirty="0">
              <a:effectLst/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5864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267</TotalTime>
  <Words>713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Arial Black</vt:lpstr>
      <vt:lpstr>Calibri</vt:lpstr>
      <vt:lpstr>Franklin Gothic Book</vt:lpstr>
      <vt:lpstr>Franklin Gothic Medium</vt:lpstr>
      <vt:lpstr>Times New Roman</vt:lpstr>
      <vt:lpstr>Wingdings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LENA</dc:creator>
  <cp:lastModifiedBy>ПК-5</cp:lastModifiedBy>
  <cp:revision>34</cp:revision>
  <dcterms:created xsi:type="dcterms:W3CDTF">2019-10-14T10:49:10Z</dcterms:created>
  <dcterms:modified xsi:type="dcterms:W3CDTF">2020-01-30T08:33:58Z</dcterms:modified>
</cp:coreProperties>
</file>