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2" r:id="rId2"/>
    <p:sldId id="258" r:id="rId3"/>
    <p:sldId id="259" r:id="rId4"/>
    <p:sldId id="265" r:id="rId5"/>
    <p:sldId id="263" r:id="rId6"/>
    <p:sldId id="264" r:id="rId7"/>
    <p:sldId id="266" r:id="rId8"/>
    <p:sldId id="267" r:id="rId9"/>
    <p:sldId id="274" r:id="rId10"/>
    <p:sldId id="276" r:id="rId11"/>
    <p:sldId id="278" r:id="rId12"/>
    <p:sldId id="280" r:id="rId13"/>
    <p:sldId id="279" r:id="rId14"/>
    <p:sldId id="282" r:id="rId15"/>
    <p:sldId id="277" r:id="rId16"/>
    <p:sldId id="281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1" autoAdjust="0"/>
    <p:restoredTop sz="94660"/>
  </p:normalViewPr>
  <p:slideViewPr>
    <p:cSldViewPr>
      <p:cViewPr>
        <p:scale>
          <a:sx n="72" d="100"/>
          <a:sy n="72" d="100"/>
        </p:scale>
        <p:origin x="-13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B2AE9-2195-44BB-8DE5-5DD07ADB39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B4562-7E4B-427F-8151-A7E2CA0CC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616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B4562-7E4B-427F-8151-A7E2CA0CC80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09DB7-E53F-4A32-9F0E-24A9D53E88A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1E170-ABF0-42FC-B306-58674728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384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5536" y="1147905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Игра-</a:t>
            </a:r>
            <a:r>
              <a:rPr lang="ru-RU" sz="54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«Стране Православия»</a:t>
            </a:r>
            <a:endParaRPr lang="ru-RU" sz="54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4077072"/>
            <a:ext cx="607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педагог высшей категории</a:t>
            </a:r>
          </a:p>
          <a:p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Фофанова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Татьяна Юрьевна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27584" y="391231"/>
            <a:ext cx="70008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«Икона»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738219"/>
              </p:ext>
            </p:extLst>
          </p:nvPr>
        </p:nvGraphicFramePr>
        <p:xfrm>
          <a:off x="814530" y="2791888"/>
          <a:ext cx="7272808" cy="18449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6241"/>
                <a:gridCol w="1346598"/>
                <a:gridCol w="1355424"/>
                <a:gridCol w="1459121"/>
                <a:gridCol w="1355424"/>
              </a:tblGrid>
              <a:tr h="6149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Символ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свиток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ключи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крылья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сфера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49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Персонаж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49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Значение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94518" y="1037562"/>
            <a:ext cx="836997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Найдите на иконах следующие предметы. Подумайте, что они обозначают.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334030"/>
              </p:ext>
            </p:extLst>
          </p:nvPr>
        </p:nvGraphicFramePr>
        <p:xfrm>
          <a:off x="827583" y="4797155"/>
          <a:ext cx="7272809" cy="16561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0731"/>
                <a:gridCol w="1374325"/>
                <a:gridCol w="1263961"/>
                <a:gridCol w="1480213"/>
                <a:gridCol w="1373579"/>
              </a:tblGrid>
              <a:tr h="552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Символ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меч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посох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копьё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книга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Персонаж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Значение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55886"/>
            <a:ext cx="86409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Этап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«Притча»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Притча о яблоках.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Купил человек себе новый дом — большой, красивый — и сад с фруктовыми деревьями возле дома. А рядом в стареньком домике жил завистливый сосед, который постоянно пытался испортить ему настроение: то мусор под ворота подбросит, то ещё какую гадость натворит.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проснулся человек в хорошем настроении, вышел на крыльцо, а там — ведро с мусором. Человек взял ведро, мусор выкинул, ведро вычистил до блеска, насобирал в него самых больших, спелых и вкусных яблок и пошёл к соседу.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Сосед, услышав стук в дверь, злорадно подумал: «Наконец-то я достал его!». Открывает дверь в надежде на скандал, а человек протянул ему ведро с яблоками и сказал: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Кто чем богат, тот тем и делится!</a:t>
            </a:r>
          </a:p>
        </p:txBody>
      </p:sp>
    </p:spTree>
    <p:extLst>
      <p:ext uri="{BB962C8B-B14F-4D97-AF65-F5344CB8AC3E}">
        <p14:creationId xmlns:p14="http://schemas.microsoft.com/office/powerpoint/2010/main" val="213810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240555"/>
            <a:ext cx="864096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«Притча»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Притча «Какой волк победит?»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Когда-то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давно старик открыл своему внуку одну жизненную истину: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—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человеке идет борьба, очень похожая на борьбу двух волков. Один волк представляет зло: зависть, ревность, сожаление, эгоизм, амбиции, ложь. Другой волк представляет добро: мир, любовь, надежду, истину, доброту и верность.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тронутый до глубины души словами деда, задумался, а потом спросил: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—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какой волк в конце побеждает?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улыбнулся и ответил: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—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побеждает тот волк, которого ты кормишь.</a:t>
            </a:r>
          </a:p>
        </p:txBody>
      </p:sp>
    </p:spTree>
    <p:extLst>
      <p:ext uri="{BB962C8B-B14F-4D97-AF65-F5344CB8AC3E}">
        <p14:creationId xmlns:p14="http://schemas.microsoft.com/office/powerpoint/2010/main" val="217476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3568" y="476672"/>
            <a:ext cx="58326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«Храм»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32" y="1123003"/>
            <a:ext cx="3279404" cy="49191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1776" y="1412776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Храм Спаса на Крови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44" y="1135133"/>
            <a:ext cx="7373394" cy="49191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32956" y="4725144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Казанский собор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44" y="1146235"/>
            <a:ext cx="7224500" cy="48094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56234" y="1413520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Смольный собор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76" y="1092875"/>
            <a:ext cx="7373394" cy="490857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35230" y="5370913"/>
            <a:ext cx="6073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Троице-Измайловский  собор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44" y="1135579"/>
            <a:ext cx="7394628" cy="49015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96406" y="1327172"/>
            <a:ext cx="6073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Исаакиевский собор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83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5" grpId="0"/>
      <p:bldP spid="9" grpId="0"/>
      <p:bldP spid="11" grpId="0"/>
      <p:bldP spid="15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87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s://avatars.mds.yandex.net/get-altay/4544819/2a00000179f5aea67177e17229478852d515/XXX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7" t="8564" r="15823" b="11351"/>
          <a:stretch/>
        </p:blipFill>
        <p:spPr bwMode="auto">
          <a:xfrm>
            <a:off x="3707904" y="149855"/>
            <a:ext cx="5256584" cy="655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548680"/>
            <a:ext cx="352839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Храм Святого </a:t>
            </a:r>
            <a:r>
              <a:rPr lang="ru-RU" sz="3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Первоверховного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Апостола Петра 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03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87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05950" y="836712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«Золотое правило нравственности»</a:t>
            </a:r>
          </a:p>
          <a:p>
            <a:pPr algn="ctr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ОТНОСИСЬ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ЛЮДЯМ ТАК,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ХОЧЕШЬ,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ОНИ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ОТНОСИЛИСЬ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ТЕБЕ.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91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88400" y="188640"/>
            <a:ext cx="700089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Выше облака любого,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Выше неба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голубого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Выше солнышка и звёзд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Свой престол Господь вознёс;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б мы ни были — он с нами,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наш Бог, и потому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живёт, как будто в храме,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сердце, преданном Ему.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Виктор Афанасьев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(Монах Лазарь)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509121"/>
            <a:ext cx="3004839" cy="225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89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87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31102" y="980728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материалы:</a:t>
            </a: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://www.maam.ru/detskijsad/igra-puteshestvie-puteshestvie-po-strane-pravoslavija.html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Павлова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Владимировна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Л.Л.Шевченко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«Православная культура» наглядные пособия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М-2006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Клавдия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Лукашевич Хрестоматия для детей «Первое словечко» Свято –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Троицкая Лавра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2005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Л.Л.Шевченко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«Православная культура» методическое пособие М-2009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92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00100" y="214290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«Народная мудрость»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1468750"/>
            <a:ext cx="864399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«Если…….. весело проведешь, дружка милого найдешь»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2.«Пируй баба на   ….. и гуляй, а про пост вспоминай»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«В прощеный день, как на ….., все целуются» 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«В день ……… Христова хозяину не годится со двора идти: овцы заблудятся»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«Без ………  дом не строится»   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«На ……..  «весна зиму поборола»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 «Придет …..,  девке  голову покроет»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8.«Это ……. идет, блин да мед несёт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«После Масленицы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еликий пост, а за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трастною неделею …………..» 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 «Под ……… и под Крещенье жгут навоз среди двора, чтоб родители на том свете согревались» 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«На ……..  птица гнезда не вьёт, а девица  косы не плетёт» 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64" y="785794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Вставьте пропущенное слово в пословицу о православном празднике</a:t>
            </a:r>
            <a:r>
              <a:rPr lang="ru-RU" sz="2400" b="1" i="1" dirty="0" smtClean="0">
                <a:solidFill>
                  <a:srgbClr val="C00000"/>
                </a:solidFill>
              </a:rPr>
              <a:t>.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1472" y="357166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«Народная мудрость»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071546"/>
            <a:ext cx="832043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«Если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Покров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весело проведешь, дружка милого найдешь»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2.«Пируй баба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Масленице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и гуляй, а про пост вспоминай»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3. «В прощеный день, как на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Пасху,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все целуются»  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4. «В день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Рождества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Христова хозяину не годится со двора идти: овцы заблудятся» 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5. «Без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Троицы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  дом не строится»    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6. «На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Благовещенье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«весна зиму поборола»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7.  «Придет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Покров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,  девке  голову покроет» 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8.«Это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идет, блин да мед несёт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9. «После Масленицы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еликий пост, а за Страстною неделею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Пасха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» 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10.  «Под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Рождество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под Крещенье жгут навоз среди двора, чтоб родители на том свете согревались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 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«Бог любит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Троицу»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12. «На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Благовещенье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птица гнезда не вьёт, а девица  косы не плетёт» 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755576" y="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«Народная мудрость»</a:t>
            </a:r>
            <a:endParaRPr lang="ru-RU" sz="3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85720" y="571480"/>
            <a:ext cx="871543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Беречь время. 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Делу — время, потехе — час.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Береги здоровье.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Больной и сам не свой.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  Будь гостеприимным.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Гостю щей не жалей, а погуще лей.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4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торопись, делай все аккуратно.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Поспешишь — людей насмешишь.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5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Держи слово.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Не давши слова, крепись, а давши — держись.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6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завидуй другим.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Железо ржа съедает, а завистливый от зависти погибает.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7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ссорься.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Лучше худой мир, чем добрая ссора.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8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Доводи начатое дело до конца.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верь началу, верь концу.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    Не болтай.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   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Держи язык за зубами.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1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1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1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27584" y="237193"/>
            <a:ext cx="5875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 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Загадки»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21277" y="903873"/>
            <a:ext cx="857256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 слушаете загадку, совещаетесь,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говорите отгадку.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горе стоит свеча, в ней молитва горяча.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храм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AutoNum type="arabicPeriod" startAt="2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Огонек горит - молитва к Богу лежит,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душа с Богом говорит.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lvl="0" indent="-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Свечка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3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Красное катается - всему миру чудо оповещается.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Яйцо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4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головы, а есть уши, нет рта, а есть язык.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Колокол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5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– Христа мучение,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Церкви украшение.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Крест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55576" y="147276"/>
            <a:ext cx="5876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 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Загадки»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-1785974"/>
            <a:ext cx="771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857232"/>
            <a:ext cx="885831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иконы висит,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Вся сияет, блестит,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внутри маячок –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Золотой светлячок.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Ответ: Лампада</a:t>
            </a: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одна, они стройны,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одна, они ровны,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торжественно стоят,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 иконами горят.</a:t>
            </a: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Ответ: Свечи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3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в церкви она обязательно,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Глядят с неё очи внимательно,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мимо идёт – ей поклонится,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тихо, неспешно помолится.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Ответ: Икона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78579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Воскуряется кадило, </a:t>
            </a:r>
            <a:b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Чтоб молитва воспарила, </a:t>
            </a:r>
            <a:b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И для этого обряда </a:t>
            </a:r>
            <a:b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Нужен нам душистый ...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Ответ: Ладан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Бог внимать тебе готов: </a:t>
            </a:r>
            <a:b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Ты открыл …..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Ответ: Молитвослов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 «Православный календарь»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Наташа\Desktop\14448085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857232"/>
            <a:ext cx="2714644" cy="2857520"/>
          </a:xfrm>
          <a:prstGeom prst="rect">
            <a:avLst/>
          </a:prstGeom>
          <a:noFill/>
        </p:spPr>
      </p:pic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285720" y="3643314"/>
            <a:ext cx="27860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Покров  Пресвятой Богородицы,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14 октября.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63" name="Picture 11" descr="C:\Users\Наташа\Desktop\670116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857232"/>
            <a:ext cx="3233741" cy="3071834"/>
          </a:xfrm>
          <a:prstGeom prst="rect">
            <a:avLst/>
          </a:prstGeom>
          <a:noFill/>
        </p:spPr>
      </p:pic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4572000" y="3786190"/>
            <a:ext cx="34290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Рождество Христово, 7 января.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66" name="Picture 14" descr="C:\Users\Наташа\Desktop\1431088654_pozdravleniya_s_krecheniem-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4071942"/>
            <a:ext cx="3392787" cy="2486428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928794" y="6286520"/>
            <a:ext cx="1928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Крещенье.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282" y="428604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 «Православный календарь»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1" name="Picture 1" descr="C:\Users\Наташа\Desktop\The_Ressurrection_of_Chris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285860"/>
            <a:ext cx="4143404" cy="2500330"/>
          </a:xfrm>
          <a:prstGeom prst="rect">
            <a:avLst/>
          </a:prstGeom>
          <a:noFill/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85720" y="3643314"/>
            <a:ext cx="27146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Пасха.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 descr="C:\Users\Наташа\Desktop\342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3786190"/>
            <a:ext cx="3857652" cy="28925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14678" y="621508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День святой Троицы.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6" descr="C:\Users\Наташа\Desktop\artwork-by-Irina-Pankovskay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285860"/>
            <a:ext cx="4357688" cy="242889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500826" y="3786190"/>
            <a:ext cx="1441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Масленица.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5C79"/>
              </a:clrFrom>
              <a:clrTo>
                <a:srgbClr val="005C7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434013"/>
            <a:ext cx="11890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1928794" y="1000108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ru-RU" sz="3200" dirty="0" smtClean="0"/>
              <a:t> с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1500174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1500174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28860" y="1500174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928926" y="1500174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1500174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29058" y="1500174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429124" y="1500174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29058" y="200024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929058" y="250030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200" dirty="0" err="1" smtClean="0"/>
              <a:t>д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429124" y="250030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е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928794" y="200024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428728" y="250030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928794" y="250030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ь</a:t>
            </a:r>
            <a:endParaRPr lang="ru-RU" sz="3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929190" y="200024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200" dirty="0" err="1" smtClean="0"/>
              <a:t>з</a:t>
            </a:r>
            <a:endParaRPr lang="ru-RU" sz="3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250030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929190" y="250030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929058" y="1000108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28596" y="250030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200" dirty="0" err="1" smtClean="0"/>
              <a:t>р</a:t>
            </a:r>
            <a:endParaRPr lang="ru-RU" sz="3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928662" y="250030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у</a:t>
            </a:r>
            <a:endParaRPr lang="ru-RU" sz="3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928662" y="200024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200" dirty="0" err="1" smtClean="0"/>
              <a:t>п</a:t>
            </a:r>
            <a:endParaRPr lang="ru-RU" sz="32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929190" y="3500438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н</a:t>
            </a:r>
            <a:endParaRPr lang="ru-RU" sz="32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928662" y="450057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</a:t>
            </a:r>
            <a:endParaRPr lang="ru-RU" sz="32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928662" y="4000504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ы</a:t>
            </a:r>
            <a:endParaRPr lang="ru-RU" sz="32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3500438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</a:t>
            </a:r>
            <a:endParaRPr lang="ru-RU" sz="3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928662" y="300037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928794" y="550070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929058" y="500063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928926" y="550070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р</a:t>
            </a:r>
            <a:endParaRPr lang="ru-RU" sz="32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428860" y="550070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п</a:t>
            </a:r>
            <a:endParaRPr lang="ru-RU" sz="32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429124" y="550070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е</a:t>
            </a:r>
            <a:endParaRPr lang="ru-RU" sz="32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428992" y="550070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</a:t>
            </a:r>
            <a:endParaRPr lang="ru-RU" sz="32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928662" y="500063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ь</a:t>
            </a:r>
            <a:endParaRPr lang="ru-RU" sz="32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1928794" y="450057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200" dirty="0" smtClean="0"/>
              <a:t>к</a:t>
            </a:r>
            <a:endParaRPr lang="ru-RU" sz="32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428728" y="450057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450057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200" dirty="0" smtClean="0"/>
              <a:t>и</a:t>
            </a:r>
            <a:endParaRPr lang="ru-RU" sz="32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929190" y="450057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р</a:t>
            </a:r>
            <a:endParaRPr lang="ru-RU" sz="32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929190" y="4000504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1928794" y="6000768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</a:t>
            </a:r>
            <a:endParaRPr lang="ru-RU" sz="32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1928794" y="500063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</a:t>
            </a:r>
            <a:endParaRPr lang="ru-RU" sz="32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429124" y="450057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929058" y="450057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2400" dirty="0" smtClean="0"/>
              <a:t>м</a:t>
            </a:r>
            <a:endParaRPr lang="ru-RU" sz="20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3929058" y="6000768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</a:t>
            </a:r>
            <a:endParaRPr lang="ru-RU" sz="32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1428728" y="550070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dirty="0" err="1" smtClean="0"/>
              <a:t>п</a:t>
            </a:r>
            <a:endParaRPr lang="ru-RU" sz="24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929190" y="5000636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ь</a:t>
            </a:r>
            <a:endParaRPr lang="ru-RU" sz="32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929058" y="550070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щ</a:t>
            </a:r>
            <a:endParaRPr lang="ru-RU" sz="32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5429256" y="450057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</a:t>
            </a:r>
            <a:endParaRPr lang="ru-RU" sz="3200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4929190" y="300037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6572264" y="1785926"/>
            <a:ext cx="1857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 этим кристаллическим веществом сравнивают христиан.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6286512" y="1857364"/>
            <a:ext cx="22145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Сложенный из камня полукруглый потолок в храме.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429388" y="1785926"/>
            <a:ext cx="1857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  - Застекленный шкафчик для икон.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1928794" y="1000108"/>
            <a:ext cx="20002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6429388" y="1857364"/>
            <a:ext cx="15716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 - Обращение верующего к Богу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3929058" y="1000108"/>
            <a:ext cx="20002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3929058" y="2500306"/>
            <a:ext cx="20002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1357290" y="1428736"/>
            <a:ext cx="27145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6143636" y="1714488"/>
            <a:ext cx="27860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 - Монашеское поселение в традиции Православия, обычно - удаленный от основного монастыря скит.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928662" y="1928802"/>
            <a:ext cx="21431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6286512" y="2000240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 - Церковная должность в Православии.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929190" y="2000240"/>
            <a:ext cx="14287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76" name="TextBox 75"/>
          <p:cNvSpPr txBox="1"/>
          <p:nvPr/>
        </p:nvSpPr>
        <p:spPr>
          <a:xfrm>
            <a:off x="6000760" y="1785926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  -  Историческое название земель восточных славян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357158" y="2500306"/>
            <a:ext cx="20002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6143636" y="1857364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 - Как называют Богородицу?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215074" y="1928802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  - Православный монах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357950" y="2214554"/>
            <a:ext cx="17859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10 - Останки святых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3786182" y="4357694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10</a:t>
            </a:r>
            <a:endParaRPr lang="ru-RU" sz="1200" dirty="0"/>
          </a:p>
        </p:txBody>
      </p:sp>
      <p:sp>
        <p:nvSpPr>
          <p:cNvPr id="82" name="TextBox 81"/>
          <p:cNvSpPr txBox="1"/>
          <p:nvPr/>
        </p:nvSpPr>
        <p:spPr>
          <a:xfrm>
            <a:off x="6000760" y="1928802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10 - Имя одного из евангелистов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143636" y="2000240"/>
            <a:ext cx="21431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11 - Место, простор, пространство, на коем подвизаются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142976" y="5500702"/>
            <a:ext cx="350172" cy="2892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11</a:t>
            </a:r>
            <a:endParaRPr lang="ru-RU" sz="1200" dirty="0"/>
          </a:p>
        </p:txBody>
      </p:sp>
      <p:sp>
        <p:nvSpPr>
          <p:cNvPr id="85" name="TextBox 84"/>
          <p:cNvSpPr txBox="1"/>
          <p:nvPr/>
        </p:nvSpPr>
        <p:spPr>
          <a:xfrm>
            <a:off x="557178" y="203070"/>
            <a:ext cx="6230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«Лабиринт»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57158" y="4429132"/>
            <a:ext cx="21431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1928794" y="4286256"/>
            <a:ext cx="21431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"/>
                            </p:stCondLst>
                            <p:childTnLst>
                              <p:par>
                                <p:cTn id="1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0"/>
                            </p:stCondLst>
                            <p:childTnLst>
                              <p:par>
                                <p:cTn id="1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0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500"/>
                            </p:stCondLst>
                            <p:childTnLst>
                              <p:par>
                                <p:cTn id="1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500"/>
                            </p:stCondLst>
                            <p:childTnLst>
                              <p:par>
                                <p:cTn id="19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000"/>
                            </p:stCondLst>
                            <p:childTnLst>
                              <p:par>
                                <p:cTn id="20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3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500"/>
                            </p:stCondLst>
                            <p:childTnLst>
                              <p:par>
                                <p:cTn id="2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1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6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500"/>
                            </p:stCondLst>
                            <p:childTnLst>
                              <p:par>
                                <p:cTn id="2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4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1500"/>
                            </p:stCondLst>
                            <p:childTnLst>
                              <p:par>
                                <p:cTn id="2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7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00"/>
                            </p:stCondLst>
                            <p:childTnLst>
                              <p:par>
                                <p:cTn id="2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1500"/>
                            </p:stCondLst>
                            <p:childTnLst>
                              <p:par>
                                <p:cTn id="26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8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500"/>
                            </p:stCondLst>
                            <p:childTnLst>
                              <p:par>
                                <p:cTn id="2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1000"/>
                            </p:stCondLst>
                            <p:childTnLst>
                              <p:par>
                                <p:cTn id="28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1500"/>
                            </p:stCondLst>
                            <p:childTnLst>
                              <p:par>
                                <p:cTn id="2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00"/>
                            </p:stCondLst>
                            <p:childTnLst>
                              <p:par>
                                <p:cTn id="3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1000"/>
                            </p:stCondLst>
                            <p:childTnLst>
                              <p:par>
                                <p:cTn id="3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500"/>
                            </p:stCondLst>
                            <p:childTnLst>
                              <p:par>
                                <p:cTn id="3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1500"/>
                            </p:stCondLst>
                            <p:childTnLst>
                              <p:par>
                                <p:cTn id="3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2000"/>
                            </p:stCondLst>
                            <p:childTnLst>
                              <p:par>
                                <p:cTn id="3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2500"/>
                            </p:stCondLst>
                            <p:childTnLst>
                              <p:par>
                                <p:cTn id="3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000"/>
                            </p:stCondLst>
                            <p:childTnLst>
                              <p:par>
                                <p:cTn id="3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 animBg="1"/>
      <p:bldP spid="73" grpId="0" build="allAtOnce"/>
      <p:bldP spid="78" grpId="0" build="allAtOnce"/>
      <p:bldP spid="5121" grpId="0"/>
      <p:bldP spid="5121" grpId="1"/>
      <p:bldP spid="82" grpId="0"/>
      <p:bldP spid="82" grpId="1"/>
      <p:bldP spid="5123" grpId="0"/>
      <p:bldP spid="8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1516</TotalTime>
  <Words>554</Words>
  <Application>Microsoft Office PowerPoint</Application>
  <PresentationFormat>Экран (4:3)</PresentationFormat>
  <Paragraphs>239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ASUS</cp:lastModifiedBy>
  <cp:revision>198</cp:revision>
  <dcterms:created xsi:type="dcterms:W3CDTF">2016-10-13T13:23:17Z</dcterms:created>
  <dcterms:modified xsi:type="dcterms:W3CDTF">2023-05-08T16:46:27Z</dcterms:modified>
</cp:coreProperties>
</file>