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9" r:id="rId2"/>
    <p:sldId id="258" r:id="rId3"/>
    <p:sldId id="262" r:id="rId4"/>
    <p:sldId id="264" r:id="rId5"/>
    <p:sldId id="265" r:id="rId6"/>
    <p:sldId id="266" r:id="rId7"/>
    <p:sldId id="267" r:id="rId8"/>
    <p:sldId id="269" r:id="rId9"/>
    <p:sldId id="271" r:id="rId10"/>
    <p:sldId id="272" r:id="rId11"/>
    <p:sldId id="273" r:id="rId12"/>
    <p:sldId id="274" r:id="rId13"/>
    <p:sldId id="276" r:id="rId14"/>
    <p:sldId id="277" r:id="rId15"/>
    <p:sldId id="278" r:id="rId16"/>
    <p:sldId id="279" r:id="rId17"/>
    <p:sldId id="280" r:id="rId18"/>
    <p:sldId id="282" r:id="rId19"/>
    <p:sldId id="286" r:id="rId20"/>
    <p:sldId id="287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7" r:id="rId29"/>
    <p:sldId id="298" r:id="rId30"/>
    <p:sldId id="299" r:id="rId31"/>
    <p:sldId id="300" r:id="rId32"/>
    <p:sldId id="303" r:id="rId33"/>
    <p:sldId id="304" r:id="rId34"/>
    <p:sldId id="30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94660"/>
  </p:normalViewPr>
  <p:slideViewPr>
    <p:cSldViewPr>
      <p:cViewPr varScale="1">
        <p:scale>
          <a:sx n="72" d="100"/>
          <a:sy n="72" d="100"/>
        </p:scale>
        <p:origin x="122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8423C-72AF-47CB-8478-F64BFFBEAC39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88069-F0FC-4677-AE86-0EC487CF947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32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049D694-A051-48BD-B3FD-0A548E005A5E}" type="datetimeFigureOut">
              <a:rPr lang="ru-RU" smtClean="0"/>
              <a:pPr/>
              <a:t>19.06.2022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CBCE6D-D441-487C-9EBD-E7B64141508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" Target="slide33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i="1" dirty="0" smtClean="0"/>
              <a:t>В мире цветов</a:t>
            </a:r>
            <a:endParaRPr lang="ru-RU" sz="8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i="1" dirty="0" smtClean="0">
                <a:latin typeface="Century Schoolbook" pitchFamily="18" charset="0"/>
              </a:rPr>
              <a:t>Презентация для детей  среднего дошкольного возраста.</a:t>
            </a:r>
          </a:p>
          <a:p>
            <a:pPr algn="ctr"/>
            <a:endParaRPr lang="ru-RU" sz="2000" i="1" dirty="0" smtClean="0">
              <a:latin typeface="Century Schoolbook" pitchFamily="18" charset="0"/>
            </a:endParaRPr>
          </a:p>
          <a:p>
            <a:pPr algn="ctr"/>
            <a:r>
              <a:rPr lang="ru-RU" i="1" dirty="0" smtClean="0">
                <a:latin typeface="Century Schoolbook" pitchFamily="18" charset="0"/>
              </a:rPr>
              <a:t>Знакомство с лесными и полевыми цветами.</a:t>
            </a:r>
          </a:p>
          <a:p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39739" y="5517232"/>
            <a:ext cx="361990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 презентации:</a:t>
            </a:r>
          </a:p>
          <a:p>
            <a:pPr algn="ctr"/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Кучмий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Т. А.</a:t>
            </a:r>
            <a:endParaRPr lang="ru-RU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330371"/>
            <a:ext cx="2355726" cy="3140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678138_2222299_IMG_2071_r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60647"/>
            <a:ext cx="432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E4MWUzOT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212976"/>
            <a:ext cx="432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331640" y="408355"/>
            <a:ext cx="29523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На солнечной опушке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Фиалка расцвела -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Лиловенькие ушки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Тихонько подняла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H="1" flipV="1">
            <a:off x="5940152" y="3992286"/>
            <a:ext cx="280831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i="1" dirty="0" smtClean="0">
                <a:latin typeface="Century Schoolbook" pitchFamily="18" charset="0"/>
              </a:rPr>
              <a:t>В траве она хоронится,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Не любит лезть вперёд.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Но всякий ей поклонится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И бережно возьмёт.</a:t>
            </a:r>
            <a:endParaRPr lang="ru-RU" sz="2000" i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B0F0"/>
                </a:solidFill>
                <a:latin typeface="MS Mincho" pitchFamily="49" charset="-128"/>
                <a:ea typeface="MS Mincho" pitchFamily="49" charset="-128"/>
              </a:rPr>
              <a:t>Незабудка</a:t>
            </a:r>
            <a:endParaRPr lang="ru-RU" sz="5400" b="1" i="1" dirty="0">
              <a:solidFill>
                <a:srgbClr val="00B0F0"/>
              </a:solidFill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6" name="Рисунок 5" descr="57350122_109589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068960"/>
            <a:ext cx="4582666" cy="346158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755576" y="1772816"/>
            <a:ext cx="507542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Посмотри всего минутку -</a:t>
            </a:r>
            <a:b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Не забудешь незабудку.</a:t>
            </a:r>
            <a:b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Нежный маленький цветок</a:t>
            </a:r>
            <a:b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Словно неба лоскуток</a:t>
            </a:r>
            <a:endParaRPr lang="ru-RU" sz="2800" i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4322017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i="1" dirty="0" smtClean="0">
                <a:latin typeface="Century Schoolbook" pitchFamily="18" charset="0"/>
              </a:rPr>
              <a:t>Их видимо-невидимо,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Не сосчитаешь их!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И кто их только выдумал -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Весёлых, голубых?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Должно быть, оторвали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От неба лоскуток,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Чуть-чуть поколдовали -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И сделали цветок.</a:t>
            </a:r>
            <a:endParaRPr lang="ru-RU" sz="2400" i="1" dirty="0">
              <a:latin typeface="Century Schoolbook" pitchFamily="18" charset="0"/>
            </a:endParaRPr>
          </a:p>
        </p:txBody>
      </p:sp>
      <p:pic>
        <p:nvPicPr>
          <p:cNvPr id="3" name="Рисунок 2" descr="x_481ea3f7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000" y="764704"/>
            <a:ext cx="39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923034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717032"/>
            <a:ext cx="39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0dd5_a8ab3fb6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895" y="548680"/>
            <a:ext cx="5022502" cy="3861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0_a64f2_c2e6771f_X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924944"/>
            <a:ext cx="5436096" cy="3621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9" y="332656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- Эй, ромашки,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Дайте мне ответ: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Вы откуда,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Если не секрет?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- Не секрет, -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Ответили ромашки, -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Нас носило солнышко </a:t>
            </a:r>
            <a:b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Century Schoolbook" pitchFamily="18" charset="0"/>
              </a:rPr>
              <a:t>В кармашке!</a:t>
            </a:r>
          </a:p>
          <a:p>
            <a:pPr lvl="0"/>
            <a:endParaRPr lang="ru-RU" sz="2000" b="1" i="1" cap="all" dirty="0">
              <a:ln w="9000" cmpd="sng">
                <a:solidFill>
                  <a:srgbClr val="F5CD2D">
                    <a:shade val="50000"/>
                    <a:satMod val="120000"/>
                  </a:srgb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i="1" dirty="0" smtClean="0">
                <a:latin typeface="MS Mincho" pitchFamily="49" charset="-128"/>
                <a:ea typeface="MS Mincho" pitchFamily="49" charset="-128"/>
              </a:rPr>
              <a:t>Колокольчик</a:t>
            </a:r>
            <a:endParaRPr lang="ru-RU" sz="5400" i="1" dirty="0"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772816"/>
            <a:ext cx="324640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i="1" dirty="0" smtClean="0">
                <a:latin typeface="Century Schoolbook" pitchFamily="18" charset="0"/>
              </a:rPr>
              <a:t>О чём колокольчик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Звенит на лугу?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Ответить на это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Я вам не могу.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Но думаю так: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Зазвенит он с утра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И слышат цветы -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Просыпаться пора</a:t>
            </a:r>
            <a:endParaRPr lang="ru-RU" sz="2400" i="1" dirty="0">
              <a:latin typeface="Century Schoolbook" pitchFamily="18" charset="0"/>
            </a:endParaRPr>
          </a:p>
        </p:txBody>
      </p:sp>
      <p:pic>
        <p:nvPicPr>
          <p:cNvPr id="4" name="Рисунок 3" descr="hLtpAMBOSF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916832"/>
            <a:ext cx="405783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3888432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Колокольчик</a:t>
            </a:r>
            <a:endParaRPr lang="ru-RU" sz="2800" i="1" dirty="0" smtClean="0">
              <a:solidFill>
                <a:schemeClr val="accent2">
                  <a:lumMod val="75000"/>
                </a:schemeClr>
              </a:solidFill>
              <a:latin typeface="Century Schoolbook" pitchFamily="18" charset="0"/>
            </a:endParaRPr>
          </a:p>
          <a:p>
            <a:r>
              <a:rPr lang="ru-RU" sz="2000" i="1" dirty="0" smtClean="0">
                <a:latin typeface="Century Schoolbook" pitchFamily="18" charset="0"/>
              </a:rPr>
              <a:t>Что за странный гул и звон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Раздаётся за окном?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Так заливисто хохочет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Бело-синий колокольчик!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/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Если солнышко печёт,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Песню тихо он поёт.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Сильный ветер налетает –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Песню громко запевает.</a:t>
            </a:r>
            <a:br>
              <a:rPr lang="ru-RU" sz="2000" i="1" dirty="0" smtClean="0">
                <a:latin typeface="Century Schoolbook" pitchFamily="18" charset="0"/>
              </a:rPr>
            </a:br>
            <a:endParaRPr lang="ru-RU" sz="2000" i="1" dirty="0" smtClean="0">
              <a:latin typeface="Century Schoolbook" pitchFamily="18" charset="0"/>
            </a:endParaRPr>
          </a:p>
          <a:p>
            <a:pPr algn="ctr"/>
            <a:endParaRPr lang="ru-RU" sz="2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4" name="Рисунок 3" descr="88451711_0b19da27dba779095d81918eb36963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167" y="1700808"/>
            <a:ext cx="4081685" cy="3422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latin typeface="MS Mincho" pitchFamily="49" charset="-128"/>
                <a:ea typeface="MS Mincho" pitchFamily="49" charset="-128"/>
              </a:rPr>
              <a:t>Василёк</a:t>
            </a:r>
            <a:endParaRPr lang="ru-RU" sz="7200" i="1" dirty="0"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988840"/>
            <a:ext cx="3267241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000" i="1" dirty="0" smtClean="0">
              <a:latin typeface="Century Schoolbook" pitchFamily="18" charset="0"/>
            </a:endParaRPr>
          </a:p>
          <a:p>
            <a:r>
              <a:rPr lang="ru-RU" sz="2000" i="1" dirty="0" smtClean="0">
                <a:latin typeface="Century Schoolbook" pitchFamily="18" charset="0"/>
              </a:rPr>
              <a:t>Цветочек – звёздочка.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Он очень мил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и прост,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Он – брат родной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ночных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небесных звёзд.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Его увидишь в поле,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у дорог.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Кто он? Голубоглазый…</a:t>
            </a:r>
            <a:br>
              <a:rPr lang="ru-RU" sz="2000" i="1" dirty="0" smtClean="0">
                <a:latin typeface="Century Schoolbook" pitchFamily="18" charset="0"/>
              </a:rPr>
            </a:br>
            <a:endParaRPr lang="ru-RU" sz="2000" i="1" dirty="0">
              <a:latin typeface="Century Schoolbook" pitchFamily="18" charset="0"/>
            </a:endParaRPr>
          </a:p>
        </p:txBody>
      </p:sp>
      <p:pic>
        <p:nvPicPr>
          <p:cNvPr id="5" name="Рисунок 4" descr="1278166664_fl6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204864"/>
            <a:ext cx="4248472" cy="39395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31026" y="5229200"/>
            <a:ext cx="24513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</a:rPr>
              <a:t>ВАСИЛЁК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3913251" cy="53245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i="1" dirty="0" smtClean="0">
                <a:latin typeface="Century Schoolbook" pitchFamily="18" charset="0"/>
              </a:rPr>
              <a:t>Возле дачи, на раздолье,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У излучины реки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Разбрелись в колхозном поле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Голубые васильки. </a:t>
            </a:r>
          </a:p>
          <a:p>
            <a:r>
              <a:rPr lang="ru-RU" sz="2000" i="1" dirty="0" smtClean="0">
                <a:latin typeface="Century Schoolbook" pitchFamily="18" charset="0"/>
              </a:rPr>
              <a:t/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Я из них плела веночек,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Как стихи из синих строчек,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Танцевала в нём балет.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Мама нарвала букет. </a:t>
            </a:r>
          </a:p>
          <a:p>
            <a:r>
              <a:rPr lang="ru-RU" sz="2000" i="1" dirty="0" smtClean="0">
                <a:latin typeface="Century Schoolbook" pitchFamily="18" charset="0"/>
              </a:rPr>
              <a:t/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Долгим взглядом провожали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Нас в деревне старики.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Рассуждали: „Горожане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Собирают сорняки!” </a:t>
            </a:r>
          </a:p>
          <a:p>
            <a:r>
              <a:rPr lang="ru-RU" sz="2000" i="1" dirty="0" smtClean="0">
                <a:latin typeface="Century Schoolbook" pitchFamily="18" charset="0"/>
              </a:rPr>
              <a:t/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Неужели васильки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В самом деле – сорняки?</a:t>
            </a:r>
            <a:endParaRPr lang="ru-RU" sz="2000" i="1" dirty="0">
              <a:latin typeface="Century Schoolbook" pitchFamily="18" charset="0"/>
            </a:endParaRPr>
          </a:p>
        </p:txBody>
      </p:sp>
      <p:pic>
        <p:nvPicPr>
          <p:cNvPr id="5" name="Рисунок 4" descr="8c0137b5205e4b5fa4e2de6111ed06bd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004" y="3789040"/>
            <a:ext cx="39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0_65fed_b0d23720_XL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80728"/>
            <a:ext cx="3960000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a31a867d22e375868de16eff957255c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04664"/>
            <a:ext cx="432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4051735_018_04_07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988840"/>
            <a:ext cx="396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97ca98f19e59e1df6d0ee9020a7a81c1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284984"/>
            <a:ext cx="3960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3dba2140d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784887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sktopwallpapers_org_ua-9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78" y="1799644"/>
            <a:ext cx="5472570" cy="3420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nastol_com_ua-178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78" y="1799644"/>
            <a:ext cx="5472570" cy="3420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x_28fd88a7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844824"/>
            <a:ext cx="5472608" cy="3375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043608" y="1556792"/>
            <a:ext cx="252028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i="1" dirty="0" smtClean="0">
                <a:solidFill>
                  <a:srgbClr val="00B050"/>
                </a:solidFill>
              </a:rPr>
              <a:t>Вот, скромно 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голову склоня,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Качаясь, 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смотрит на меня,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Сквозь снег пробившись, 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лёгкий, нежный,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Весенний беленький…</a:t>
            </a:r>
            <a:br>
              <a:rPr lang="ru-RU" sz="2400" i="1" dirty="0" smtClean="0">
                <a:solidFill>
                  <a:srgbClr val="00B05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ПОДСНЕЖНИК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370386"/>
          </a:xfrm>
        </p:spPr>
        <p:txBody>
          <a:bodyPr>
            <a:normAutofit/>
          </a:bodyPr>
          <a:lstStyle/>
          <a:p>
            <a:r>
              <a:rPr lang="ru-RU" i="1" dirty="0" smtClean="0"/>
              <a:t>Цветёт он майскою порой,</a:t>
            </a:r>
            <a:br>
              <a:rPr lang="ru-RU" i="1" dirty="0" smtClean="0"/>
            </a:br>
            <a:r>
              <a:rPr lang="ru-RU" i="1" dirty="0" smtClean="0"/>
              <a:t>Его найдёшь в тени лесной:</a:t>
            </a:r>
            <a:br>
              <a:rPr lang="ru-RU" i="1" dirty="0" smtClean="0"/>
            </a:br>
            <a:r>
              <a:rPr lang="ru-RU" i="1" dirty="0" smtClean="0"/>
              <a:t>На стебельке, как бусы в ряд,</a:t>
            </a:r>
            <a:br>
              <a:rPr lang="ru-RU" i="1" dirty="0" smtClean="0"/>
            </a:br>
            <a:r>
              <a:rPr lang="ru-RU" i="1" dirty="0" smtClean="0"/>
              <a:t>Цветы душистые висят.</a:t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4" name="Содержимое 3" descr="58197225_picture98c7f5b19518fb1eeea7e2a7bed67c0289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717032"/>
            <a:ext cx="3496311" cy="2568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0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60648"/>
            <a:ext cx="7884368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442712"/>
          </a:xfrm>
        </p:spPr>
        <p:txBody>
          <a:bodyPr>
            <a:normAutofit/>
          </a:bodyPr>
          <a:lstStyle/>
          <a:p>
            <a:r>
              <a:rPr lang="ru-RU" i="1" dirty="0" smtClean="0"/>
              <a:t>То он Солнышко лучистое,</a:t>
            </a:r>
            <a:br>
              <a:rPr lang="ru-RU" i="1" dirty="0" smtClean="0"/>
            </a:br>
            <a:r>
              <a:rPr lang="ru-RU" i="1" dirty="0" smtClean="0"/>
              <a:t>То он Облачко пушистое.</a:t>
            </a:r>
            <a:br>
              <a:rPr lang="ru-RU" i="1" dirty="0" smtClean="0"/>
            </a:br>
            <a:r>
              <a:rPr lang="ru-RU" i="1" dirty="0" smtClean="0"/>
              <a:t>Лета ждать не захотел.</a:t>
            </a:r>
            <a:br>
              <a:rPr lang="ru-RU" i="1" dirty="0" smtClean="0"/>
            </a:br>
            <a:r>
              <a:rPr lang="ru-RU" i="1" dirty="0" smtClean="0"/>
              <a:t>Ветер дунул - облетел!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055046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645024"/>
            <a:ext cx="3427859" cy="2573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_15462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0"/>
            <a:ext cx="7848872" cy="6494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442712"/>
          </a:xfrm>
        </p:spPr>
        <p:txBody>
          <a:bodyPr>
            <a:normAutofit/>
          </a:bodyPr>
          <a:lstStyle/>
          <a:p>
            <a:r>
              <a:rPr lang="ru-RU" i="1" dirty="0" smtClean="0"/>
              <a:t>Пробивается росток, </a:t>
            </a:r>
            <a:br>
              <a:rPr lang="ru-RU" i="1" dirty="0" smtClean="0"/>
            </a:br>
            <a:r>
              <a:rPr lang="ru-RU" i="1" dirty="0" smtClean="0"/>
              <a:t>Удивительный цветок. </a:t>
            </a:r>
            <a:br>
              <a:rPr lang="ru-RU" i="1" dirty="0" smtClean="0"/>
            </a:br>
            <a:r>
              <a:rPr lang="ru-RU" i="1" dirty="0" smtClean="0"/>
              <a:t>Из-под снега вырастает, </a:t>
            </a:r>
            <a:br>
              <a:rPr lang="ru-RU" i="1" dirty="0" smtClean="0"/>
            </a:br>
            <a:r>
              <a:rPr lang="ru-RU" i="1" dirty="0" smtClean="0"/>
              <a:t>Солнце глянет — расцветает.</a:t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3" name="Рисунок 2" descr="x_96280d5e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645024"/>
            <a:ext cx="3308598" cy="2465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28fd88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128" y="188640"/>
            <a:ext cx="7848872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514720"/>
          </a:xfrm>
        </p:spPr>
        <p:txBody>
          <a:bodyPr>
            <a:normAutofit/>
          </a:bodyPr>
          <a:lstStyle/>
          <a:p>
            <a:r>
              <a:rPr lang="ru-RU" i="1" dirty="0" smtClean="0"/>
              <a:t>Как зовут меня, скажи:</a:t>
            </a:r>
            <a:br>
              <a:rPr lang="ru-RU" i="1" dirty="0" smtClean="0"/>
            </a:br>
            <a:r>
              <a:rPr lang="ru-RU" i="1" dirty="0" smtClean="0"/>
              <a:t>Часто прячусь я во ржи,</a:t>
            </a:r>
            <a:br>
              <a:rPr lang="ru-RU" i="1" dirty="0" smtClean="0"/>
            </a:br>
            <a:r>
              <a:rPr lang="ru-RU" i="1" dirty="0" smtClean="0"/>
              <a:t>Скромный полевой цветок,</a:t>
            </a:r>
            <a:br>
              <a:rPr lang="ru-RU" i="1" dirty="0" smtClean="0"/>
            </a:br>
            <a:r>
              <a:rPr lang="ru-RU" i="1" dirty="0" smtClean="0"/>
              <a:t>Синеглазый?..</a:t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4" name="Рисунок 3" descr="58575964_1272891032_Vasil_ki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645024"/>
            <a:ext cx="3669432" cy="2799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60647"/>
            <a:ext cx="7848872" cy="6408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79464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У жёлтенького солнышка</a:t>
            </a:r>
            <a:br>
              <a:rPr lang="ru-RU" i="1" dirty="0" smtClean="0"/>
            </a:br>
            <a:r>
              <a:rPr lang="ru-RU" i="1" dirty="0" smtClean="0"/>
              <a:t>Лучи не горячи,</a:t>
            </a:r>
            <a:br>
              <a:rPr lang="ru-RU" i="1" dirty="0" smtClean="0"/>
            </a:br>
            <a:r>
              <a:rPr lang="ru-RU" i="1" dirty="0" smtClean="0"/>
              <a:t>У жёлтенького солнышка</a:t>
            </a:r>
            <a:br>
              <a:rPr lang="ru-RU" i="1" dirty="0" smtClean="0"/>
            </a:br>
            <a:r>
              <a:rPr lang="ru-RU" i="1" dirty="0" smtClean="0"/>
              <a:t>Белые лучи.</a:t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3" name="Рисунок 2" descr="32365279225632550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356992"/>
            <a:ext cx="4104877" cy="3078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ta_ru_1121211-1600x9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8640"/>
            <a:ext cx="7948046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87484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MS Mincho" pitchFamily="49" charset="-128"/>
                <a:ea typeface="MS Mincho" pitchFamily="49" charset="-128"/>
              </a:rPr>
              <a:t>Мать - и -мачеха</a:t>
            </a:r>
            <a:endParaRPr lang="ru-RU" sz="4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84784"/>
            <a:ext cx="51845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i="1" dirty="0" smtClean="0"/>
              <a:t>Я знаменита не цветами, </a:t>
            </a:r>
            <a:br>
              <a:rPr lang="ru-RU" sz="2400" i="1" dirty="0" smtClean="0"/>
            </a:br>
            <a:r>
              <a:rPr lang="ru-RU" sz="2400" i="1" dirty="0" smtClean="0"/>
              <a:t>А необычными листами: </a:t>
            </a:r>
            <a:br>
              <a:rPr lang="ru-RU" sz="2400" i="1" dirty="0" smtClean="0"/>
            </a:br>
            <a:r>
              <a:rPr lang="ru-RU" sz="2400" i="1" dirty="0" smtClean="0"/>
              <a:t>То твердыми, холодными, </a:t>
            </a:r>
            <a:br>
              <a:rPr lang="ru-RU" sz="2400" i="1" dirty="0" smtClean="0"/>
            </a:br>
            <a:r>
              <a:rPr lang="ru-RU" sz="2400" i="1" dirty="0" smtClean="0"/>
              <a:t>То мягкими и теплыми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" name="Рисунок 6" descr="392532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08920"/>
            <a:ext cx="432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224b7ca5375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356992"/>
            <a:ext cx="432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15468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Цветочек этот голубой </a:t>
            </a:r>
            <a:br>
              <a:rPr lang="ru-RU" i="1" dirty="0" smtClean="0"/>
            </a:br>
            <a:r>
              <a:rPr lang="ru-RU" i="1" dirty="0" smtClean="0"/>
              <a:t>Напоминает нам с тобой </a:t>
            </a:r>
            <a:br>
              <a:rPr lang="ru-RU" i="1" dirty="0" smtClean="0"/>
            </a:br>
            <a:r>
              <a:rPr lang="ru-RU" i="1" dirty="0" smtClean="0"/>
              <a:t>О небе — чистом-чистом, </a:t>
            </a:r>
            <a:br>
              <a:rPr lang="ru-RU" i="1" dirty="0" smtClean="0"/>
            </a:br>
            <a:r>
              <a:rPr lang="ru-RU" i="1" dirty="0" smtClean="0"/>
              <a:t>И солнышке лучистом!</a:t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3" name="Рисунок 2" descr="0a07bea57f83c43fd618f3a686fededd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284984"/>
            <a:ext cx="4627984" cy="3118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7299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4664"/>
            <a:ext cx="7920880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3226688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То фиолетовый, то голубой,</a:t>
            </a:r>
            <a:br>
              <a:rPr lang="ru-RU" sz="3600" i="1" dirty="0" smtClean="0"/>
            </a:br>
            <a:r>
              <a:rPr lang="ru-RU" sz="3600" i="1" dirty="0" smtClean="0"/>
              <a:t>Он на опушке встречался с тобой.</a:t>
            </a:r>
            <a:br>
              <a:rPr lang="ru-RU" sz="3600" i="1" dirty="0" smtClean="0"/>
            </a:br>
            <a:r>
              <a:rPr lang="ru-RU" sz="3600" i="1" dirty="0" smtClean="0"/>
              <a:t>Название ему очень звонкое дали,</a:t>
            </a:r>
            <a:br>
              <a:rPr lang="ru-RU" sz="3600" i="1" dirty="0" smtClean="0"/>
            </a:br>
            <a:r>
              <a:rPr lang="ru-RU" sz="3600" i="1" dirty="0" smtClean="0"/>
              <a:t>Но только звенеть он сумеет едва ли.</a:t>
            </a:r>
            <a:br>
              <a:rPr lang="ru-RU" sz="3600" i="1" dirty="0" smtClean="0"/>
            </a:br>
            <a:endParaRPr lang="ru-RU" sz="3600" i="1" dirty="0"/>
          </a:p>
        </p:txBody>
      </p:sp>
      <p:pic>
        <p:nvPicPr>
          <p:cNvPr id="5" name="Рисунок 4" descr="40028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356992"/>
            <a:ext cx="4034011" cy="2789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mpanula-portenschlagi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7776864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4000488" cy="567496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/>
              <a:t>Полевые цветы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Полевые цветы... Полевые...</a:t>
            </a:r>
            <a:br>
              <a:rPr lang="ru-RU" sz="2000" i="1" dirty="0" smtClean="0"/>
            </a:br>
            <a:r>
              <a:rPr lang="ru-RU" sz="2000" i="1" dirty="0" smtClean="0"/>
              <a:t>Васильки и ромашки в лугах...</a:t>
            </a:r>
            <a:br>
              <a:rPr lang="ru-RU" sz="2000" i="1" dirty="0" smtClean="0"/>
            </a:br>
            <a:r>
              <a:rPr lang="ru-RU" sz="2000" i="1" dirty="0" smtClean="0"/>
              <a:t>Ярко-синие и голубые –</a:t>
            </a:r>
            <a:br>
              <a:rPr lang="ru-RU" sz="2000" i="1" dirty="0" smtClean="0"/>
            </a:br>
            <a:r>
              <a:rPr lang="ru-RU" sz="2000" i="1" dirty="0" smtClean="0"/>
              <a:t>На бескрайних Российских полях.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Сколько нежности, яркости, света</a:t>
            </a:r>
            <a:br>
              <a:rPr lang="ru-RU" sz="2000" i="1" dirty="0" smtClean="0"/>
            </a:br>
            <a:r>
              <a:rPr lang="ru-RU" sz="2000" i="1" dirty="0" smtClean="0"/>
              <a:t>Вы храните в себе летним днем...</a:t>
            </a:r>
            <a:br>
              <a:rPr lang="ru-RU" sz="2000" i="1" dirty="0" smtClean="0"/>
            </a:br>
            <a:r>
              <a:rPr lang="ru-RU" sz="2000" i="1" dirty="0" smtClean="0"/>
              <a:t>Теплым солнцем весной вы согреты,</a:t>
            </a:r>
            <a:br>
              <a:rPr lang="ru-RU" sz="2000" i="1" dirty="0" smtClean="0"/>
            </a:br>
            <a:r>
              <a:rPr lang="ru-RU" sz="2000" i="1" dirty="0" smtClean="0"/>
              <a:t>И умыты осенним дождем...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Разукрашены радуги краской,</a:t>
            </a:r>
            <a:br>
              <a:rPr lang="ru-RU" sz="2000" i="1" dirty="0" smtClean="0"/>
            </a:br>
            <a:r>
              <a:rPr lang="ru-RU" sz="2000" i="1" dirty="0" smtClean="0"/>
              <a:t>Снежной шубой, укрыты зимой.</a:t>
            </a:r>
            <a:br>
              <a:rPr lang="ru-RU" sz="2000" i="1" dirty="0" smtClean="0"/>
            </a:br>
            <a:r>
              <a:rPr lang="ru-RU" sz="2000" i="1" dirty="0" smtClean="0"/>
              <a:t>Мать – Земля напоила вас лаской,</a:t>
            </a:r>
            <a:br>
              <a:rPr lang="ru-RU" sz="2000" i="1" dirty="0" smtClean="0"/>
            </a:br>
            <a:r>
              <a:rPr lang="ru-RU" sz="2000" i="1" dirty="0" smtClean="0"/>
              <a:t>Наградила небесной красой.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Полевые цветы... Полевые...</a:t>
            </a:r>
            <a:br>
              <a:rPr lang="ru-RU" sz="2000" i="1" dirty="0" smtClean="0"/>
            </a:br>
            <a:r>
              <a:rPr lang="ru-RU" sz="2000" i="1" dirty="0" smtClean="0"/>
              <a:t>Не сравнить вас с садовым цветком.</a:t>
            </a:r>
            <a:br>
              <a:rPr lang="ru-RU" sz="2000" i="1" dirty="0" smtClean="0"/>
            </a:br>
            <a:r>
              <a:rPr lang="ru-RU" sz="2000" i="1" dirty="0" smtClean="0"/>
              <a:t>Вы согрели мне душу, родные!</a:t>
            </a:r>
            <a:br>
              <a:rPr lang="ru-RU" sz="2000" i="1" dirty="0" smtClean="0"/>
            </a:br>
            <a:r>
              <a:rPr lang="ru-RU" sz="2000" i="1" dirty="0" smtClean="0"/>
              <a:t>Поселились вы в сердце моем</a:t>
            </a:r>
            <a:endParaRPr lang="ru-RU" sz="2000" i="1" dirty="0"/>
          </a:p>
        </p:txBody>
      </p:sp>
      <p:pic>
        <p:nvPicPr>
          <p:cNvPr id="3" name="Рисунок 2" descr="a0e8084ed190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692696"/>
            <a:ext cx="3384000" cy="24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wild_poppi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933056"/>
            <a:ext cx="3384376" cy="2412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642096" cy="3717032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latin typeface="Century Schoolbook" pitchFamily="18" charset="0"/>
              </a:rPr>
              <a:t/>
            </a:r>
            <a:br>
              <a:rPr lang="ru-RU" sz="1600" i="1" dirty="0" smtClean="0"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Золотые лепестки,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Хрупкий стебелек.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Распустился у реки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Солнечный цветок.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/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Только тучка набежала,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Сжались лепесточки.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На зеленых стебельках – </a:t>
            </a:r>
            <a:b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</a:br>
            <a:r>
              <a:rPr lang="ru-RU" sz="1800" i="1" dirty="0" smtClean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</a:rPr>
              <a:t>Круглые комочки.</a:t>
            </a:r>
            <a:r>
              <a:rPr lang="ru-RU" sz="1800" i="1" dirty="0" smtClean="0">
                <a:latin typeface="Century Schoolbook" pitchFamily="18" charset="0"/>
              </a:rPr>
              <a:t/>
            </a:r>
            <a:br>
              <a:rPr lang="ru-RU" sz="1800" i="1" dirty="0" smtClean="0">
                <a:latin typeface="Century Schoolbook" pitchFamily="18" charset="0"/>
              </a:rPr>
            </a:br>
            <a:endParaRPr lang="ru-RU" sz="1600" i="1" dirty="0">
              <a:latin typeface="Century Schoolbook" pitchFamily="18" charset="0"/>
            </a:endParaRPr>
          </a:p>
        </p:txBody>
      </p:sp>
      <p:pic>
        <p:nvPicPr>
          <p:cNvPr id="4" name="Рисунок 3" descr="1318963398_mati-macheh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620688"/>
            <a:ext cx="4026024" cy="30195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mat-i-machexa-primenenie-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356992"/>
            <a:ext cx="4407823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MS Mincho" pitchFamily="49" charset="-128"/>
                <a:ea typeface="MS Mincho" pitchFamily="49" charset="-128"/>
              </a:rPr>
              <a:t>Одуванчик</a:t>
            </a:r>
            <a:endParaRPr lang="ru-RU" sz="5400" dirty="0"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7" y="1628800"/>
            <a:ext cx="4464495" cy="4431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Одуванчиковая весна</a:t>
            </a:r>
          </a:p>
          <a:p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i="1" dirty="0" smtClean="0">
                <a:latin typeface="Century Schoolbook" pitchFamily="18" charset="0"/>
              </a:rPr>
              <a:t>Одуванчик, солнечный цветок,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Улыбается медовою улыбкой -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Вновь весна ступила на порог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Разноцветьем, праздничной открыткой.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/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Разбросала золотом монет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Одуванчиков весёлые мордашки,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В их глазах - струится счастья свет...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Одуванчики - весенние милашки!</a:t>
            </a:r>
          </a:p>
          <a:p>
            <a:pPr algn="r"/>
            <a:r>
              <a:rPr lang="ru-RU" i="1" dirty="0" smtClean="0">
                <a:latin typeface="Century Schoolbook" pitchFamily="18" charset="0"/>
              </a:rPr>
              <a:t>Н. Самоний </a:t>
            </a:r>
          </a:p>
          <a:p>
            <a:pPr algn="ctr"/>
            <a:endParaRPr lang="ru-RU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</a:endParaRPr>
          </a:p>
        </p:txBody>
      </p:sp>
      <p:pic>
        <p:nvPicPr>
          <p:cNvPr id="4" name="Рисунок 3" descr="0a2a92b0addd0c91a8be8295495dfa1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16832"/>
            <a:ext cx="4026835" cy="3023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c47106b3800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32656"/>
            <a:ext cx="432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0550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717032"/>
            <a:ext cx="432048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15616" y="260648"/>
            <a:ext cx="288032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Одуванчик</a:t>
            </a:r>
          </a:p>
          <a:p>
            <a:endParaRPr lang="ru-RU" sz="1400" dirty="0" smtClean="0"/>
          </a:p>
          <a:p>
            <a:r>
              <a:rPr lang="ru-RU" i="1" dirty="0" smtClean="0">
                <a:latin typeface="Century Schoolbook" pitchFamily="18" charset="0"/>
              </a:rPr>
              <a:t>Уронило солнце</a:t>
            </a:r>
          </a:p>
          <a:p>
            <a:r>
              <a:rPr lang="ru-RU" i="1" dirty="0" smtClean="0">
                <a:latin typeface="Century Schoolbook" pitchFamily="18" charset="0"/>
              </a:rPr>
              <a:t>Лучик, золотой. 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Вырос одуванчик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Первый, молодой.</a:t>
            </a:r>
          </a:p>
          <a:p>
            <a:endParaRPr lang="ru-RU" i="1" dirty="0" smtClean="0">
              <a:latin typeface="Century Schoolbook" pitchFamily="18" charset="0"/>
            </a:endParaRPr>
          </a:p>
          <a:p>
            <a:r>
              <a:rPr lang="ru-RU" i="1" dirty="0" smtClean="0">
                <a:latin typeface="Century Schoolbook" pitchFamily="18" charset="0"/>
              </a:rPr>
              <a:t>У него чудесный 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Золотистый цвет. 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Он большого солнца </a:t>
            </a:r>
            <a:br>
              <a:rPr lang="ru-RU" i="1" dirty="0" smtClean="0">
                <a:latin typeface="Century Schoolbook" pitchFamily="18" charset="0"/>
              </a:rPr>
            </a:br>
            <a:r>
              <a:rPr lang="ru-RU" i="1" dirty="0" smtClean="0">
                <a:latin typeface="Century Schoolbook" pitchFamily="18" charset="0"/>
              </a:rPr>
              <a:t>Маленький портрет</a:t>
            </a:r>
          </a:p>
          <a:p>
            <a:endParaRPr lang="ru-RU" sz="1600" dirty="0" smtClean="0"/>
          </a:p>
          <a:p>
            <a:pPr algn="r"/>
            <a:r>
              <a:rPr lang="ru-RU" sz="1600" i="1" dirty="0" smtClean="0">
                <a:latin typeface="Century Schoolbook" pitchFamily="18" charset="0"/>
              </a:rPr>
              <a:t>Ирина Токмакова</a:t>
            </a:r>
            <a:endParaRPr lang="ru-RU" sz="1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19458127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000" y="404664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andelion13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56992"/>
            <a:ext cx="43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043608" y="620688"/>
            <a:ext cx="331236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000" dirty="0" smtClean="0"/>
          </a:p>
          <a:p>
            <a:endParaRPr lang="ru-RU" sz="2000" i="1" dirty="0" smtClean="0"/>
          </a:p>
          <a:p>
            <a:r>
              <a:rPr lang="ru-RU" sz="2000" i="1" dirty="0" smtClean="0">
                <a:latin typeface="Century Schoolbook" pitchFamily="18" charset="0"/>
              </a:rPr>
              <a:t>Из шариков пушистых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Над пестрым летним лугом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Летят парашютисты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Вдогонку друг за другом.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Едва земли коснутся —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Уснут, как на диванчике.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А по весне проснутся...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И будут - одуванчики!</a:t>
            </a:r>
          </a:p>
          <a:p>
            <a:pPr algn="r"/>
            <a:r>
              <a:rPr lang="ru-RU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Schoolbook" pitchFamily="18" charset="0"/>
              </a:rPr>
              <a:t>В. Нищев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04664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B0F0"/>
                </a:solidFill>
                <a:latin typeface="Century Schoolbook" pitchFamily="18" charset="0"/>
              </a:rPr>
              <a:t>ПАРАШЮТИСТЫ</a:t>
            </a:r>
            <a:endParaRPr lang="ru-RU" sz="3200" i="1" dirty="0">
              <a:solidFill>
                <a:srgbClr val="00B0F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i="1" dirty="0" smtClean="0">
                <a:latin typeface="Century Schoolbook" pitchFamily="18" charset="0"/>
              </a:rPr>
              <a:t>О, будь же осторожен,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Когда срываешь ты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Мои благоуханные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Душистые цветы!</a:t>
            </a:r>
          </a:p>
          <a:p>
            <a:endParaRPr lang="ru-RU" sz="2400" i="1" dirty="0" smtClean="0">
              <a:latin typeface="Century Schoolbook" pitchFamily="18" charset="0"/>
            </a:endParaRPr>
          </a:p>
          <a:p>
            <a:r>
              <a:rPr lang="ru-RU" sz="2400" i="1" dirty="0" smtClean="0">
                <a:latin typeface="Century Schoolbook" pitchFamily="18" charset="0"/>
              </a:rPr>
              <a:t>Молва народная не зря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Уж издавна гласит, 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Что всех желанней в лесу я,</a:t>
            </a:r>
            <a:br>
              <a:rPr lang="ru-RU" sz="2400" i="1" dirty="0" smtClean="0">
                <a:latin typeface="Century Schoolbook" pitchFamily="18" charset="0"/>
              </a:rPr>
            </a:br>
            <a:r>
              <a:rPr lang="ru-RU" sz="2400" i="1" dirty="0" smtClean="0">
                <a:latin typeface="Century Schoolbook" pitchFamily="18" charset="0"/>
              </a:rPr>
              <a:t>Но очень ядовит!</a:t>
            </a:r>
            <a:endParaRPr lang="ru-RU" sz="2400" i="1" dirty="0">
              <a:latin typeface="Century Schoolbook" pitchFamily="18" charset="0"/>
            </a:endParaRPr>
          </a:p>
        </p:txBody>
      </p:sp>
      <p:pic>
        <p:nvPicPr>
          <p:cNvPr id="7" name="Рисунок 6" descr="48e53f289988e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412776"/>
            <a:ext cx="3600000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320"/>
            <a:ext cx="8250120" cy="1143000"/>
          </a:xfrm>
        </p:spPr>
        <p:txBody>
          <a:bodyPr>
            <a:normAutofit fontScale="90000"/>
          </a:bodyPr>
          <a:lstStyle/>
          <a:p>
            <a:r>
              <a:rPr lang="ru-RU" sz="5400" i="1" dirty="0" smtClean="0">
                <a:solidFill>
                  <a:srgbClr val="7030A0"/>
                </a:solidFill>
                <a:latin typeface="MS Mincho" pitchFamily="49" charset="-128"/>
                <a:ea typeface="MS Mincho" pitchFamily="49" charset="-128"/>
              </a:rPr>
              <a:t>Лесная фиалка</a:t>
            </a:r>
            <a:endParaRPr lang="ru-RU" sz="5400" i="1" dirty="0">
              <a:solidFill>
                <a:srgbClr val="7030A0"/>
              </a:solidFill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3" name="Рисунок 2" descr="0_5f588_8e946049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844824"/>
            <a:ext cx="4421358" cy="3387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15616" y="2060848"/>
            <a:ext cx="3268908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Century Schoolbook" pitchFamily="18" charset="0"/>
              </a:rPr>
              <a:t>ЛЕСНАЯ ФИАЛКА</a:t>
            </a:r>
          </a:p>
          <a:p>
            <a:endParaRPr lang="ru-RU" sz="2000" b="1" i="1" dirty="0" smtClean="0">
              <a:latin typeface="Century Schoolbook" pitchFamily="18" charset="0"/>
            </a:endParaRPr>
          </a:p>
          <a:p>
            <a:r>
              <a:rPr lang="ru-RU" sz="2000" i="1" dirty="0" smtClean="0">
                <a:latin typeface="Century Schoolbook" pitchFamily="18" charset="0"/>
              </a:rPr>
              <a:t>Зимние морозы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Солнышко прогнало.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Хрупкая фиалка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На полянке встала.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К солнцу синий венчик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Тянется упрямо.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Первую фиалку </a:t>
            </a:r>
            <a:br>
              <a:rPr lang="ru-RU" sz="2000" i="1" dirty="0" smtClean="0">
                <a:latin typeface="Century Schoolbook" pitchFamily="18" charset="0"/>
              </a:rPr>
            </a:br>
            <a:r>
              <a:rPr lang="ru-RU" sz="2000" i="1" dirty="0" smtClean="0">
                <a:latin typeface="Century Schoolbook" pitchFamily="18" charset="0"/>
              </a:rPr>
              <a:t>Я сорву для мамы.</a:t>
            </a:r>
          </a:p>
          <a:p>
            <a:endParaRPr lang="ru-RU" sz="2000" i="1" dirty="0" smtClean="0">
              <a:latin typeface="Century Schoolbook" pitchFamily="18" charset="0"/>
            </a:endParaRPr>
          </a:p>
          <a:p>
            <a:endParaRPr lang="ru-RU" sz="2000" i="1" dirty="0" smtClean="0">
              <a:latin typeface="Century Schoolbook" pitchFamily="18" charset="0"/>
            </a:endParaRPr>
          </a:p>
          <a:p>
            <a:pPr algn="r"/>
            <a:r>
              <a:rPr lang="ru-RU" sz="2000" i="1" dirty="0" smtClean="0">
                <a:latin typeface="Century Schoolbook" pitchFamily="18" charset="0"/>
              </a:rPr>
              <a:t>Ю. Недель</a:t>
            </a:r>
            <a:br>
              <a:rPr lang="ru-RU" sz="2000" i="1" dirty="0" smtClean="0">
                <a:latin typeface="Century Schoolbook" pitchFamily="18" charset="0"/>
              </a:rPr>
            </a:br>
            <a:endParaRPr lang="ru-RU" sz="2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545</TotalTime>
  <Words>146</Words>
  <Application>Microsoft Office PowerPoint</Application>
  <PresentationFormat>Экран (4:3)</PresentationFormat>
  <Paragraphs>64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Calibri</vt:lpstr>
      <vt:lpstr>Century Schoolbook</vt:lpstr>
      <vt:lpstr>Corbel</vt:lpstr>
      <vt:lpstr>Gill Sans MT</vt:lpstr>
      <vt:lpstr>MS Mincho</vt:lpstr>
      <vt:lpstr>Verdana</vt:lpstr>
      <vt:lpstr>Wingdings 2</vt:lpstr>
      <vt:lpstr>Солнцестояние</vt:lpstr>
      <vt:lpstr>В мире цветов</vt:lpstr>
      <vt:lpstr>Презентация PowerPoint</vt:lpstr>
      <vt:lpstr>Презентация PowerPoint</vt:lpstr>
      <vt:lpstr> Золотые лепестки, Хрупкий стебелек. Распустился у реки Солнечный цветок.  Только тучка набежала, Сжались лепесточки. На зеленых стебельках –  Круглые комочки. </vt:lpstr>
      <vt:lpstr>Одуванчик</vt:lpstr>
      <vt:lpstr>Презентация PowerPoint</vt:lpstr>
      <vt:lpstr>Презентация PowerPoint</vt:lpstr>
      <vt:lpstr>Презентация PowerPoint</vt:lpstr>
      <vt:lpstr>Лесная фиалка</vt:lpstr>
      <vt:lpstr>Презентация PowerPoint</vt:lpstr>
      <vt:lpstr>Незабудка</vt:lpstr>
      <vt:lpstr>Презентация PowerPoint</vt:lpstr>
      <vt:lpstr>Презентация PowerPoint</vt:lpstr>
      <vt:lpstr>Колокольчик</vt:lpstr>
      <vt:lpstr>Презентация PowerPoint</vt:lpstr>
      <vt:lpstr>Василёк</vt:lpstr>
      <vt:lpstr>Презентация PowerPoint</vt:lpstr>
      <vt:lpstr>Презентация PowerPoint</vt:lpstr>
      <vt:lpstr>Презентация PowerPoint</vt:lpstr>
      <vt:lpstr>Цветёт он майскою порой, Его найдёшь в тени лесной: На стебельке, как бусы в ряд, Цветы душистые висят. </vt:lpstr>
      <vt:lpstr>Презентация PowerPoint</vt:lpstr>
      <vt:lpstr>То он Солнышко лучистое, То он Облачко пушистое. Лета ждать не захотел. Ветер дунул - облетел! </vt:lpstr>
      <vt:lpstr>Презентация PowerPoint</vt:lpstr>
      <vt:lpstr>Пробивается росток,  Удивительный цветок.  Из-под снега вырастает,  Солнце глянет — расцветает. </vt:lpstr>
      <vt:lpstr>Презентация PowerPoint</vt:lpstr>
      <vt:lpstr>Как зовут меня, скажи: Часто прячусь я во ржи, Скромный полевой цветок, Синеглазый?.. </vt:lpstr>
      <vt:lpstr>Презентация PowerPoint</vt:lpstr>
      <vt:lpstr>У жёлтенького солнышка Лучи не горячи, У жёлтенького солнышка Белые лучи. </vt:lpstr>
      <vt:lpstr>Презентация PowerPoint</vt:lpstr>
      <vt:lpstr>Цветочек этот голубой  Напоминает нам с тобой  О небе — чистом-чистом,  И солнышке лучистом! </vt:lpstr>
      <vt:lpstr>Презентация PowerPoint</vt:lpstr>
      <vt:lpstr>То фиолетовый, то голубой, Он на опушке встречался с тобой. Название ему очень звонкое дали, Но только звенеть он сумеет едва ли. </vt:lpstr>
      <vt:lpstr>Презентация PowerPoint</vt:lpstr>
      <vt:lpstr>Полевые цветы  Полевые цветы... Полевые... Васильки и ромашки в лугах... Ярко-синие и голубые – На бескрайних Российских полях.  Сколько нежности, яркости, света Вы храните в себе летним днем... Теплым солнцем весной вы согреты, И умыты осенним дождем...  Разукрашены радуги краской, Снежной шубой, укрыты зимой. Мать – Земля напоила вас лаской, Наградила небесной красой.  Полевые цветы... Полевые... Не сравнить вас с садовым цветком. Вы согрели мне душу, родные! Поселились вы в сердце моем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цветов.</dc:title>
  <dc:creator>Иван</dc:creator>
  <cp:lastModifiedBy>Дом</cp:lastModifiedBy>
  <cp:revision>74</cp:revision>
  <dcterms:created xsi:type="dcterms:W3CDTF">2013-02-26T08:18:02Z</dcterms:created>
  <dcterms:modified xsi:type="dcterms:W3CDTF">2022-06-19T16:07:01Z</dcterms:modified>
</cp:coreProperties>
</file>