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chart11.xml" ContentType="application/vnd.openxmlformats-officedocument.drawingml.chart+xml"/>
  <Override PartName="/ppt/charts/chart12.xml" ContentType="application/vnd.openxmlformats-officedocument.drawingml.chart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10.xml" ContentType="application/vnd.openxmlformats-officedocument.drawingml.chart+xml"/>
  <Default Extension="xlsx" ContentType="application/vnd.openxmlformats-officedocument.spreadsheetml.sheet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5"/>
  </p:notesMasterIdLst>
  <p:sldIdLst>
    <p:sldId id="256" r:id="rId2"/>
    <p:sldId id="257" r:id="rId3"/>
    <p:sldId id="258" r:id="rId4"/>
    <p:sldId id="259" r:id="rId5"/>
    <p:sldId id="260" r:id="rId6"/>
    <p:sldId id="279" r:id="rId7"/>
    <p:sldId id="262" r:id="rId8"/>
    <p:sldId id="280" r:id="rId9"/>
    <p:sldId id="267" r:id="rId10"/>
    <p:sldId id="268" r:id="rId11"/>
    <p:sldId id="305" r:id="rId12"/>
    <p:sldId id="306" r:id="rId13"/>
    <p:sldId id="301" r:id="rId14"/>
    <p:sldId id="313" r:id="rId15"/>
    <p:sldId id="307" r:id="rId16"/>
    <p:sldId id="309" r:id="rId17"/>
    <p:sldId id="310" r:id="rId18"/>
    <p:sldId id="289" r:id="rId19"/>
    <p:sldId id="316" r:id="rId20"/>
    <p:sldId id="298" r:id="rId21"/>
    <p:sldId id="320" r:id="rId22"/>
    <p:sldId id="296" r:id="rId23"/>
    <p:sldId id="297" r:id="rId24"/>
    <p:sldId id="314" r:id="rId25"/>
    <p:sldId id="293" r:id="rId26"/>
    <p:sldId id="317" r:id="rId27"/>
    <p:sldId id="269" r:id="rId28"/>
    <p:sldId id="326" r:id="rId29"/>
    <p:sldId id="318" r:id="rId30"/>
    <p:sldId id="270" r:id="rId31"/>
    <p:sldId id="274" r:id="rId32"/>
    <p:sldId id="275" r:id="rId33"/>
    <p:sldId id="325" r:id="rId3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FCC99"/>
    <a:srgbClr val="FF9966"/>
    <a:srgbClr val="99FF66"/>
    <a:srgbClr val="FFFFCC"/>
    <a:srgbClr val="99CCFF"/>
    <a:srgbClr val="336699"/>
    <a:srgbClr val="CC99FF"/>
    <a:srgbClr val="003366"/>
    <a:srgbClr val="00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6640" autoAdjust="0"/>
    <p:restoredTop sz="92895" autoAdjust="0"/>
  </p:normalViewPr>
  <p:slideViewPr>
    <p:cSldViewPr>
      <p:cViewPr varScale="1">
        <p:scale>
          <a:sx n="61" d="100"/>
          <a:sy n="61" d="100"/>
        </p:scale>
        <p:origin x="-18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0.xlsx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1.xlsx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2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5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6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7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8.xlsx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9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279524436107614E-2"/>
          <c:y val="4.3059752010170545E-2"/>
          <c:w val="0.71945113245052428"/>
          <c:h val="0.8019060458378408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9999FF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25</c:v>
                </c:pt>
                <c:pt idx="1">
                  <c:v>12.5</c:v>
                </c:pt>
                <c:pt idx="2">
                  <c:v>12.5</c:v>
                </c:pt>
                <c:pt idx="3">
                  <c:v>25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CC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75</c:v>
                </c:pt>
                <c:pt idx="1">
                  <c:v>87.5</c:v>
                </c:pt>
                <c:pt idx="2">
                  <c:v>87.5</c:v>
                </c:pt>
                <c:pt idx="3">
                  <c:v>75</c:v>
                </c:pt>
              </c:numCache>
            </c:numRef>
          </c:val>
        </c:ser>
        <c:gapDepth val="0"/>
        <c:shape val="box"/>
        <c:axId val="88834432"/>
        <c:axId val="88835968"/>
        <c:axId val="0"/>
      </c:bar3DChart>
      <c:catAx>
        <c:axId val="88834432"/>
        <c:scaling>
          <c:orientation val="minMax"/>
        </c:scaling>
        <c:axPos val="b"/>
        <c:numFmt formatCode="General" sourceLinked="1"/>
        <c:tickLblPos val="low"/>
        <c:spPr>
          <a:ln w="2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defRPr>
            </a:pPr>
            <a:endParaRPr lang="ru-RU"/>
          </a:p>
        </c:txPr>
        <c:crossAx val="88835968"/>
        <c:crosses val="autoZero"/>
        <c:auto val="1"/>
        <c:lblAlgn val="ctr"/>
        <c:lblOffset val="100"/>
        <c:tickLblSkip val="1"/>
        <c:tickMarkSkip val="1"/>
      </c:catAx>
      <c:valAx>
        <c:axId val="88835968"/>
        <c:scaling>
          <c:orientation val="minMax"/>
        </c:scaling>
        <c:axPos val="l"/>
        <c:majorGridlines>
          <c:spPr>
            <a:ln w="2681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8834432"/>
        <c:crosses val="autoZero"/>
        <c:crossBetween val="between"/>
      </c:valAx>
      <c:spPr>
        <a:noFill/>
        <a:ln w="21450">
          <a:noFill/>
        </a:ln>
      </c:spPr>
    </c:plotArea>
    <c:legend>
      <c:legendPos val="r"/>
      <c:layout>
        <c:manualLayout>
          <c:xMode val="edge"/>
          <c:yMode val="edge"/>
          <c:x val="0.76464020082683093"/>
          <c:y val="0.11313052131664211"/>
          <c:w val="0.21758214582341953"/>
          <c:h val="0.59288060339672022"/>
        </c:manualLayout>
      </c:layout>
      <c:spPr>
        <a:noFill/>
        <a:ln w="2681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6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8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8.2040934985247824E-2"/>
          <c:y val="7.8783424544099367E-2"/>
          <c:w val="0.78250075771163985"/>
          <c:h val="0.7090090623614455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9999FF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2">
                  <c:v>75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993366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1">
                  <c:v>12.5</c:v>
                </c:pt>
                <c:pt idx="2">
                  <c:v>25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FFCC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1">
                  <c:v>87.5</c:v>
                </c:pt>
              </c:numCache>
            </c:numRef>
          </c:val>
        </c:ser>
        <c:gapDepth val="0"/>
        <c:shape val="box"/>
        <c:axId val="91784704"/>
        <c:axId val="91786240"/>
        <c:axId val="0"/>
      </c:bar3DChart>
      <c:catAx>
        <c:axId val="91784704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786240"/>
        <c:crosses val="autoZero"/>
        <c:auto val="1"/>
        <c:lblAlgn val="ctr"/>
        <c:lblOffset val="100"/>
        <c:tickLblSkip val="1"/>
        <c:tickMarkSkip val="1"/>
      </c:catAx>
      <c:valAx>
        <c:axId val="91786240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784704"/>
        <c:crosses val="autoZero"/>
        <c:crossBetween val="between"/>
      </c:valAx>
      <c:spPr>
        <a:noFill/>
        <a:ln w="21504">
          <a:noFill/>
        </a:ln>
      </c:spPr>
    </c:plotArea>
    <c:legend>
      <c:legendPos val="r"/>
      <c:layout>
        <c:manualLayout>
          <c:xMode val="edge"/>
          <c:yMode val="edge"/>
          <c:x val="0.76095617529881165"/>
          <c:y val="7.092198581560287E-2"/>
          <c:w val="0.22709163346613812"/>
          <c:h val="0.58841041199729238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0.10810810810810811"/>
          <c:y val="0.12318840579710146"/>
          <c:w val="0.76061776061776054"/>
          <c:h val="0.6304347826087075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9999FF"/>
            </a:solidFill>
            <a:ln w="10753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2" formatCode="0%">
                  <c:v>0.37000000000000038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993366"/>
            </a:solidFill>
            <a:ln w="10753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Sheet1!$B$3:$E$3</c:f>
              <c:numCache>
                <c:formatCode>0%</c:formatCode>
                <c:ptCount val="4"/>
                <c:pt idx="1">
                  <c:v>0.25</c:v>
                </c:pt>
                <c:pt idx="2">
                  <c:v>0.62000000000000155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FFCC"/>
            </a:solidFill>
            <a:ln w="10753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Sheet1!$B$4:$E$4</c:f>
              <c:numCache>
                <c:formatCode>0%</c:formatCode>
                <c:ptCount val="4"/>
                <c:pt idx="1">
                  <c:v>0.75000000000000167</c:v>
                </c:pt>
              </c:numCache>
            </c:numRef>
          </c:val>
        </c:ser>
        <c:gapDepth val="0"/>
        <c:shape val="box"/>
        <c:axId val="33509760"/>
        <c:axId val="33511296"/>
        <c:axId val="0"/>
      </c:bar3DChart>
      <c:catAx>
        <c:axId val="33509760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3511296"/>
        <c:crosses val="autoZero"/>
        <c:auto val="1"/>
        <c:lblAlgn val="ctr"/>
        <c:lblOffset val="100"/>
        <c:tickLblSkip val="1"/>
        <c:tickMarkSkip val="1"/>
      </c:catAx>
      <c:valAx>
        <c:axId val="33511296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3509760"/>
        <c:crosses val="autoZero"/>
        <c:crossBetween val="between"/>
      </c:valAx>
      <c:spPr>
        <a:noFill/>
        <a:ln w="21506">
          <a:noFill/>
        </a:ln>
      </c:spPr>
    </c:plotArea>
    <c:legend>
      <c:legendPos val="r"/>
      <c:layout>
        <c:manualLayout>
          <c:xMode val="edge"/>
          <c:yMode val="edge"/>
          <c:x val="0.76447876447876462"/>
          <c:y val="0.13592858834891305"/>
          <c:w val="0.22007722007722241"/>
          <c:h val="0.50771216879153636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9.6251936836548133E-2"/>
          <c:y val="5.2421861670752357E-2"/>
          <c:w val="0.75468977590693198"/>
          <c:h val="0.69783134013473491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  </c:v>
                </c:pt>
              </c:strCache>
            </c:strRef>
          </c:tx>
          <c:spPr>
            <a:solidFill>
              <a:srgbClr val="9999FF"/>
            </a:solidFill>
            <a:ln w="10753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Sheet1!$B$2:$D$2</c:f>
              <c:numCache>
                <c:formatCode>General</c:formatCode>
                <c:ptCount val="3"/>
                <c:pt idx="0">
                  <c:v>15</c:v>
                </c:pt>
                <c:pt idx="1">
                  <c:v>60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0753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Sheet1!$B$3:$C$3</c:f>
              <c:numCache>
                <c:formatCode>General</c:formatCode>
                <c:ptCount val="2"/>
                <c:pt idx="0">
                  <c:v>75</c:v>
                </c:pt>
                <c:pt idx="1">
                  <c:v>35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CC"/>
            </a:solidFill>
            <a:ln w="10753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0">
                  <c:v>2011</c:v>
                </c:pt>
                <c:pt idx="1">
                  <c:v>2012</c:v>
                </c:pt>
              </c:numCache>
            </c:numRef>
          </c:cat>
          <c:val>
            <c:numRef>
              <c:f>Sheet1!$B$4:$D$4</c:f>
              <c:numCache>
                <c:formatCode>General</c:formatCode>
                <c:ptCount val="3"/>
                <c:pt idx="0">
                  <c:v>10</c:v>
                </c:pt>
                <c:pt idx="1">
                  <c:v>5</c:v>
                </c:pt>
              </c:numCache>
            </c:numRef>
          </c:val>
        </c:ser>
        <c:gapDepth val="0"/>
        <c:shape val="box"/>
        <c:axId val="33521024"/>
        <c:axId val="33854976"/>
        <c:axId val="0"/>
      </c:bar3DChart>
      <c:catAx>
        <c:axId val="33521024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3854976"/>
        <c:crosses val="autoZero"/>
        <c:auto val="1"/>
        <c:lblAlgn val="ctr"/>
        <c:lblOffset val="100"/>
        <c:tickLblSkip val="1"/>
        <c:tickMarkSkip val="1"/>
      </c:catAx>
      <c:valAx>
        <c:axId val="33854976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33521024"/>
        <c:crosses val="autoZero"/>
        <c:crossBetween val="between"/>
      </c:valAx>
      <c:spPr>
        <a:noFill/>
        <a:ln w="21506">
          <a:noFill/>
        </a:ln>
      </c:spPr>
    </c:plotArea>
    <c:legend>
      <c:legendPos val="r"/>
      <c:layout>
        <c:manualLayout>
          <c:xMode val="edge"/>
          <c:yMode val="edge"/>
          <c:x val="0.71409013434568391"/>
          <c:y val="0.15090907209399096"/>
          <c:w val="0.22007722007722241"/>
          <c:h val="0.46914246696267292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5.8555788877248792E-2"/>
          <c:y val="9.7482831391440913E-2"/>
          <c:w val="0.718994634292901"/>
          <c:h val="0.65561405537872253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9999FF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пр. уз.</c:v>
                </c:pt>
                <c:pt idx="1">
                  <c:v>дорисуй</c:v>
                </c:pt>
                <c:pt idx="2">
                  <c:v>куглер</c:v>
                </c:pt>
                <c:pt idx="3">
                  <c:v>дорожки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</c:v>
                </c:pt>
                <c:pt idx="3">
                  <c:v>1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пр. уз.</c:v>
                </c:pt>
                <c:pt idx="1">
                  <c:v>дорисуй</c:v>
                </c:pt>
                <c:pt idx="2">
                  <c:v>куглер</c:v>
                </c:pt>
                <c:pt idx="3">
                  <c:v>дорожки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5</c:v>
                </c:pt>
                <c:pt idx="1">
                  <c:v>5</c:v>
                </c:pt>
                <c:pt idx="2">
                  <c:v>4</c:v>
                </c:pt>
                <c:pt idx="3">
                  <c:v>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CC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пр. уз.</c:v>
                </c:pt>
                <c:pt idx="1">
                  <c:v>дорисуй</c:v>
                </c:pt>
                <c:pt idx="2">
                  <c:v>куглер</c:v>
                </c:pt>
                <c:pt idx="3">
                  <c:v>дорожки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2</c:v>
                </c:pt>
                <c:pt idx="1">
                  <c:v>3</c:v>
                </c:pt>
                <c:pt idx="2">
                  <c:v>4</c:v>
                </c:pt>
                <c:pt idx="3">
                  <c:v>2</c:v>
                </c:pt>
              </c:numCache>
            </c:numRef>
          </c:val>
        </c:ser>
        <c:axId val="89496576"/>
        <c:axId val="89502464"/>
      </c:barChart>
      <c:catAx>
        <c:axId val="89496576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9502464"/>
        <c:crosses val="autoZero"/>
        <c:auto val="1"/>
        <c:lblAlgn val="ctr"/>
        <c:lblOffset val="100"/>
        <c:tickLblSkip val="1"/>
        <c:tickMarkSkip val="1"/>
      </c:catAx>
      <c:valAx>
        <c:axId val="89502464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8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89496576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3911668454197943"/>
          <c:y val="2.6930111891896941E-2"/>
          <c:w val="0.24178864167858788"/>
          <c:h val="0.7284992296790701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48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plotArea>
      <c:layout>
        <c:manualLayout>
          <c:layoutTarget val="inner"/>
          <c:xMode val="edge"/>
          <c:yMode val="edge"/>
          <c:x val="6.6523218935100561E-2"/>
          <c:y val="0.23423927617528428"/>
          <c:w val="0.64907752176712652"/>
          <c:h val="0.55523448026562627"/>
        </c:manualLayout>
      </c:layout>
      <c:bar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9999FF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картинка</c:v>
                </c:pt>
                <c:pt idx="1">
                  <c:v>серия</c:v>
                </c:pt>
                <c:pt idx="2">
                  <c:v>пересказ</c:v>
                </c:pt>
                <c:pt idx="3">
                  <c:v>описание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картинка</c:v>
                </c:pt>
                <c:pt idx="1">
                  <c:v>серия</c:v>
                </c:pt>
                <c:pt idx="2">
                  <c:v>пересказ</c:v>
                </c:pt>
                <c:pt idx="3">
                  <c:v>описание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25</c:v>
                </c:pt>
                <c:pt idx="1">
                  <c:v>37</c:v>
                </c:pt>
                <c:pt idx="2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CC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картинка</c:v>
                </c:pt>
                <c:pt idx="1">
                  <c:v>серия</c:v>
                </c:pt>
                <c:pt idx="2">
                  <c:v>пересказ</c:v>
                </c:pt>
                <c:pt idx="3">
                  <c:v>описание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75</c:v>
                </c:pt>
                <c:pt idx="1">
                  <c:v>63</c:v>
                </c:pt>
                <c:pt idx="2">
                  <c:v>50</c:v>
                </c:pt>
                <c:pt idx="3">
                  <c:v>100</c:v>
                </c:pt>
              </c:numCache>
            </c:numRef>
          </c:val>
        </c:ser>
        <c:axId val="90775936"/>
        <c:axId val="90777472"/>
      </c:barChart>
      <c:catAx>
        <c:axId val="90775936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0777472"/>
        <c:crosses val="autoZero"/>
        <c:auto val="1"/>
        <c:lblAlgn val="ctr"/>
        <c:lblOffset val="100"/>
        <c:tickLblSkip val="1"/>
        <c:tickMarkSkip val="1"/>
      </c:catAx>
      <c:valAx>
        <c:axId val="90777472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48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0775936"/>
        <c:crosses val="autoZero"/>
        <c:crossBetween val="between"/>
      </c:valAx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plotArea>
    <c:legend>
      <c:legendPos val="r"/>
      <c:layout>
        <c:manualLayout>
          <c:xMode val="edge"/>
          <c:yMode val="edge"/>
          <c:x val="0.7142622507162345"/>
          <c:y val="0.15720664131794446"/>
          <c:w val="0.23242182031971767"/>
          <c:h val="0.63162786178404162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48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5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122236913907691E-2"/>
          <c:y val="0.12318840579710146"/>
          <c:w val="0.73060051155215244"/>
          <c:h val="0.6304347826087078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9999FF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правила</c:v>
                </c:pt>
                <c:pt idx="1">
                  <c:v>содер-е</c:v>
                </c:pt>
                <c:pt idx="2">
                  <c:v>рассказ</c:v>
                </c:pt>
                <c:pt idx="3">
                  <c:v>план.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правила</c:v>
                </c:pt>
                <c:pt idx="1">
                  <c:v>содер-е</c:v>
                </c:pt>
                <c:pt idx="2">
                  <c:v>рассказ</c:v>
                </c:pt>
                <c:pt idx="3">
                  <c:v>план.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12.5</c:v>
                </c:pt>
                <c:pt idx="1">
                  <c:v>37.5</c:v>
                </c:pt>
                <c:pt idx="2">
                  <c:v>75</c:v>
                </c:pt>
                <c:pt idx="3">
                  <c:v>50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FFFFCC"/>
            </a:solidFill>
            <a:ln w="10752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правила</c:v>
                </c:pt>
                <c:pt idx="1">
                  <c:v>содер-е</c:v>
                </c:pt>
                <c:pt idx="2">
                  <c:v>рассказ</c:v>
                </c:pt>
                <c:pt idx="3">
                  <c:v>план.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87.5</c:v>
                </c:pt>
                <c:pt idx="1">
                  <c:v>62.5</c:v>
                </c:pt>
                <c:pt idx="2">
                  <c:v>25</c:v>
                </c:pt>
                <c:pt idx="3">
                  <c:v>50</c:v>
                </c:pt>
              </c:numCache>
            </c:numRef>
          </c:val>
        </c:ser>
        <c:gapDepth val="0"/>
        <c:shape val="box"/>
        <c:axId val="90612480"/>
        <c:axId val="90614016"/>
        <c:axId val="0"/>
      </c:bar3DChart>
      <c:catAx>
        <c:axId val="90612480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0614016"/>
        <c:crosses val="autoZero"/>
        <c:auto val="1"/>
        <c:lblAlgn val="ctr"/>
        <c:lblOffset val="100"/>
        <c:tickLblSkip val="1"/>
        <c:tickMarkSkip val="1"/>
      </c:catAx>
      <c:valAx>
        <c:axId val="90614016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0612480"/>
        <c:crosses val="autoZero"/>
        <c:crossBetween val="between"/>
      </c:valAx>
      <c:spPr>
        <a:noFill/>
        <a:ln w="21505">
          <a:noFill/>
        </a:ln>
      </c:spPr>
    </c:plotArea>
    <c:legend>
      <c:legendPos val="r"/>
      <c:layout>
        <c:manualLayout>
          <c:xMode val="edge"/>
          <c:yMode val="edge"/>
          <c:x val="0.73339601139862665"/>
          <c:y val="8.6196766658877225E-2"/>
          <c:w val="0.23128664257697457"/>
          <c:h val="0.73913043478260854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0933505164415071E-2"/>
          <c:y val="0.12080578064973092"/>
          <c:w val="0.81358299414154756"/>
          <c:h val="0.53154346075663839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9999FF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 р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0">
                  <c:v>12.5</c:v>
                </c:pt>
                <c:pt idx="1">
                  <c:v>12.5</c:v>
                </c:pt>
                <c:pt idx="2">
                  <c:v>12.5</c:v>
                </c:pt>
                <c:pt idx="3">
                  <c:v>12.5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 р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75</c:v>
                </c:pt>
                <c:pt idx="1">
                  <c:v>87.5</c:v>
                </c:pt>
                <c:pt idx="2">
                  <c:v>75</c:v>
                </c:pt>
                <c:pt idx="3">
                  <c:v>75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FFCC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 р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12.5</c:v>
                </c:pt>
                <c:pt idx="2">
                  <c:v>12.5</c:v>
                </c:pt>
                <c:pt idx="3">
                  <c:v>12.5</c:v>
                </c:pt>
              </c:numCache>
            </c:numRef>
          </c:val>
        </c:ser>
        <c:gapDepth val="0"/>
        <c:shape val="box"/>
        <c:axId val="91145344"/>
        <c:axId val="91146880"/>
        <c:axId val="0"/>
      </c:bar3DChart>
      <c:catAx>
        <c:axId val="91145344"/>
        <c:scaling>
          <c:orientation val="minMax"/>
        </c:scaling>
        <c:axPos val="b"/>
        <c:numFmt formatCode="General" sourceLinked="1"/>
        <c:tickLblPos val="low"/>
        <c:spPr>
          <a:ln w="2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146880"/>
        <c:crosses val="autoZero"/>
        <c:auto val="1"/>
        <c:lblAlgn val="ctr"/>
        <c:lblOffset val="100"/>
        <c:tickLblSkip val="1"/>
        <c:tickMarkSkip val="1"/>
      </c:catAx>
      <c:valAx>
        <c:axId val="91146880"/>
        <c:scaling>
          <c:orientation val="minMax"/>
        </c:scaling>
        <c:axPos val="l"/>
        <c:majorGridlines>
          <c:spPr>
            <a:ln w="2681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145344"/>
        <c:crosses val="autoZero"/>
        <c:crossBetween val="between"/>
      </c:valAx>
      <c:spPr>
        <a:noFill/>
        <a:ln w="21450">
          <a:noFill/>
        </a:ln>
      </c:spPr>
    </c:plotArea>
    <c:legend>
      <c:legendPos val="r"/>
      <c:layout>
        <c:manualLayout>
          <c:xMode val="edge"/>
          <c:yMode val="edge"/>
          <c:x val="0.77286953677670478"/>
          <c:y val="0"/>
          <c:w val="0.20344508073321557"/>
          <c:h val="0.64068349399334934"/>
        </c:manualLayout>
      </c:layout>
      <c:spPr>
        <a:noFill/>
        <a:ln w="2681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6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6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524997481998381E-2"/>
          <c:y val="2.0483883707126706E-2"/>
          <c:w val="0.6846358401903081"/>
          <c:h val="0.72527472527472525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Низкий</c:v>
                </c:pt>
              </c:strCache>
            </c:strRef>
          </c:tx>
          <c:spPr>
            <a:solidFill>
              <a:srgbClr val="9999FF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 р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</c:v>
                </c:pt>
              </c:strCache>
            </c:strRef>
          </c:tx>
          <c:spPr>
            <a:solidFill>
              <a:srgbClr val="993366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 р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0">
                  <c:v>37</c:v>
                </c:pt>
                <c:pt idx="1">
                  <c:v>42</c:v>
                </c:pt>
                <c:pt idx="2">
                  <c:v>25</c:v>
                </c:pt>
                <c:pt idx="3">
                  <c:v>25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Высокий</c:v>
                </c:pt>
              </c:strCache>
            </c:strRef>
          </c:tx>
          <c:spPr>
            <a:solidFill>
              <a:srgbClr val="FFFFCC"/>
            </a:solidFill>
            <a:ln w="10725">
              <a:solidFill>
                <a:srgbClr val="000000"/>
              </a:solidFill>
              <a:prstDash val="solid"/>
            </a:ln>
          </c:spPr>
          <c:cat>
            <c:strRef>
              <c:f>Sheet1!$B$1:$E$1</c:f>
              <c:strCache>
                <c:ptCount val="4"/>
                <c:pt idx="0">
                  <c:v>связная р</c:v>
                </c:pt>
                <c:pt idx="1">
                  <c:v>грамм. стр</c:v>
                </c:pt>
                <c:pt idx="2">
                  <c:v>словарь</c:v>
                </c:pt>
                <c:pt idx="3">
                  <c:v>моторика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0">
                  <c:v>62</c:v>
                </c:pt>
                <c:pt idx="1">
                  <c:v>57</c:v>
                </c:pt>
                <c:pt idx="2">
                  <c:v>75</c:v>
                </c:pt>
                <c:pt idx="3">
                  <c:v>75</c:v>
                </c:pt>
              </c:numCache>
            </c:numRef>
          </c:val>
        </c:ser>
        <c:gapDepth val="0"/>
        <c:shape val="box"/>
        <c:axId val="91363968"/>
        <c:axId val="91382144"/>
        <c:axId val="0"/>
      </c:bar3DChart>
      <c:catAx>
        <c:axId val="91363968"/>
        <c:scaling>
          <c:orientation val="minMax"/>
        </c:scaling>
        <c:axPos val="b"/>
        <c:numFmt formatCode="General" sourceLinked="1"/>
        <c:tickLblPos val="low"/>
        <c:spPr>
          <a:ln w="2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382144"/>
        <c:crosses val="autoZero"/>
        <c:auto val="1"/>
        <c:lblAlgn val="ctr"/>
        <c:lblOffset val="100"/>
        <c:tickLblSkip val="1"/>
        <c:tickMarkSkip val="1"/>
      </c:catAx>
      <c:valAx>
        <c:axId val="91382144"/>
        <c:scaling>
          <c:orientation val="minMax"/>
        </c:scaling>
        <c:axPos val="l"/>
        <c:majorGridlines>
          <c:spPr>
            <a:ln w="2681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1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6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36396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>
        <c:manualLayout>
          <c:xMode val="edge"/>
          <c:yMode val="edge"/>
          <c:x val="0.71503445755686734"/>
          <c:y val="1.285656727629067E-2"/>
          <c:w val="0.2359683004602022"/>
          <c:h val="0.56199117857265779"/>
        </c:manualLayout>
      </c:layout>
      <c:spPr>
        <a:noFill/>
        <a:ln w="2681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6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8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5.9066515719925036E-2"/>
          <c:y val="0.13072594417537092"/>
          <c:w val="0.78880859009531235"/>
          <c:h val="0.6382978723404447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9999FF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2">
                  <c:v>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993366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1">
                  <c:v>12.5</c:v>
                </c:pt>
                <c:pt idx="2">
                  <c:v>42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FFCC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1">
                  <c:v>87.5</c:v>
                </c:pt>
              </c:numCache>
            </c:numRef>
          </c:val>
        </c:ser>
        <c:gapDepth val="0"/>
        <c:shape val="box"/>
        <c:axId val="91532288"/>
        <c:axId val="91534080"/>
        <c:axId val="0"/>
      </c:bar3DChart>
      <c:catAx>
        <c:axId val="91532288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534080"/>
        <c:crosses val="autoZero"/>
        <c:auto val="1"/>
        <c:lblAlgn val="ctr"/>
        <c:lblOffset val="100"/>
        <c:tickLblSkip val="1"/>
        <c:tickMarkSkip val="1"/>
      </c:catAx>
      <c:valAx>
        <c:axId val="91534080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532288"/>
        <c:crosses val="autoZero"/>
        <c:crossBetween val="between"/>
      </c:valAx>
      <c:spPr>
        <a:noFill/>
        <a:ln w="21504">
          <a:noFill/>
        </a:ln>
      </c:spPr>
    </c:plotArea>
    <c:legend>
      <c:legendPos val="r"/>
      <c:layout>
        <c:manualLayout>
          <c:xMode val="edge"/>
          <c:yMode val="edge"/>
          <c:x val="0.76095617529881165"/>
          <c:y val="0.13520477373453918"/>
          <c:w val="0.22709163346613812"/>
          <c:h val="0.54341242653028587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3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6.2975187275279662E-2"/>
          <c:y val="0.14383284640350186"/>
          <c:w val="0.81328089692160621"/>
          <c:h val="0.59742873716114842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9999FF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2">
                  <c:v>75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993366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1">
                  <c:v>25</c:v>
                </c:pt>
                <c:pt idx="2">
                  <c:v>25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FFCC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1">
                  <c:v>75</c:v>
                </c:pt>
              </c:numCache>
            </c:numRef>
          </c:val>
        </c:ser>
        <c:gapDepth val="0"/>
        <c:shape val="box"/>
        <c:axId val="91543808"/>
        <c:axId val="91594752"/>
        <c:axId val="0"/>
      </c:bar3DChart>
      <c:catAx>
        <c:axId val="91543808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50" b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defRPr>
            </a:pPr>
            <a:endParaRPr lang="ru-RU"/>
          </a:p>
        </c:txPr>
        <c:crossAx val="91594752"/>
        <c:crosses val="autoZero"/>
        <c:auto val="1"/>
        <c:lblAlgn val="ctr"/>
        <c:lblOffset val="100"/>
        <c:tickLblSkip val="1"/>
        <c:tickMarkSkip val="1"/>
      </c:catAx>
      <c:valAx>
        <c:axId val="91594752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/>
            </a:pPr>
            <a:endParaRPr lang="ru-RU"/>
          </a:p>
        </c:txPr>
        <c:crossAx val="91543808"/>
        <c:crosses val="autoZero"/>
        <c:crossBetween val="between"/>
      </c:valAx>
      <c:spPr>
        <a:noFill/>
        <a:ln w="21504">
          <a:noFill/>
        </a:ln>
      </c:spPr>
    </c:plotArea>
    <c:legend>
      <c:legendPos val="r"/>
      <c:legendEntry>
        <c:idx val="0"/>
        <c:txPr>
          <a:bodyPr/>
          <a:lstStyle/>
          <a:p>
            <a:pPr>
              <a:defRPr sz="1050" b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defRPr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1050" b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  <a:latin typeface="Calibri" pitchFamily="34" charset="0"/>
              </a:defRPr>
            </a:pPr>
            <a:endParaRPr lang="ru-RU"/>
          </a:p>
        </c:txPr>
      </c:legendEntry>
      <c:legendEntry>
        <c:idx val="2"/>
        <c:txPr>
          <a:bodyPr/>
          <a:lstStyle/>
          <a:p>
            <a:pPr>
              <a:defRPr sz="1050" b="0" cap="all" spc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chemeClr val="bg1">
                    <a:lumMod val="50000"/>
                  </a:schemeClr>
                </a:solidFill>
                <a:effectLst>
                  <a:reflection blurRad="12700" stA="28000" endPos="45000" dist="1000" dir="5400000" sy="-100000" algn="bl" rotWithShape="0"/>
                </a:effectLst>
              </a:defRPr>
            </a:pPr>
            <a:endParaRPr lang="ru-RU"/>
          </a:p>
        </c:txPr>
      </c:legendEntry>
      <c:layout>
        <c:manualLayout>
          <c:xMode val="edge"/>
          <c:yMode val="edge"/>
          <c:x val="0.72730374590554048"/>
          <c:y val="6.2186028239923676E-2"/>
          <c:w val="0.2500092487791612"/>
          <c:h val="0.62892428401706368"/>
        </c:manualLayout>
      </c:layout>
      <c:spPr>
        <a:noFill/>
        <a:ln w="2688">
          <a:solidFill>
            <a:srgbClr val="000000"/>
          </a:solidFill>
          <a:prstDash val="solid"/>
        </a:ln>
        <a:effectLst/>
      </c:spPr>
      <c:txPr>
        <a:bodyPr/>
        <a:lstStyle/>
        <a:p>
          <a:pPr>
            <a:defRPr sz="1400" b="0" cap="all" spc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chemeClr val="bg1">
                  <a:lumMod val="50000"/>
                </a:schemeClr>
              </a:solidFill>
              <a:effectLst>
                <a:reflection blurRad="12700" stA="28000" endPos="45000" dist="1000" dir="5400000" sy="-100000" algn="bl" rotWithShape="0"/>
              </a:effectLst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487" b="1" i="0" u="none" strike="noStrike" cap="none" spc="50" baseline="0">
          <a:ln w="12700" cmpd="sng">
            <a:solidFill>
              <a:schemeClr val="accent6">
                <a:satMod val="120000"/>
                <a:shade val="8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>
            <a:glow rad="53100">
              <a:schemeClr val="accent6">
                <a:satMod val="180000"/>
                <a:alpha val="30000"/>
              </a:schemeClr>
            </a:glow>
          </a:effectLst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autoTitleDeleted val="1"/>
    <c:view3D>
      <c:hPercent val="58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sideWall>
    <c:backWall>
      <c:spPr>
        <a:solidFill>
          <a:srgbClr val="C0C0C0"/>
        </a:solidFill>
        <a:ln w="12700">
          <a:solidFill>
            <a:srgbClr val="808080"/>
          </a:solidFill>
          <a:prstDash val="solid"/>
        </a:ln>
      </c:spPr>
    </c:backWall>
    <c:plotArea>
      <c:layout>
        <c:manualLayout>
          <c:layoutTarget val="inner"/>
          <c:xMode val="edge"/>
          <c:yMode val="edge"/>
          <c:x val="7.5733109449362304E-2"/>
          <c:y val="0.12056737588652502"/>
          <c:w val="0.78880859009531235"/>
          <c:h val="0.63829787234044477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высокий уровень</c:v>
                </c:pt>
              </c:strCache>
            </c:strRef>
          </c:tx>
          <c:spPr>
            <a:solidFill>
              <a:srgbClr val="9999FF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Sheet1!$B$2:$E$2</c:f>
              <c:numCache>
                <c:formatCode>General</c:formatCode>
                <c:ptCount val="4"/>
                <c:pt idx="2">
                  <c:v>57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средний уровень</c:v>
                </c:pt>
              </c:strCache>
            </c:strRef>
          </c:tx>
          <c:spPr>
            <a:solidFill>
              <a:srgbClr val="993366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Sheet1!$B$3:$E$3</c:f>
              <c:numCache>
                <c:formatCode>General</c:formatCode>
                <c:ptCount val="4"/>
                <c:pt idx="1">
                  <c:v>12.5</c:v>
                </c:pt>
                <c:pt idx="2">
                  <c:v>42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низкий уровень</c:v>
                </c:pt>
              </c:strCache>
            </c:strRef>
          </c:tx>
          <c:spPr>
            <a:solidFill>
              <a:srgbClr val="FFFFCC"/>
            </a:solidFill>
            <a:ln w="10752">
              <a:solidFill>
                <a:srgbClr val="000000"/>
              </a:solidFill>
              <a:prstDash val="solid"/>
            </a:ln>
          </c:spPr>
          <c:cat>
            <c:numRef>
              <c:f>Sheet1!$B$1:$E$1</c:f>
              <c:numCache>
                <c:formatCode>General</c:formatCode>
                <c:ptCount val="4"/>
                <c:pt idx="1">
                  <c:v>2011</c:v>
                </c:pt>
                <c:pt idx="2">
                  <c:v>2012</c:v>
                </c:pt>
              </c:numCache>
            </c:numRef>
          </c:cat>
          <c:val>
            <c:numRef>
              <c:f>Sheet1!$B$4:$E$4</c:f>
              <c:numCache>
                <c:formatCode>General</c:formatCode>
                <c:ptCount val="4"/>
                <c:pt idx="1">
                  <c:v>87.5</c:v>
                </c:pt>
              </c:numCache>
            </c:numRef>
          </c:val>
        </c:ser>
        <c:gapDepth val="0"/>
        <c:shape val="box"/>
        <c:axId val="91351680"/>
        <c:axId val="91750784"/>
        <c:axId val="0"/>
      </c:bar3DChart>
      <c:catAx>
        <c:axId val="91351680"/>
        <c:scaling>
          <c:orientation val="minMax"/>
        </c:scaling>
        <c:axPos val="b"/>
        <c:numFmt formatCode="General" sourceLinked="1"/>
        <c:tickLblPos val="low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400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750784"/>
        <c:crosses val="autoZero"/>
        <c:auto val="1"/>
        <c:lblAlgn val="ctr"/>
        <c:lblOffset val="100"/>
        <c:tickLblSkip val="1"/>
        <c:tickMarkSkip val="1"/>
      </c:catAx>
      <c:valAx>
        <c:axId val="91750784"/>
        <c:scaling>
          <c:orientation val="minMax"/>
        </c:scaling>
        <c:axPos val="l"/>
        <c:majorGridlines>
          <c:spPr>
            <a:ln w="2688">
              <a:solidFill>
                <a:srgbClr val="000000"/>
              </a:solidFill>
              <a:prstDash val="solid"/>
            </a:ln>
          </c:spPr>
        </c:majorGridlines>
        <c:numFmt formatCode="General" sourceLinked="1"/>
        <c:tickLblPos val="nextTo"/>
        <c:spPr>
          <a:ln w="2688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677" b="1" i="0" u="none" strike="noStrike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endParaRPr lang="ru-RU"/>
          </a:p>
        </c:txPr>
        <c:crossAx val="91351680"/>
        <c:crosses val="autoZero"/>
        <c:crossBetween val="between"/>
      </c:valAx>
      <c:spPr>
        <a:noFill/>
        <a:ln w="21504">
          <a:noFill/>
        </a:ln>
      </c:spPr>
    </c:plotArea>
    <c:legend>
      <c:legendPos val="r"/>
      <c:layout>
        <c:manualLayout>
          <c:xMode val="edge"/>
          <c:yMode val="edge"/>
          <c:x val="0.76095617529881165"/>
          <c:y val="7.092198581560287E-2"/>
          <c:w val="0.22709163346613809"/>
          <c:h val="0.58841041199729238"/>
        </c:manualLayout>
      </c:layout>
      <c:spPr>
        <a:noFill/>
        <a:ln w="2688">
          <a:solidFill>
            <a:srgbClr val="000000"/>
          </a:solidFill>
          <a:prstDash val="solid"/>
        </a:ln>
      </c:spPr>
      <c:txPr>
        <a:bodyPr/>
        <a:lstStyle/>
        <a:p>
          <a:pPr>
            <a:defRPr sz="1400" b="1" i="0" u="none" strike="noStrike" baseline="0">
              <a:solidFill>
                <a:srgbClr val="000000"/>
              </a:solidFill>
              <a:latin typeface="Calibri"/>
              <a:ea typeface="Calibri"/>
              <a:cs typeface="Calibri"/>
            </a:defRPr>
          </a:pPr>
          <a:endParaRPr lang="ru-RU"/>
        </a:p>
      </c:txPr>
    </c:legend>
    <c:plotVisOnly val="1"/>
    <c:dispBlanksAs val="gap"/>
  </c:chart>
  <c:spPr>
    <a:noFill/>
    <a:ln>
      <a:noFill/>
    </a:ln>
  </c:spPr>
  <c:txPr>
    <a:bodyPr/>
    <a:lstStyle/>
    <a:p>
      <a:pPr>
        <a:defRPr sz="677" b="1" i="0" u="none" strike="noStrike" baseline="0">
          <a:solidFill>
            <a:srgbClr val="000000"/>
          </a:solidFill>
          <a:latin typeface="Calibri"/>
          <a:ea typeface="Calibri"/>
          <a:cs typeface="Calibri"/>
        </a:defRPr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036A08-54D0-4E7E-AA3C-EF90BE4BD72C}" type="datetimeFigureOut">
              <a:rPr lang="ru-RU" smtClean="0"/>
              <a:pPr/>
              <a:t>11.08.2015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DA2276-E01F-40CE-9A21-366D8DD08D4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7837C1A-6A31-40AF-A6F3-A62D407117A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BFBB24D-63AE-48D1-BCE8-6F7AFAEC938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9B99C2-CBCA-4D10-B94E-7380C4599D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6508FB-5181-44A8-84A2-DF93B1289BB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2CC9E3-EC66-48F5-AABD-0E090F3CDA0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C69CE6E-A539-4237-93CB-2E3D4959697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D83F0E-6396-4212-AB25-43BA82330B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81ECB9-DC82-48D2-8039-A1F5A781D92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D8F65A0-AD09-4752-B9D7-DC870FB492E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4C588E0-A123-4F51-86C2-D1EB32AC2AE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6CD6DB-47A0-411B-A153-717358E7DC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F8FCEDE-2692-48C5-9338-4662CCA49661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chart" Target="../charts/chart7.xml"/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1.xml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2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logoped/ru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23850" y="357166"/>
            <a:ext cx="8424863" cy="4000528"/>
          </a:xfrm>
        </p:spPr>
        <p:txBody>
          <a:bodyPr/>
          <a:lstStyle/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23850" y="4868863"/>
            <a:ext cx="8496300" cy="1655762"/>
          </a:xfrm>
          <a:ln>
            <a:noFill/>
          </a:ln>
          <a:effectLst/>
          <a:scene3d>
            <a:camera prst="orthographicFront">
              <a:rot lat="0" lon="0" rev="0"/>
            </a:camera>
            <a:lightRig rig="chilly" dir="t">
              <a:rot lat="0" lon="0" rev="18480000"/>
            </a:lightRig>
          </a:scene3d>
          <a:sp3d prstMaterial="clear">
            <a:bevelT h="63500"/>
          </a:sp3d>
        </p:spPr>
        <p:txBody>
          <a:bodyPr/>
          <a:lstStyle/>
          <a:p>
            <a:r>
              <a:rPr lang="ru-RU" sz="2800" dirty="0" smtClean="0">
                <a:solidFill>
                  <a:srgbClr val="FFFF99"/>
                </a:solidFill>
              </a:rPr>
              <a:t>Выполнила: </a:t>
            </a:r>
            <a:r>
              <a:rPr lang="ru-RU" sz="2800" dirty="0" smtClean="0">
                <a:solidFill>
                  <a:srgbClr val="FFFF99"/>
                </a:solidFill>
              </a:rPr>
              <a:t>учитель-логопед</a:t>
            </a:r>
            <a:endParaRPr lang="ru-RU" sz="2800" dirty="0" smtClean="0">
              <a:solidFill>
                <a:srgbClr val="FFFF99"/>
              </a:solidFill>
            </a:endParaRPr>
          </a:p>
          <a:p>
            <a:r>
              <a:rPr lang="ru-RU" sz="2800" dirty="0" err="1" smtClean="0">
                <a:solidFill>
                  <a:srgbClr val="FFFF99"/>
                </a:solidFill>
              </a:rPr>
              <a:t>Курепина</a:t>
            </a:r>
            <a:r>
              <a:rPr lang="ru-RU" sz="2800" dirty="0" smtClean="0">
                <a:solidFill>
                  <a:srgbClr val="FFFF99"/>
                </a:solidFill>
              </a:rPr>
              <a:t> Нина Анатольевна</a:t>
            </a:r>
            <a:endParaRPr lang="ru-RU" sz="2800" dirty="0">
              <a:solidFill>
                <a:srgbClr val="FFFF99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7453549" y="2967335"/>
            <a:ext cx="383951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                  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0" y="0"/>
            <a:ext cx="9144000" cy="2800767"/>
          </a:xfrm>
          <a:prstGeom prst="rect">
            <a:avLst/>
          </a:prstGeom>
          <a:noFill/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Формирование коммуникативных умений в процессе логопедической работы над связной речью и мелкой моторикой</a:t>
            </a:r>
            <a:endParaRPr lang="ru-RU" sz="36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" name="Picture 2" descr="C:\Documents and Settings\Нина\Рабочий стол\фото\2013-01-23\01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2714620"/>
            <a:ext cx="2714644" cy="19288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Структура проекта 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00034" y="1142984"/>
          <a:ext cx="8229600" cy="54959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85884"/>
                <a:gridCol w="5643602"/>
                <a:gridCol w="1300114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err="1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Эпаты</a:t>
                      </a:r>
                      <a:r>
                        <a:rPr lang="ru-RU" sz="16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работы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Содержание работы</a:t>
                      </a:r>
                      <a:endParaRPr lang="ru-RU" sz="16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bg2">
                            <a:tint val="85000"/>
                            <a:satMod val="15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Сроки вы </a:t>
                      </a:r>
                      <a:r>
                        <a:rPr lang="ru-RU" sz="1600" b="1" cap="none" spc="0" dirty="0" err="1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bg2">
                              <a:tint val="85000"/>
                              <a:satMod val="15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полнения</a:t>
                      </a:r>
                      <a:endParaRPr lang="ru-RU" sz="1600" dirty="0"/>
                    </a:p>
                  </a:txBody>
                  <a:tcPr/>
                </a:tc>
              </a:tr>
              <a:tr h="1564020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Организа-ционный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Изучение методичес</a:t>
                      </a:r>
                      <a:r>
                        <a:rPr lang="ru-RU" sz="1600" baseline="0" dirty="0" smtClean="0"/>
                        <a:t>кой литературы по теме проекта 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="0" baseline="0" dirty="0" smtClean="0"/>
                        <a:t>Разработка программы, планирования и конспектов.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/>
                        <a:t>Подборка и систематизация  дидактического материала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/>
                        <a:t>Создание развивающей среды.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Диагностирование</a:t>
                      </a:r>
                      <a:r>
                        <a:rPr lang="ru-RU" sz="1600" baseline="0" dirty="0" smtClean="0"/>
                        <a:t> детей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Анкетирование</a:t>
                      </a:r>
                      <a:r>
                        <a:rPr lang="ru-RU" sz="1600" baseline="0" dirty="0" smtClean="0"/>
                        <a:t> родителей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август-сентябрь</a:t>
                      </a:r>
                    </a:p>
                    <a:p>
                      <a:r>
                        <a:rPr lang="ru-RU" sz="1600" dirty="0" smtClean="0"/>
                        <a:t>2011г.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Основной 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Реализация проекта. Работа кружка «Веселые ладошки».  </a:t>
                      </a:r>
                      <a:r>
                        <a:rPr lang="ru-RU" sz="1600" b="0" dirty="0" smtClean="0"/>
                        <a:t>Введение в образовательный</a:t>
                      </a:r>
                      <a:r>
                        <a:rPr lang="ru-RU" sz="1600" b="0" baseline="0" dirty="0" smtClean="0"/>
                        <a:t> процесс  тематического планирования.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600" baseline="0" dirty="0" smtClean="0"/>
                        <a:t>Театрализация сказок в рамках недели сказок в ДОУ.</a:t>
                      </a:r>
                      <a:endParaRPr lang="ru-RU" sz="1600" b="0" baseline="0" dirty="0" smtClean="0"/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Вовлечение педагогов и родителей в совместную деятельность над проектом.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октябрь-апрель</a:t>
                      </a:r>
                    </a:p>
                    <a:p>
                      <a:r>
                        <a:rPr lang="ru-RU" sz="1600" dirty="0" smtClean="0"/>
                        <a:t>2011-</a:t>
                      </a:r>
                    </a:p>
                    <a:p>
                      <a:r>
                        <a:rPr lang="ru-RU" sz="1600" dirty="0" smtClean="0"/>
                        <a:t>2012г</a:t>
                      </a:r>
                      <a:endParaRPr lang="ru-RU" sz="16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600" dirty="0" err="1" smtClean="0"/>
                        <a:t>Заключи-тельный</a:t>
                      </a:r>
                      <a:r>
                        <a:rPr lang="ru-RU" sz="1600" dirty="0" smtClean="0"/>
                        <a:t> 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 Итоговая диагностика по определению эффективности педагогического воздействия.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dirty="0" smtClean="0"/>
                        <a:t> Анализ результатов</a:t>
                      </a:r>
                      <a:r>
                        <a:rPr lang="ru-RU" sz="1600" baseline="0" dirty="0" smtClean="0"/>
                        <a:t> проекта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/>
                        <a:t> Пальчиковый театр для детей младших групп.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600" baseline="0" dirty="0" smtClean="0"/>
                        <a:t> Презентация проекта. Открытое занятие для детей    </a:t>
                      </a:r>
                    </a:p>
                    <a:p>
                      <a:pPr>
                        <a:buNone/>
                      </a:pPr>
                      <a:r>
                        <a:rPr lang="ru-RU" sz="1600" baseline="0" dirty="0" smtClean="0"/>
                        <a:t>  младших групп и родителей.</a:t>
                      </a:r>
                      <a:endParaRPr lang="ru-RU" sz="1600" b="1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  <a:p>
                      <a:pPr>
                        <a:buNone/>
                      </a:pPr>
                      <a:endParaRPr lang="ru-RU" sz="1600" b="1" dirty="0" smtClean="0">
                        <a:ln w="1905"/>
                        <a:gradFill>
                          <a:gsLst>
                            <a:gs pos="0">
                              <a:schemeClr val="accent6">
                                <a:shade val="20000"/>
                                <a:satMod val="200000"/>
                              </a:schemeClr>
                            </a:gs>
                            <a:gs pos="78000">
                              <a:schemeClr val="accent6">
                                <a:tint val="90000"/>
                                <a:shade val="89000"/>
                                <a:satMod val="220000"/>
                              </a:schemeClr>
                            </a:gs>
                            <a:gs pos="100000">
                              <a:schemeClr val="accent6">
                                <a:tint val="12000"/>
                                <a:satMod val="255000"/>
                              </a:schemeClr>
                            </a:gs>
                          </a:gsLst>
                          <a:lin ang="5400000"/>
                        </a:gradFill>
                        <a:effectLst>
                          <a:innerShdw blurRad="69850" dist="43180" dir="5400000">
                            <a:srgbClr val="000000">
                              <a:alpha val="65000"/>
                            </a:srgbClr>
                          </a:inn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май  2012</a:t>
                      </a:r>
                      <a:endParaRPr lang="ru-RU" sz="16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Организационный этап</a:t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август – сентябрь 2011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14348" y="1071546"/>
            <a:ext cx="4038600" cy="5026029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Уровни </a:t>
            </a:r>
            <a:r>
              <a:rPr lang="ru-RU" sz="2400" b="1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сформированности</a:t>
            </a:r>
            <a:endParaRPr lang="ru-RU" sz="2400" b="1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моторики и речевых навыков 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5357818" y="1214422"/>
            <a:ext cx="3328982" cy="4911741"/>
          </a:xfrm>
        </p:spPr>
        <p:txBody>
          <a:bodyPr/>
          <a:lstStyle/>
          <a:p>
            <a:pPr algn="ctr">
              <a:buNone/>
            </a:pP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cs typeface="Times New Roman" pitchFamily="18" charset="0"/>
              </a:rPr>
              <a:t>Подготовка атрибутов к сказкам</a:t>
            </a: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1"/>
          <p:cNvGraphicFramePr/>
          <p:nvPr/>
        </p:nvGraphicFramePr>
        <p:xfrm>
          <a:off x="285720" y="2786058"/>
          <a:ext cx="4286280" cy="30003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9" name="Picture 2" descr="C:\Documents and Settings\Нина\Рабочий стол\фото\2013-01-23\0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0694" y="3000372"/>
            <a:ext cx="3071834" cy="271464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85818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Уровень развития мелкой моторики на начало работы по проекту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457200" y="1428735"/>
            <a:ext cx="4040188" cy="642943"/>
          </a:xfrm>
        </p:spPr>
        <p:txBody>
          <a:bodyPr/>
          <a:lstStyle/>
          <a:p>
            <a:pPr algn="ctr"/>
            <a: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Анализ </a:t>
            </a:r>
            <a:r>
              <a:rPr lang="ru-RU" sz="18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сформированности</a:t>
            </a:r>
            <a: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пальцевой моторики </a:t>
            </a:r>
            <a:endParaRPr lang="ru-RU" sz="1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</p:nvPr>
        </p:nvGraphicFramePr>
        <p:xfrm>
          <a:off x="357158" y="2500306"/>
          <a:ext cx="3854478" cy="29829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Текст 7"/>
          <p:cNvSpPr>
            <a:spLocks noGrp="1"/>
          </p:cNvSpPr>
          <p:nvPr>
            <p:ph type="body" sz="quarter" idx="3"/>
          </p:nvPr>
        </p:nvSpPr>
        <p:spPr>
          <a:xfrm>
            <a:off x="4572000" y="1500174"/>
            <a:ext cx="4041775" cy="639762"/>
          </a:xfrm>
        </p:spPr>
        <p:txBody>
          <a:bodyPr/>
          <a:lstStyle/>
          <a:p>
            <a:pPr algn="ctr"/>
            <a: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Изготовление атрибутов к сказкам детьми</a:t>
            </a:r>
            <a:endParaRPr lang="ru-RU" sz="1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6" name="Picture 2" descr="C:\Documents and Settings\Нина\Рабочий стол\DSC02020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tretch>
            <a:fillRect/>
          </a:stretch>
        </p:blipFill>
        <p:spPr bwMode="auto">
          <a:xfrm>
            <a:off x="4645025" y="2721506"/>
            <a:ext cx="4041775" cy="2858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Выводы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643042" y="1285860"/>
            <a:ext cx="5572164" cy="5078313"/>
          </a:xfrm>
          <a:prstGeom prst="rect">
            <a:avLst/>
          </a:prstGeom>
          <a:solidFill>
            <a:schemeClr val="accent5"/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42900" indent="-342900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 Мелкая моторика и координация  </a:t>
            </a: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движений дошкольников с ОНР  </a:t>
            </a:r>
          </a:p>
          <a:p>
            <a:pPr marL="342900" indent="-342900"/>
            <a:r>
              <a:rPr lang="en-US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III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уровня развита слабо.</a:t>
            </a: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Необходимо начинать проводить </a:t>
            </a: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диагностику развитости мелкой </a:t>
            </a: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моторики у детей с ОНР с 4 - 5 лет </a:t>
            </a: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для разработки коррекционной </a:t>
            </a: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программы по совершенствованию </a:t>
            </a:r>
          </a:p>
          <a:p>
            <a:pPr marL="342900" indent="-342900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тонких движений рук.</a:t>
            </a:r>
          </a:p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3.Проводить работу по развитию мелкой моторики и координации движений необходимо на всех режимных моментах обучения в детском саду на протяжении всего периода обучения.</a:t>
            </a:r>
          </a:p>
          <a:p>
            <a:pPr marL="342900" indent="-342900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marL="342900" indent="-342900"/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Уровень развития связной речи на начало работы по проекту</a:t>
            </a: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143240" y="1285860"/>
            <a:ext cx="4040188" cy="714380"/>
          </a:xfrm>
        </p:spPr>
        <p:txBody>
          <a:bodyPr/>
          <a:lstStyle/>
          <a:p>
            <a: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Анализ </a:t>
            </a:r>
            <a:r>
              <a:rPr lang="ru-RU" sz="18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сформированности</a:t>
            </a:r>
            <a:r>
              <a:rPr lang="ru-RU" sz="18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компонентов связной речи</a:t>
            </a:r>
            <a:endParaRPr lang="ru-RU" sz="18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11" name="Объект 4"/>
          <p:cNvGraphicFramePr>
            <a:graphicFrameLocks noGrp="1"/>
          </p:cNvGraphicFramePr>
          <p:nvPr>
            <p:ph sz="half" idx="2"/>
          </p:nvPr>
        </p:nvGraphicFramePr>
        <p:xfrm>
          <a:off x="2571736" y="2214554"/>
          <a:ext cx="4286280" cy="36433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867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Уровень коммуникативной функции речи дошкольников на начало проекта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142985"/>
            <a:ext cx="4040188" cy="714380"/>
          </a:xfrm>
        </p:spPr>
        <p:txBody>
          <a:bodyPr/>
          <a:lstStyle/>
          <a:p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Анализ </a:t>
            </a:r>
            <a:r>
              <a:rPr lang="ru-RU" sz="2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сформированности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коммуникативных навыков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dirty="0" smtClean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142985"/>
            <a:ext cx="4041775" cy="714380"/>
          </a:xfrm>
        </p:spPr>
        <p:txBody>
          <a:bodyPr/>
          <a:lstStyle/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Уровневая система оценки поведения детей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quarter" idx="4"/>
          </p:nvPr>
        </p:nvSpPr>
        <p:spPr/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Низкий уровень- </a:t>
            </a:r>
            <a:r>
              <a:rPr lang="ru-RU" sz="1800" dirty="0" smtClean="0"/>
              <a:t>(ситуативно-деловая форма общения)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(0-9 баллов)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Средний уровень- </a:t>
            </a:r>
            <a:r>
              <a:rPr lang="ru-RU" sz="1800" dirty="0" smtClean="0"/>
              <a:t>(</a:t>
            </a:r>
            <a:r>
              <a:rPr lang="ru-RU" sz="1800" dirty="0" err="1" smtClean="0"/>
              <a:t>внеситуативно-познавательная</a:t>
            </a:r>
            <a:r>
              <a:rPr lang="ru-RU" sz="1800" dirty="0" smtClean="0"/>
              <a:t> форма общения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)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-(10-13 баллов)</a:t>
            </a:r>
            <a:endParaRPr lang="ru-RU" sz="2000" dirty="0" smtClean="0"/>
          </a:p>
          <a:p>
            <a:pPr>
              <a:buNone/>
            </a:pP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Высокий уровень </a:t>
            </a:r>
            <a:r>
              <a:rPr lang="ru-RU" sz="2000" dirty="0" smtClean="0"/>
              <a:t>(</a:t>
            </a:r>
            <a:r>
              <a:rPr lang="ru-RU" sz="1800" dirty="0" err="1" smtClean="0"/>
              <a:t>внеситуативно-личностная</a:t>
            </a:r>
            <a:r>
              <a:rPr lang="ru-RU" sz="1800" dirty="0" smtClean="0"/>
              <a:t> форма общения)</a:t>
            </a:r>
            <a:r>
              <a:rPr lang="ru-RU" sz="2000" dirty="0" smtClean="0"/>
              <a:t> –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(14-15 баллов)</a:t>
            </a:r>
            <a:endParaRPr lang="ru-RU" sz="2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0" y="0"/>
            <a:ext cx="23436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graphicFrame>
        <p:nvGraphicFramePr>
          <p:cNvPr id="5" name="Объект 8"/>
          <p:cNvGraphicFramePr/>
          <p:nvPr/>
        </p:nvGraphicFramePr>
        <p:xfrm>
          <a:off x="214282" y="2643182"/>
          <a:ext cx="4143404" cy="25717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Критерий оценок (обработка результатов)</a:t>
            </a: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444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Порядок</a:t>
                      </a:r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в</a:t>
                      </a:r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ыбор</a:t>
                      </a:r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а</a:t>
                      </a:r>
                    </a:p>
                    <a:p>
                      <a:pPr algn="ctr"/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ситуации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Игра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Чтение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Беседа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Основной объект внимания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Игрушка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Книги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Взрослый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Комфортность состояния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Свобода поведения(1)+интерес к</a:t>
                      </a:r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опыту(1)+эмоциональная вовлеченность(1)=3</a:t>
                      </a:r>
                    </a:p>
                    <a:p>
                      <a:pPr algn="l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В игре                      При чтении                      В процессе беседы</a:t>
                      </a:r>
                    </a:p>
                    <a:p>
                      <a:pPr algn="l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1+3=4                            2+3=5</a:t>
                      </a:r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3=3=6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Особенности речевых 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высказываний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l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Об игрушках</a:t>
                      </a:r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</a:t>
                      </a:r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На несоциальные          На социальные</a:t>
                      </a:r>
                    </a:p>
                    <a:p>
                      <a:pPr algn="l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                           познавательные темы</a:t>
                      </a:r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    </a:t>
                      </a:r>
                      <a:r>
                        <a:rPr lang="ru-RU" sz="1400" baseline="0" dirty="0" err="1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темы</a:t>
                      </a:r>
                      <a:endParaRPr lang="ru-RU" sz="1400" baseline="0" dirty="0" smtClean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l"/>
                      <a:r>
                        <a:rPr lang="ru-RU" sz="1400" baseline="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            1                                              2                                      3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Средства общения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Предметно-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действенные</a:t>
                      </a: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1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Речевые</a:t>
                      </a:r>
                    </a:p>
                    <a:p>
                      <a:pPr algn="ctr"/>
                      <a:endParaRPr lang="ru-RU" sz="1400" dirty="0" smtClean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  <a:p>
                      <a:pPr algn="ctr"/>
                      <a:r>
                        <a:rPr lang="ru-RU" sz="1400" dirty="0" smtClean="0">
                          <a:solidFill>
                            <a:schemeClr val="accent4">
                              <a:lumMod val="75000"/>
                              <a:lumOff val="25000"/>
                            </a:schemeClr>
                          </a:solidFill>
                        </a:rPr>
                        <a:t>2</a:t>
                      </a:r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1">
                        <a:lumMod val="9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ru-RU" sz="1400" dirty="0">
                        <a:solidFill>
                          <a:schemeClr val="accent4">
                            <a:lumMod val="75000"/>
                            <a:lumOff val="25000"/>
                          </a:schemeClr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457200" y="142852"/>
            <a:ext cx="8229600" cy="928694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Выводы развития связной речи и ее коммуникативной функции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428627"/>
          </a:xfrm>
        </p:spPr>
        <p:txBody>
          <a:bodyPr/>
          <a:lstStyle/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Связная речь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2"/>
          </p:nvPr>
        </p:nvSpPr>
        <p:spPr>
          <a:xfrm>
            <a:off x="428596" y="1857364"/>
            <a:ext cx="4040188" cy="4308478"/>
          </a:xfrm>
          <a:solidFill>
            <a:schemeClr val="accent5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800" dirty="0" smtClean="0"/>
              <a:t>Трудности в овладении словарным</a:t>
            </a:r>
          </a:p>
          <a:p>
            <a:pPr>
              <a:buNone/>
            </a:pPr>
            <a:r>
              <a:rPr lang="ru-RU" sz="1800" dirty="0" smtClean="0"/>
              <a:t>запасом и грамматическим</a:t>
            </a:r>
          </a:p>
          <a:p>
            <a:pPr>
              <a:buNone/>
            </a:pPr>
            <a:r>
              <a:rPr lang="ru-RU" sz="1800" dirty="0" smtClean="0"/>
              <a:t>строем речи тормозят процесс</a:t>
            </a:r>
          </a:p>
          <a:p>
            <a:pPr>
              <a:buNone/>
            </a:pPr>
            <a:r>
              <a:rPr lang="ru-RU" sz="1800" dirty="0" smtClean="0"/>
              <a:t>развития связной речи и, прежде</a:t>
            </a:r>
          </a:p>
          <a:p>
            <a:pPr>
              <a:buNone/>
            </a:pPr>
            <a:r>
              <a:rPr lang="ru-RU" sz="1800" dirty="0" smtClean="0"/>
              <a:t>всего, своевременный переход от</a:t>
            </a:r>
          </a:p>
          <a:p>
            <a:pPr>
              <a:buNone/>
            </a:pPr>
            <a:r>
              <a:rPr lang="ru-RU" sz="1800" dirty="0" smtClean="0"/>
              <a:t>ситуативной формы к контекстной</a:t>
            </a:r>
            <a:r>
              <a:rPr lang="ru-RU" sz="2000" dirty="0" smtClean="0"/>
              <a:t>.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Таким образом, экспрессивная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речь детей может служить 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средством общения лишь в редких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 случаях, требующих постоянной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помощи и побуждения со стороны</a:t>
            </a:r>
          </a:p>
          <a:p>
            <a:pPr>
              <a:buNone/>
            </a:pPr>
            <a:r>
              <a:rPr lang="ru-RU" sz="1800" dirty="0" smtClean="0">
                <a:solidFill>
                  <a:schemeClr val="tx2">
                    <a:lumMod val="95000"/>
                    <a:lumOff val="5000"/>
                  </a:schemeClr>
                </a:solidFill>
              </a:rPr>
              <a:t>взрослых.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85861"/>
            <a:ext cx="4041775" cy="571504"/>
          </a:xfrm>
        </p:spPr>
        <p:txBody>
          <a:bodyPr/>
          <a:lstStyle/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Коммуникативная функция речи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857364"/>
            <a:ext cx="4041775" cy="4286280"/>
          </a:xfrm>
          <a:solidFill>
            <a:schemeClr val="accent5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800" dirty="0" smtClean="0"/>
              <a:t>  Вне специального внимания к</a:t>
            </a:r>
          </a:p>
          <a:p>
            <a:pPr>
              <a:buNone/>
            </a:pPr>
            <a:r>
              <a:rPr lang="ru-RU" sz="1800" dirty="0" smtClean="0"/>
              <a:t>речи дети с ОНР </a:t>
            </a:r>
            <a:r>
              <a:rPr lang="en-US" sz="1800" dirty="0" smtClean="0"/>
              <a:t>III </a:t>
            </a:r>
            <a:r>
              <a:rPr lang="ru-RU" sz="1800" dirty="0" smtClean="0"/>
              <a:t>уровня </a:t>
            </a:r>
          </a:p>
          <a:p>
            <a:pPr>
              <a:buNone/>
            </a:pPr>
            <a:r>
              <a:rPr lang="ru-RU" sz="1800" dirty="0" smtClean="0"/>
              <a:t>малоактивны, в редких случаях</a:t>
            </a:r>
          </a:p>
          <a:p>
            <a:pPr>
              <a:buNone/>
            </a:pPr>
            <a:r>
              <a:rPr lang="ru-RU" sz="1800" dirty="0" smtClean="0"/>
              <a:t>становятся инициаторами общения </a:t>
            </a:r>
          </a:p>
          <a:p>
            <a:pPr>
              <a:buNone/>
            </a:pPr>
            <a:r>
              <a:rPr lang="ru-RU" sz="1800" dirty="0" smtClean="0"/>
              <a:t>недостаточно общаются со</a:t>
            </a:r>
          </a:p>
          <a:p>
            <a:pPr>
              <a:buNone/>
            </a:pPr>
            <a:r>
              <a:rPr lang="ru-RU" sz="1800" dirty="0" smtClean="0"/>
              <a:t>сверстниками, редко обращаются к</a:t>
            </a:r>
          </a:p>
          <a:p>
            <a:pPr>
              <a:buNone/>
            </a:pPr>
            <a:r>
              <a:rPr lang="ru-RU" sz="1800" dirty="0" smtClean="0"/>
              <a:t>Взрослым с вопросами, не</a:t>
            </a:r>
          </a:p>
          <a:p>
            <a:pPr>
              <a:buNone/>
            </a:pPr>
            <a:r>
              <a:rPr lang="ru-RU" sz="1800" dirty="0" smtClean="0"/>
              <a:t>сопровождают рассказом игровые</a:t>
            </a:r>
          </a:p>
          <a:p>
            <a:pPr>
              <a:buNone/>
            </a:pPr>
            <a:r>
              <a:rPr lang="ru-RU" sz="1800" dirty="0" smtClean="0"/>
              <a:t>ситуации.  </a:t>
            </a: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Это обуславливает</a:t>
            </a:r>
          </a:p>
          <a:p>
            <a:pPr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сниженную коммуникативную</a:t>
            </a:r>
          </a:p>
          <a:p>
            <a:pPr>
              <a:buNone/>
            </a:pPr>
            <a:r>
              <a:rPr lang="ru-RU" sz="1800" b="1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направленность их речи</a:t>
            </a:r>
            <a:r>
              <a:rPr lang="ru-RU" sz="1800" dirty="0" smtClean="0"/>
              <a:t>.</a:t>
            </a:r>
            <a:endParaRPr lang="ru-RU" sz="18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Основной этап 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0" y="1142985"/>
            <a:ext cx="4497388" cy="1000132"/>
          </a:xfrm>
        </p:spPr>
        <p:txBody>
          <a:bodyPr/>
          <a:lstStyle/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Сводная таблица</a:t>
            </a:r>
          </a:p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уровней развития</a:t>
            </a:r>
          </a:p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связной речи и моторики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>
              <a:buNone/>
            </a:pPr>
            <a:r>
              <a:rPr lang="ru-RU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</a:t>
            </a:r>
            <a:endParaRPr lang="ru-RU" sz="2400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5025" y="1000109"/>
            <a:ext cx="4041775" cy="714379"/>
          </a:xfrm>
        </p:spPr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Сказка «Теремок»</a:t>
            </a:r>
            <a:endParaRPr lang="ru-RU" dirty="0"/>
          </a:p>
        </p:txBody>
      </p:sp>
      <p:graphicFrame>
        <p:nvGraphicFramePr>
          <p:cNvPr id="4" name="Объект 1"/>
          <p:cNvGraphicFramePr/>
          <p:nvPr/>
        </p:nvGraphicFramePr>
        <p:xfrm>
          <a:off x="285720" y="2571744"/>
          <a:ext cx="4500594" cy="33432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1026" name="Picture 2" descr="C:\Documents and Settings\Нина\Рабочий стол\фото\2013-01-23\01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634853"/>
            <a:ext cx="3686172" cy="350879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Выводы по основному этапу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Анализ диаграмм показал, что к концу года заметно улучшился уровень</a:t>
            </a:r>
          </a:p>
          <a:p>
            <a:pPr>
              <a:buNone/>
            </a:pPr>
            <a:r>
              <a:rPr lang="ru-RU" sz="1800" dirty="0" smtClean="0"/>
              <a:t>всех компонентов речи и мелкой моторики детей. </a:t>
            </a:r>
          </a:p>
          <a:p>
            <a:pPr>
              <a:buNone/>
            </a:pPr>
            <a:r>
              <a:rPr lang="ru-RU" sz="1800" dirty="0" smtClean="0"/>
              <a:t>Инициативные высказывания стали все чаще развернутыми,  </a:t>
            </a:r>
          </a:p>
          <a:p>
            <a:pPr>
              <a:buNone/>
            </a:pPr>
            <a:r>
              <a:rPr lang="ru-RU" sz="1800" dirty="0" smtClean="0"/>
              <a:t> грамматически более сложными.</a:t>
            </a:r>
          </a:p>
          <a:p>
            <a:pPr>
              <a:buNone/>
            </a:pPr>
            <a:r>
              <a:rPr lang="ru-RU" sz="1800" dirty="0" smtClean="0"/>
              <a:t>Развитие навыков речевого общения сформировало умение вступать</a:t>
            </a:r>
          </a:p>
          <a:p>
            <a:pPr>
              <a:buNone/>
            </a:pPr>
            <a:r>
              <a:rPr lang="ru-RU" sz="1800" dirty="0" smtClean="0"/>
              <a:t>в контакт, вести диалог, выполнять в нем активную роль, что </a:t>
            </a:r>
          </a:p>
          <a:p>
            <a:pPr>
              <a:buNone/>
            </a:pPr>
            <a:r>
              <a:rPr lang="ru-RU" sz="1800" dirty="0" smtClean="0"/>
              <a:t>положительно влияет на формирование фонетической, лексической, </a:t>
            </a:r>
          </a:p>
          <a:p>
            <a:pPr>
              <a:buNone/>
            </a:pPr>
            <a:r>
              <a:rPr lang="ru-RU" sz="1800" dirty="0" smtClean="0"/>
              <a:t>грамматической сторон языка. </a:t>
            </a:r>
          </a:p>
          <a:p>
            <a:pPr>
              <a:buNone/>
            </a:pPr>
            <a:r>
              <a:rPr lang="ru-RU" sz="1800" dirty="0" smtClean="0"/>
              <a:t>Дети научились передавать содержание сказки в процессе игры-</a:t>
            </a:r>
          </a:p>
          <a:p>
            <a:pPr>
              <a:buNone/>
            </a:pPr>
            <a:r>
              <a:rPr lang="ru-RU" sz="1800" dirty="0" smtClean="0"/>
              <a:t>драматизации и  посредством выразительных  движений.</a:t>
            </a:r>
          </a:p>
          <a:p>
            <a:pPr>
              <a:buNone/>
            </a:pPr>
            <a:r>
              <a:rPr lang="ru-RU" sz="1800" dirty="0" smtClean="0"/>
              <a:t>Высказывались из личного опыта.</a:t>
            </a:r>
          </a:p>
          <a:p>
            <a:pPr>
              <a:buNone/>
            </a:pPr>
            <a:r>
              <a:rPr lang="ru-RU" sz="1800" dirty="0" smtClean="0"/>
              <a:t> Освоили тонко дифференцированные движения  пальцев рук.</a:t>
            </a:r>
          </a:p>
          <a:p>
            <a:pPr>
              <a:buNone/>
            </a:pPr>
            <a:r>
              <a:rPr lang="ru-RU" sz="1800" dirty="0" smtClean="0"/>
              <a:t>Самостоятельно стали  решать многие возникающие проблемы, </a:t>
            </a:r>
          </a:p>
          <a:p>
            <a:pPr>
              <a:buNone/>
            </a:pPr>
            <a:r>
              <a:rPr lang="ru-RU" sz="1800" dirty="0" smtClean="0"/>
              <a:t>налаживать отношения со сверстниками, участвовать </a:t>
            </a:r>
            <a:r>
              <a:rPr lang="ru-RU" sz="1800" smtClean="0"/>
              <a:t>во всех</a:t>
            </a:r>
          </a:p>
          <a:p>
            <a:pPr>
              <a:buNone/>
            </a:pPr>
            <a:r>
              <a:rPr lang="ru-RU" sz="1800" smtClean="0"/>
              <a:t>мероприятиях </a:t>
            </a:r>
            <a:r>
              <a:rPr lang="ru-RU" sz="1800" dirty="0" smtClean="0"/>
              <a:t>группы и сада.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r>
              <a:rPr lang="ru-RU" sz="1800" dirty="0" smtClean="0"/>
              <a:t>.</a:t>
            </a:r>
          </a:p>
          <a:p>
            <a:pPr>
              <a:buNone/>
            </a:pPr>
            <a:endParaRPr lang="ru-RU" sz="1800" dirty="0" smtClean="0"/>
          </a:p>
          <a:p>
            <a:pPr>
              <a:buNone/>
            </a:pPr>
            <a:endParaRPr lang="ru-RU" sz="1800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725470"/>
          </a:xfrm>
        </p:spPr>
        <p:txBody>
          <a:bodyPr/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Творческое название проекта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071546"/>
            <a:ext cx="8229600" cy="5024452"/>
          </a:xfrm>
          <a:ln>
            <a:noFill/>
          </a:ln>
          <a:effectLst>
            <a:outerShdw blurRad="225425" dist="50800" dir="5220000" algn="ctr">
              <a:srgbClr val="000000">
                <a:alpha val="33000"/>
              </a:srgbClr>
            </a:outerShdw>
            <a:reflection blurRad="6350" stA="50000" endA="295" endPos="92000" dist="101600" dir="5400000" sy="-100000" algn="bl" rotWithShape="0"/>
          </a:effectLst>
          <a:scene3d>
            <a:camera prst="perspectiveContrastingRightFacing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pPr>
              <a:buNone/>
            </a:pPr>
            <a:endParaRPr lang="ru-RU" sz="2400" i="1" dirty="0" smtClean="0">
              <a:solidFill>
                <a:srgbClr val="003366"/>
              </a:solidFill>
            </a:endParaRPr>
          </a:p>
          <a:p>
            <a:pPr algn="ctr">
              <a:buNone/>
            </a:pPr>
            <a:r>
              <a:rPr lang="ru-RU" sz="2400" i="1" dirty="0" smtClean="0">
                <a:solidFill>
                  <a:srgbClr val="003366"/>
                </a:solidFill>
              </a:rPr>
              <a:t> </a:t>
            </a:r>
            <a:r>
              <a:rPr lang="ru-RU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Театрализация сказок, как средство формирования связной речи и развития мелкой моторики рук у дошкольников с общим недоразвитием речи </a:t>
            </a:r>
            <a:r>
              <a:rPr lang="en-US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III </a:t>
            </a:r>
            <a:r>
              <a:rPr lang="ru-RU" b="1" i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уровня</a:t>
            </a:r>
          </a:p>
          <a:p>
            <a:pPr algn="ctr">
              <a:buNone/>
            </a:pPr>
            <a:endParaRPr lang="ru-RU" i="1" dirty="0" smtClean="0">
              <a:solidFill>
                <a:srgbClr val="003366"/>
              </a:solidFill>
            </a:endParaRPr>
          </a:p>
        </p:txBody>
      </p:sp>
      <p:pic>
        <p:nvPicPr>
          <p:cNvPr id="1027" name="Picture 3" descr="C:\Documents and Settings\Нина\Мои документы\фото\2013-01-23\Копия 00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29322" y="3929066"/>
            <a:ext cx="2714644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/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Заключительный этап работы по проекту</a:t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май  2012</a:t>
            </a:r>
            <a:b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</a:b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457200" y="1142984"/>
            <a:ext cx="4040188" cy="928694"/>
          </a:xfrm>
        </p:spPr>
        <p:txBody>
          <a:bodyPr/>
          <a:lstStyle/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Сводная таблица </a:t>
            </a:r>
            <a:r>
              <a:rPr lang="ru-RU" sz="2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сформированности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развития речи и моторики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Объект 1"/>
          <p:cNvGraphicFramePr>
            <a:graphicFrameLocks noGrp="1"/>
          </p:cNvGraphicFramePr>
          <p:nvPr>
            <p:ph sz="half" idx="2"/>
          </p:nvPr>
        </p:nvGraphicFramePr>
        <p:xfrm>
          <a:off x="214282" y="2174875"/>
          <a:ext cx="4071966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786314" y="1071546"/>
            <a:ext cx="4143404" cy="714380"/>
          </a:xfrm>
        </p:spPr>
        <p:txBody>
          <a:bodyPr/>
          <a:lstStyle/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Выполнение атрибутики (спички)</a:t>
            </a:r>
            <a:endParaRPr lang="ru-RU" sz="2000" dirty="0"/>
          </a:p>
        </p:txBody>
      </p:sp>
      <p:pic>
        <p:nvPicPr>
          <p:cNvPr id="4098" name="Picture 2" descr="C:\Documents and Settings\Нина\Мои документы\фото\фото дс\DSC02033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5025" y="2492435"/>
            <a:ext cx="4041775" cy="33161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spc="5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Поделки 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0034" y="1214422"/>
            <a:ext cx="4040188" cy="428628"/>
          </a:xfrm>
        </p:spPr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Морские обитатели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041775" cy="785817"/>
          </a:xfrm>
        </p:spPr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 нас хорошее настроение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Documents and Settings\Нина\Рабочий стол\фото\2013-01-23\01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2635448"/>
            <a:ext cx="4040188" cy="3030141"/>
          </a:xfrm>
          <a:prstGeom prst="rect">
            <a:avLst/>
          </a:prstGeom>
          <a:noFill/>
        </p:spPr>
      </p:pic>
      <p:pic>
        <p:nvPicPr>
          <p:cNvPr id="12" name="Picture 3" descr="C:\Documents and Settings\Нина\Рабочий стол\05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06396" y="2174875"/>
            <a:ext cx="3919032" cy="395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2984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Сводные таблицы  на начало и конец работы по проекту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457200" y="1500175"/>
            <a:ext cx="4040188" cy="571504"/>
          </a:xfrm>
        </p:spPr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Связная речь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4" name="Объект 2"/>
          <p:cNvGraphicFramePr>
            <a:graphicFrameLocks noGrp="1"/>
          </p:cNvGraphicFramePr>
          <p:nvPr>
            <p:ph sz="half" idx="2"/>
          </p:nvPr>
        </p:nvGraphicFramePr>
        <p:xfrm>
          <a:off x="357158" y="2174875"/>
          <a:ext cx="3857652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5025" y="1643049"/>
            <a:ext cx="4041775" cy="428629"/>
          </a:xfrm>
        </p:spPr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Моторика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9" name="Объект 4"/>
          <p:cNvGraphicFramePr>
            <a:graphicFrameLocks noGrp="1"/>
          </p:cNvGraphicFramePr>
          <p:nvPr>
            <p:ph sz="quarter" idx="4"/>
          </p:nvPr>
        </p:nvGraphicFramePr>
        <p:xfrm>
          <a:off x="4857752" y="2428867"/>
          <a:ext cx="4000528" cy="335758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Сводная таблица на начало и конец работы по проекту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Грамматический строй речи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285861"/>
            <a:ext cx="4041775" cy="500065"/>
          </a:xfrm>
        </p:spPr>
        <p:txBody>
          <a:bodyPr/>
          <a:lstStyle/>
          <a:p>
            <a:pPr algn="ctr"/>
            <a:r>
              <a:rPr lang="ru-RU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Словарь</a:t>
            </a:r>
            <a:endParaRPr lang="ru-RU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Объект 2"/>
          <p:cNvGraphicFramePr>
            <a:graphicFrameLocks noGrp="1"/>
          </p:cNvGraphicFramePr>
          <p:nvPr>
            <p:ph sz="half" idx="2"/>
          </p:nvPr>
        </p:nvGraphicFramePr>
        <p:xfrm>
          <a:off x="457200" y="2174875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Объект 2"/>
          <p:cNvGraphicFramePr>
            <a:graphicFrameLocks noGrp="1"/>
          </p:cNvGraphicFramePr>
          <p:nvPr>
            <p:ph sz="quarter" idx="4"/>
          </p:nvPr>
        </p:nvGraphicFramePr>
        <p:xfrm>
          <a:off x="4645025" y="2174875"/>
          <a:ext cx="4041775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Коммуникативная функция речи  к концу работы по проекту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857488" y="1142984"/>
            <a:ext cx="4040188" cy="1031891"/>
          </a:xfrm>
        </p:spPr>
        <p:txBody>
          <a:bodyPr/>
          <a:lstStyle/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Сравнительный анализ уровня </a:t>
            </a:r>
            <a:r>
              <a:rPr lang="ru-RU" sz="2000" dirty="0" err="1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сформированности</a:t>
            </a:r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коммуникативных умений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graphicFrame>
        <p:nvGraphicFramePr>
          <p:cNvPr id="7" name="Объект 1"/>
          <p:cNvGraphicFramePr>
            <a:graphicFrameLocks noGrp="1"/>
          </p:cNvGraphicFramePr>
          <p:nvPr>
            <p:ph sz="half" idx="2"/>
          </p:nvPr>
        </p:nvGraphicFramePr>
        <p:xfrm>
          <a:off x="2786050" y="2285992"/>
          <a:ext cx="4040188" cy="395128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Театрализация сказок «Три медведя» «Репка»</a:t>
            </a:r>
            <a:endParaRPr lang="ru-RU" sz="2800" dirty="0"/>
          </a:p>
        </p:txBody>
      </p:sp>
      <p:pic>
        <p:nvPicPr>
          <p:cNvPr id="3075" name="Picture 3" descr="C:\Documents and Settings\Нина\Рабочий стол\DSC0204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57224" y="1357298"/>
            <a:ext cx="6500858" cy="478634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Выводы заключительного этапа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sz="1800" dirty="0" smtClean="0"/>
              <a:t>Работа по проекту показывает, что у детей заметно улучшилось состояние</a:t>
            </a:r>
          </a:p>
          <a:p>
            <a:pPr>
              <a:buNone/>
            </a:pPr>
            <a:r>
              <a:rPr lang="ru-RU" sz="1800" dirty="0" smtClean="0"/>
              <a:t>связной речи, развилась и укрепилась мелкая моторика рук. Дети имеют</a:t>
            </a:r>
          </a:p>
          <a:p>
            <a:pPr>
              <a:buNone/>
            </a:pPr>
            <a:r>
              <a:rPr lang="ru-RU" sz="1800" dirty="0" smtClean="0"/>
              <a:t>понятия о правилах речевого общения, пользуются более развитым</a:t>
            </a:r>
          </a:p>
          <a:p>
            <a:pPr>
              <a:buNone/>
            </a:pPr>
            <a:r>
              <a:rPr lang="ru-RU" sz="1800" dirty="0" smtClean="0"/>
              <a:t>словарем. Использование различных приемов и техник решает множество </a:t>
            </a:r>
          </a:p>
          <a:p>
            <a:pPr>
              <a:buNone/>
            </a:pPr>
            <a:r>
              <a:rPr lang="ru-RU" sz="1800" dirty="0" smtClean="0"/>
              <a:t>задач, не только задачи развития свободного коммуникативного общения</a:t>
            </a:r>
          </a:p>
          <a:p>
            <a:pPr>
              <a:buNone/>
            </a:pPr>
            <a:r>
              <a:rPr lang="ru-RU" sz="1800" dirty="0" smtClean="0"/>
              <a:t>связной речи и мелкой моторики рук, но и развитие эмоциональной, </a:t>
            </a:r>
          </a:p>
          <a:p>
            <a:pPr>
              <a:buNone/>
            </a:pPr>
            <a:r>
              <a:rPr lang="ru-RU" sz="1800" dirty="0" smtClean="0"/>
              <a:t>социальной сфер ребенка, их речевой активности, обогащение</a:t>
            </a:r>
          </a:p>
          <a:p>
            <a:pPr>
              <a:buNone/>
            </a:pPr>
            <a:r>
              <a:rPr lang="ru-RU" sz="1800" dirty="0" smtClean="0"/>
              <a:t>словарного запаса, развитие внимания, памяти, смекалки и воспитание</a:t>
            </a:r>
          </a:p>
          <a:p>
            <a:pPr>
              <a:buNone/>
            </a:pPr>
            <a:r>
              <a:rPr lang="ru-RU" sz="1800" dirty="0" smtClean="0"/>
              <a:t>чувства прекрасного.</a:t>
            </a:r>
          </a:p>
          <a:p>
            <a:pPr>
              <a:buNone/>
            </a:pPr>
            <a:r>
              <a:rPr lang="ru-RU" sz="1800" dirty="0" err="1" smtClean="0"/>
              <a:t>Психоэмоциональная</a:t>
            </a:r>
            <a:r>
              <a:rPr lang="ru-RU" sz="1800" dirty="0" smtClean="0"/>
              <a:t> атмосфера сказки помогает устранить беспокойство</a:t>
            </a:r>
          </a:p>
          <a:p>
            <a:pPr>
              <a:buNone/>
            </a:pPr>
            <a:r>
              <a:rPr lang="ru-RU" sz="1800" dirty="0" smtClean="0"/>
              <a:t>повышенное возбуждение, скованность, следовательно, дает детям</a:t>
            </a:r>
          </a:p>
          <a:p>
            <a:pPr>
              <a:buNone/>
            </a:pPr>
            <a:r>
              <a:rPr lang="ru-RU" sz="1800" dirty="0" smtClean="0"/>
              <a:t>возможность для восстановления сил, увеличения энергетического запаса</a:t>
            </a:r>
          </a:p>
          <a:p>
            <a:pPr>
              <a:buNone/>
            </a:pPr>
            <a:r>
              <a:rPr lang="ru-RU" sz="1800" dirty="0" smtClean="0"/>
              <a:t>и активизации творческого потенциала. </a:t>
            </a:r>
          </a:p>
          <a:p>
            <a:pPr>
              <a:buNone/>
            </a:pPr>
            <a:endParaRPr lang="ru-RU" sz="1800" dirty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20"/>
          <p:cNvGrpSpPr>
            <a:grpSpLocks noGrp="1"/>
          </p:cNvGrpSpPr>
          <p:nvPr>
            <p:ph idx="1"/>
          </p:nvPr>
        </p:nvGrpSpPr>
        <p:grpSpPr bwMode="auto">
          <a:xfrm>
            <a:off x="1000100" y="1857364"/>
            <a:ext cx="7358114" cy="4000528"/>
            <a:chOff x="1968" y="1488"/>
            <a:chExt cx="1776" cy="1766"/>
          </a:xfrm>
        </p:grpSpPr>
        <p:sp>
          <p:nvSpPr>
            <p:cNvPr id="18" name="AutoShape 21"/>
            <p:cNvSpPr>
              <a:spLocks noChangeArrowheads="1"/>
            </p:cNvSpPr>
            <p:nvPr/>
          </p:nvSpPr>
          <p:spPr bwMode="gray">
            <a:xfrm rot="6774404">
              <a:off x="2004" y="1578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hlink"/>
              </a:extrusionClr>
            </a:sp3d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19" name="AutoShape 22"/>
            <p:cNvSpPr>
              <a:spLocks noChangeArrowheads="1"/>
            </p:cNvSpPr>
            <p:nvPr/>
          </p:nvSpPr>
          <p:spPr bwMode="gray">
            <a:xfrm rot="12174404">
              <a:off x="1968" y="1567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1">
                    <a:gamma/>
                    <a:shade val="0"/>
                    <a:invGamma/>
                  </a:schemeClr>
                </a:gs>
                <a:gs pos="100000">
                  <a:schemeClr val="accent1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1"/>
              </a:extrusionClr>
            </a:sp3d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0" name="AutoShape 23"/>
            <p:cNvSpPr>
              <a:spLocks noChangeArrowheads="1"/>
            </p:cNvSpPr>
            <p:nvPr/>
          </p:nvSpPr>
          <p:spPr bwMode="gray">
            <a:xfrm rot="17574404">
              <a:off x="2029" y="1500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folHlink">
                    <a:gamma/>
                    <a:shade val="6275"/>
                    <a:invGamma/>
                  </a:schemeClr>
                </a:gs>
                <a:gs pos="100000">
                  <a:schemeClr val="folHlink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folHlink"/>
              </a:extrusionClr>
            </a:sp3d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1" name="AutoShape 24"/>
            <p:cNvSpPr>
              <a:spLocks noChangeArrowheads="1"/>
            </p:cNvSpPr>
            <p:nvPr/>
          </p:nvSpPr>
          <p:spPr bwMode="gray">
            <a:xfrm rot="22974404">
              <a:off x="2056" y="1536"/>
              <a:ext cx="1688" cy="1664"/>
            </a:xfrm>
            <a:custGeom>
              <a:avLst/>
              <a:gdLst>
                <a:gd name="G0" fmla="+- -1509893 0 0"/>
                <a:gd name="G1" fmla="+- -5955455 0 0"/>
                <a:gd name="G2" fmla="+- -1509893 0 -5955455"/>
                <a:gd name="G3" fmla="+- 10800 0 0"/>
                <a:gd name="G4" fmla="+- 0 0 -1509893"/>
                <a:gd name="T0" fmla="*/ 360 256 1"/>
                <a:gd name="T1" fmla="*/ 0 256 1"/>
                <a:gd name="G5" fmla="+- G2 T0 T1"/>
                <a:gd name="G6" fmla="?: G2 G2 G5"/>
                <a:gd name="G7" fmla="+- 0 0 G6"/>
                <a:gd name="G8" fmla="+- 7926 0 0"/>
                <a:gd name="G9" fmla="+- 0 0 -5955455"/>
                <a:gd name="G10" fmla="+- 7926 0 2700"/>
                <a:gd name="G11" fmla="cos G10 -1509893"/>
                <a:gd name="G12" fmla="sin G10 -1509893"/>
                <a:gd name="G13" fmla="cos 13500 -1509893"/>
                <a:gd name="G14" fmla="sin 13500 -1509893"/>
                <a:gd name="G15" fmla="+- G11 10800 0"/>
                <a:gd name="G16" fmla="+- G12 10800 0"/>
                <a:gd name="G17" fmla="+- G13 10800 0"/>
                <a:gd name="G18" fmla="+- G14 10800 0"/>
                <a:gd name="G19" fmla="*/ 7926 1 2"/>
                <a:gd name="G20" fmla="+- G19 5400 0"/>
                <a:gd name="G21" fmla="cos G20 -1509893"/>
                <a:gd name="G22" fmla="sin G20 -1509893"/>
                <a:gd name="G23" fmla="+- G21 10800 0"/>
                <a:gd name="G24" fmla="+- G12 G23 G22"/>
                <a:gd name="G25" fmla="+- G22 G23 G11"/>
                <a:gd name="G26" fmla="cos 10800 -1509893"/>
                <a:gd name="G27" fmla="sin 10800 -1509893"/>
                <a:gd name="G28" fmla="cos 7926 -1509893"/>
                <a:gd name="G29" fmla="sin 7926 -1509893"/>
                <a:gd name="G30" fmla="+- G26 10800 0"/>
                <a:gd name="G31" fmla="+- G27 10800 0"/>
                <a:gd name="G32" fmla="+- G28 10800 0"/>
                <a:gd name="G33" fmla="+- G29 10800 0"/>
                <a:gd name="G34" fmla="+- G19 5400 0"/>
                <a:gd name="G35" fmla="cos G34 -5955455"/>
                <a:gd name="G36" fmla="sin G34 -5955455"/>
                <a:gd name="G37" fmla="+/ -5955455 -1509893 2"/>
                <a:gd name="T2" fmla="*/ 180 256 1"/>
                <a:gd name="T3" fmla="*/ 0 256 1"/>
                <a:gd name="G38" fmla="+- G37 T2 T3"/>
                <a:gd name="G39" fmla="?: G2 G37 G38"/>
                <a:gd name="G40" fmla="cos 10800 G39"/>
                <a:gd name="G41" fmla="sin 10800 G39"/>
                <a:gd name="G42" fmla="cos 7926 G39"/>
                <a:gd name="G43" fmla="sin 7926 G39"/>
                <a:gd name="G44" fmla="+- G40 10800 0"/>
                <a:gd name="G45" fmla="+- G41 10800 0"/>
                <a:gd name="G46" fmla="+- G42 10800 0"/>
                <a:gd name="G47" fmla="+- G43 10800 0"/>
                <a:gd name="G48" fmla="+- G35 10800 0"/>
                <a:gd name="G49" fmla="+- G36 10800 0"/>
                <a:gd name="T4" fmla="*/ 16689 w 21600"/>
                <a:gd name="T5" fmla="*/ 1746 h 21600"/>
                <a:gd name="T6" fmla="*/ 10657 w 21600"/>
                <a:gd name="T7" fmla="*/ 1438 h 21600"/>
                <a:gd name="T8" fmla="*/ 15121 w 21600"/>
                <a:gd name="T9" fmla="*/ 4156 h 21600"/>
                <a:gd name="T10" fmla="*/ 23223 w 21600"/>
                <a:gd name="T11" fmla="*/ 5516 h 21600"/>
                <a:gd name="T12" fmla="*/ 21035 w 21600"/>
                <a:gd name="T13" fmla="*/ 10942 h 21600"/>
                <a:gd name="T14" fmla="*/ 15609 w 21600"/>
                <a:gd name="T15" fmla="*/ 8754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18093" y="7698"/>
                  </a:moveTo>
                  <a:cubicBezTo>
                    <a:pt x="16849" y="4772"/>
                    <a:pt x="13978" y="2874"/>
                    <a:pt x="10800" y="2874"/>
                  </a:cubicBezTo>
                  <a:cubicBezTo>
                    <a:pt x="10759" y="2873"/>
                    <a:pt x="10719" y="2874"/>
                    <a:pt x="10679" y="2874"/>
                  </a:cubicBezTo>
                  <a:lnTo>
                    <a:pt x="10635" y="1"/>
                  </a:lnTo>
                  <a:cubicBezTo>
                    <a:pt x="10690" y="0"/>
                    <a:pt x="10745" y="-1"/>
                    <a:pt x="10800" y="0"/>
                  </a:cubicBezTo>
                  <a:cubicBezTo>
                    <a:pt x="15131" y="0"/>
                    <a:pt x="19043" y="2587"/>
                    <a:pt x="20738" y="6573"/>
                  </a:cubicBezTo>
                  <a:lnTo>
                    <a:pt x="23223" y="5516"/>
                  </a:lnTo>
                  <a:lnTo>
                    <a:pt x="21035" y="10942"/>
                  </a:lnTo>
                  <a:lnTo>
                    <a:pt x="15609" y="8754"/>
                  </a:lnTo>
                  <a:lnTo>
                    <a:pt x="18093" y="7698"/>
                  </a:lnTo>
                  <a:close/>
                </a:path>
              </a:pathLst>
            </a:custGeom>
            <a:gradFill rotWithShape="1">
              <a:gsLst>
                <a:gs pos="0">
                  <a:schemeClr val="accent2">
                    <a:gamma/>
                    <a:shade val="0"/>
                    <a:invGamma/>
                  </a:schemeClr>
                </a:gs>
                <a:gs pos="100000">
                  <a:schemeClr val="accent2"/>
                </a:gs>
              </a:gsLst>
              <a:lin ang="2700000" scaled="1"/>
            </a:gradFill>
            <a:ln w="9525">
              <a:noFill/>
              <a:miter lim="800000"/>
              <a:headEnd/>
              <a:tailEnd/>
            </a:ln>
            <a:effectLst/>
            <a:scene3d>
              <a:camera prst="legacyObliqueTopRight"/>
              <a:lightRig rig="legacyFlat3" dir="b"/>
            </a:scene3d>
            <a:sp3d extrusionH="176200" prstMaterial="legacyMatte">
              <a:bevelT w="13500" h="13500" prst="angle"/>
              <a:bevelB w="13500" h="13500" prst="angle"/>
              <a:extrusionClr>
                <a:schemeClr val="accent2"/>
              </a:extrusionClr>
            </a:sp3d>
          </p:spPr>
          <p:txBody>
            <a:bodyPr wrap="none" anchor="ctr">
              <a:flatTx/>
            </a:bodyPr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  <a:effectLst/>
        </p:spPr>
        <p:txBody>
          <a:bodyPr/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Формы организации работы с детьми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12" name="AutoShape 26"/>
          <p:cNvSpPr>
            <a:spLocks noChangeArrowheads="1"/>
          </p:cNvSpPr>
          <p:nvPr/>
        </p:nvSpPr>
        <p:spPr bwMode="gray">
          <a:xfrm>
            <a:off x="3143240" y="2786058"/>
            <a:ext cx="3143272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7F899D">
                  <a:gamma/>
                  <a:tint val="0"/>
                  <a:invGamma/>
                </a:srgbClr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Развитие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коммуникативных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умений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3" name="AutoShape 26"/>
          <p:cNvSpPr>
            <a:spLocks noChangeArrowheads="1"/>
          </p:cNvSpPr>
          <p:nvPr/>
        </p:nvSpPr>
        <p:spPr bwMode="gray">
          <a:xfrm>
            <a:off x="6572264" y="3357562"/>
            <a:ext cx="2357454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7F899D">
                  <a:gamma/>
                  <a:tint val="0"/>
                  <a:invGamma/>
                </a:srgbClr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Наглядные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</a:t>
            </a:r>
          </a:p>
        </p:txBody>
      </p:sp>
      <p:sp>
        <p:nvSpPr>
          <p:cNvPr id="14" name="AutoShape 26"/>
          <p:cNvSpPr>
            <a:spLocks noChangeArrowheads="1"/>
          </p:cNvSpPr>
          <p:nvPr/>
        </p:nvSpPr>
        <p:spPr bwMode="gray">
          <a:xfrm>
            <a:off x="571472" y="3357562"/>
            <a:ext cx="2286016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7F899D">
                  <a:gamma/>
                  <a:tint val="0"/>
                  <a:invGamma/>
                </a:srgbClr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Игровые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5" name="AutoShape 26"/>
          <p:cNvSpPr>
            <a:spLocks noChangeArrowheads="1"/>
          </p:cNvSpPr>
          <p:nvPr/>
        </p:nvSpPr>
        <p:spPr bwMode="gray">
          <a:xfrm>
            <a:off x="1785918" y="4929198"/>
            <a:ext cx="2414590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7F899D">
                  <a:gamma/>
                  <a:tint val="0"/>
                  <a:invGamma/>
                </a:srgbClr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Словесные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6" name="AutoShape 26"/>
          <p:cNvSpPr>
            <a:spLocks noChangeArrowheads="1"/>
          </p:cNvSpPr>
          <p:nvPr/>
        </p:nvSpPr>
        <p:spPr bwMode="gray">
          <a:xfrm>
            <a:off x="5643570" y="4857760"/>
            <a:ext cx="2357454" cy="1143000"/>
          </a:xfrm>
          <a:prstGeom prst="can">
            <a:avLst>
              <a:gd name="adj" fmla="val 50000"/>
            </a:avLst>
          </a:prstGeom>
          <a:gradFill rotWithShape="1">
            <a:gsLst>
              <a:gs pos="0">
                <a:srgbClr val="7F899D"/>
              </a:gs>
              <a:gs pos="50000">
                <a:srgbClr val="7F899D">
                  <a:gamma/>
                  <a:tint val="0"/>
                  <a:invGamma/>
                </a:srgbClr>
              </a:gs>
              <a:gs pos="100000">
                <a:srgbClr val="7F899D"/>
              </a:gs>
            </a:gsLst>
            <a:lin ang="0" scaled="1"/>
          </a:gradFill>
          <a:ln w="9525">
            <a:solidFill>
              <a:srgbClr val="6F7A91">
                <a:alpha val="50000"/>
              </a:srgbClr>
            </a:solidFill>
            <a:round/>
            <a:headEnd/>
            <a:tailEnd/>
          </a:ln>
          <a:effectLst/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Практические </a:t>
            </a:r>
          </a:p>
          <a:p>
            <a:pPr algn="ctr"/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методы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Oval 5"/>
          <p:cNvSpPr>
            <a:spLocks noChangeArrowheads="1"/>
          </p:cNvSpPr>
          <p:nvPr/>
        </p:nvSpPr>
        <p:spPr bwMode="gray">
          <a:xfrm rot="1680564">
            <a:off x="4846293" y="4670980"/>
            <a:ext cx="3112011" cy="2248581"/>
          </a:xfrm>
          <a:prstGeom prst="ellipse">
            <a:avLst/>
          </a:prstGeom>
          <a:solidFill>
            <a:srgbClr val="FFFF99"/>
          </a:soli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Обучение и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творчество-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29" name="Oval 5"/>
          <p:cNvSpPr>
            <a:spLocks noChangeArrowheads="1"/>
          </p:cNvSpPr>
          <p:nvPr/>
        </p:nvSpPr>
        <p:spPr bwMode="gray">
          <a:xfrm>
            <a:off x="3500430" y="928670"/>
            <a:ext cx="3214710" cy="2500330"/>
          </a:xfrm>
          <a:prstGeom prst="ellipse">
            <a:avLst/>
          </a:prstGeom>
          <a:solidFill>
            <a:srgbClr val="FFFF99"/>
          </a:soli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Творческая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направленность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педагогического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процесса</a:t>
            </a:r>
          </a:p>
        </p:txBody>
      </p:sp>
      <p:sp>
        <p:nvSpPr>
          <p:cNvPr id="31" name="Oval 5"/>
          <p:cNvSpPr>
            <a:spLocks noChangeArrowheads="1"/>
          </p:cNvSpPr>
          <p:nvPr/>
        </p:nvSpPr>
        <p:spPr bwMode="gray">
          <a:xfrm rot="643418">
            <a:off x="5485767" y="2684198"/>
            <a:ext cx="3162061" cy="2295672"/>
          </a:xfrm>
          <a:prstGeom prst="ellipse">
            <a:avLst/>
          </a:prstGeom>
          <a:solidFill>
            <a:srgbClr val="FFFF99"/>
          </a:solidFill>
          <a:ln w="28575">
            <a:solidFill>
              <a:srgbClr val="FFC000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Интегративность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-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связь театральной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деятельности с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другими видами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деятельности</a:t>
            </a:r>
          </a:p>
        </p:txBody>
      </p:sp>
      <p:sp>
        <p:nvSpPr>
          <p:cNvPr id="28" name="Oval 5"/>
          <p:cNvSpPr>
            <a:spLocks noChangeArrowheads="1"/>
          </p:cNvSpPr>
          <p:nvPr/>
        </p:nvSpPr>
        <p:spPr bwMode="gray">
          <a:xfrm rot="19744154">
            <a:off x="774682" y="2003297"/>
            <a:ext cx="3208715" cy="2512369"/>
          </a:xfrm>
          <a:prstGeom prst="ellipse">
            <a:avLst/>
          </a:prstGeom>
          <a:solidFill>
            <a:srgbClr val="FFFF99"/>
          </a:soli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Стимуляция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познавательной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исследовательской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деятельности,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активности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ребенка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0" name="Oval 5"/>
          <p:cNvSpPr>
            <a:spLocks noChangeArrowheads="1"/>
          </p:cNvSpPr>
          <p:nvPr/>
        </p:nvSpPr>
        <p:spPr bwMode="gray">
          <a:xfrm rot="19777291">
            <a:off x="1091645" y="4362386"/>
            <a:ext cx="3202436" cy="2361586"/>
          </a:xfrm>
          <a:prstGeom prst="ellipse">
            <a:avLst/>
          </a:prstGeom>
          <a:solidFill>
            <a:srgbClr val="FFFF99"/>
          </a:soli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Свобода и </a:t>
            </a:r>
          </a:p>
          <a:p>
            <a:pPr algn="ctr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самостоятель</a:t>
            </a:r>
            <a:endParaRPr lang="ru-RU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ность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в  выборе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мотивов и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способов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действий</a:t>
            </a:r>
            <a:endParaRPr lang="ru-RU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Принципы театральной деятельности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26" name="Oval 5"/>
          <p:cNvSpPr>
            <a:spLocks noGrp="1" noChangeArrowheads="1"/>
          </p:cNvSpPr>
          <p:nvPr>
            <p:ph idx="1"/>
          </p:nvPr>
        </p:nvSpPr>
        <p:spPr bwMode="gray">
          <a:xfrm>
            <a:off x="3143240" y="2786058"/>
            <a:ext cx="2673944" cy="2623910"/>
          </a:xfrm>
          <a:prstGeom prst="ellipse">
            <a:avLst/>
          </a:prstGeom>
          <a:solidFill>
            <a:srgbClr val="FF9966"/>
          </a:solidFill>
          <a:ln w="28575">
            <a:solidFill>
              <a:srgbClr val="F8F8F8"/>
            </a:solidFill>
            <a:round/>
            <a:headEnd/>
            <a:tailEnd/>
          </a:ln>
          <a:effectLst>
            <a:outerShdw dist="77251" dir="567739" algn="ctr" rotWithShape="0">
              <a:srgbClr val="080808">
                <a:alpha val="50000"/>
              </a:srgbClr>
            </a:outerShdw>
          </a:effectLst>
        </p:spPr>
        <p:txBody>
          <a:bodyPr wrap="none" anchor="ctr"/>
          <a:lstStyle/>
          <a:p>
            <a:pPr algn="ctr">
              <a:buNone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Принципы </a:t>
            </a:r>
          </a:p>
          <a:p>
            <a:pPr algn="ctr">
              <a:buNone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театральной </a:t>
            </a:r>
          </a:p>
          <a:p>
            <a:pPr algn="ctr">
              <a:buNone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деятельности</a:t>
            </a:r>
          </a:p>
          <a:p>
            <a:pPr algn="ctr">
              <a:buNone/>
            </a:pP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в</a:t>
            </a:r>
            <a:r>
              <a:rPr lang="ru-RU" sz="2000" dirty="0" smtClean="0"/>
              <a:t> </a:t>
            </a:r>
            <a:r>
              <a:rPr lang="ru-RU" sz="20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ДОУ</a:t>
            </a:r>
            <a:endParaRPr lang="ru-RU" sz="20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54032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Работа с родителями</a:t>
            </a:r>
            <a:endParaRPr lang="ru-RU" sz="28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457200" y="1214423"/>
            <a:ext cx="4040188" cy="571504"/>
          </a:xfrm>
        </p:spPr>
        <p:txBody>
          <a:bodyPr/>
          <a:lstStyle/>
          <a:p>
            <a:pPr algn="ctr"/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Взаимодействие с родителями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1857364"/>
            <a:ext cx="4329114" cy="4500594"/>
          </a:xfrm>
          <a:solidFill>
            <a:schemeClr val="accent5">
              <a:lumMod val="90000"/>
            </a:schemeClr>
          </a:solidFill>
        </p:spPr>
        <p:txBody>
          <a:bodyPr/>
          <a:lstStyle/>
          <a:p>
            <a:pPr>
              <a:buNone/>
            </a:pPr>
            <a:r>
              <a:rPr lang="ru-RU" sz="2000" dirty="0" smtClean="0"/>
              <a:t>Как показывают современные </a:t>
            </a:r>
          </a:p>
          <a:p>
            <a:pPr>
              <a:buNone/>
            </a:pPr>
            <a:r>
              <a:rPr lang="ru-RU" sz="2000" dirty="0" smtClean="0"/>
              <a:t>исследования, включение</a:t>
            </a:r>
          </a:p>
          <a:p>
            <a:pPr>
              <a:buNone/>
            </a:pPr>
            <a:r>
              <a:rPr lang="ru-RU" sz="2000" dirty="0" smtClean="0"/>
              <a:t>родителей в единый  с педагогами</a:t>
            </a:r>
          </a:p>
          <a:p>
            <a:pPr>
              <a:buNone/>
            </a:pPr>
            <a:r>
              <a:rPr lang="ru-RU" sz="2000" dirty="0" smtClean="0"/>
              <a:t>процесс воспитания, развития и</a:t>
            </a:r>
          </a:p>
          <a:p>
            <a:pPr>
              <a:buNone/>
            </a:pPr>
            <a:r>
              <a:rPr lang="ru-RU" sz="2000" dirty="0" smtClean="0"/>
              <a:t>коррекции значительно</a:t>
            </a:r>
          </a:p>
          <a:p>
            <a:pPr>
              <a:buNone/>
            </a:pPr>
            <a:r>
              <a:rPr lang="ru-RU" sz="2000" dirty="0" smtClean="0"/>
              <a:t>повышает его эффективность.</a:t>
            </a:r>
          </a:p>
          <a:p>
            <a:pPr>
              <a:buNone/>
            </a:pPr>
            <a:r>
              <a:rPr lang="ru-RU" sz="2000" dirty="0" smtClean="0"/>
              <a:t>Родители помогали выполнить</a:t>
            </a:r>
          </a:p>
          <a:p>
            <a:pPr>
              <a:buNone/>
            </a:pPr>
            <a:r>
              <a:rPr lang="ru-RU" sz="2000" dirty="0" smtClean="0"/>
              <a:t>необходимую атрибутику.</a:t>
            </a:r>
          </a:p>
          <a:p>
            <a:pPr>
              <a:buNone/>
            </a:pPr>
            <a:r>
              <a:rPr lang="ru-RU" sz="2000" dirty="0" smtClean="0"/>
              <a:t>Проводили дополнительную</a:t>
            </a:r>
          </a:p>
          <a:p>
            <a:pPr>
              <a:buNone/>
            </a:pPr>
            <a:r>
              <a:rPr lang="ru-RU" sz="2000" dirty="0" smtClean="0"/>
              <a:t>работу со сказкой дома.</a:t>
            </a:r>
          </a:p>
          <a:p>
            <a:pPr>
              <a:buNone/>
            </a:pPr>
            <a:r>
              <a:rPr lang="ru-RU" sz="2000" dirty="0" smtClean="0"/>
              <a:t>Активно посещали мероприятия </a:t>
            </a:r>
          </a:p>
          <a:p>
            <a:pPr>
              <a:buNone/>
            </a:pPr>
            <a:r>
              <a:rPr lang="ru-RU" sz="2000" dirty="0" smtClean="0"/>
              <a:t>проводимые в детском саду. 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071546"/>
            <a:ext cx="4213255" cy="1000132"/>
          </a:xfrm>
        </p:spPr>
        <p:txBody>
          <a:bodyPr/>
          <a:lstStyle/>
          <a:p>
            <a:endParaRPr lang="ru-RU" sz="2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endParaRPr lang="ru-RU" sz="2000" dirty="0" smtClean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r>
              <a:rPr lang="ru-RU" sz="200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Уровень   заинтересованности и участия родителей в воспитании детей (анкеты)</a:t>
            </a:r>
            <a:endParaRPr lang="ru-RU" sz="200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graphicFrame>
        <p:nvGraphicFramePr>
          <p:cNvPr id="7" name="Объект 1"/>
          <p:cNvGraphicFramePr>
            <a:graphicFrameLocks noGrp="1"/>
          </p:cNvGraphicFramePr>
          <p:nvPr>
            <p:ph sz="quarter" idx="4"/>
          </p:nvPr>
        </p:nvGraphicFramePr>
        <p:xfrm>
          <a:off x="4645025" y="2357429"/>
          <a:ext cx="4284693" cy="37687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Участники проекта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28596" y="1357298"/>
            <a:ext cx="8229600" cy="5113337"/>
          </a:xfrm>
        </p:spPr>
        <p:txBody>
          <a:bodyPr/>
          <a:lstStyle/>
          <a:p>
            <a:endParaRPr lang="ru-RU" dirty="0" smtClean="0">
              <a:solidFill>
                <a:srgbClr val="003366"/>
              </a:solidFill>
            </a:endParaRPr>
          </a:p>
          <a:p>
            <a:pPr lvl="4"/>
            <a:r>
              <a:rPr lang="en-US" b="1" dirty="0" smtClean="0">
                <a:solidFill>
                  <a:schemeClr val="bg1"/>
                </a:solidFill>
                <a:cs typeface="Arial" charset="0"/>
              </a:rPr>
              <a:t>1</a:t>
            </a:r>
          </a:p>
          <a:p>
            <a:pPr lvl="4"/>
            <a:r>
              <a:rPr lang="en-US" b="1" dirty="0" smtClean="0">
                <a:solidFill>
                  <a:schemeClr val="bg1"/>
                </a:solidFill>
                <a:cs typeface="Arial" charset="0"/>
              </a:rPr>
              <a:t>1</a:t>
            </a:r>
          </a:p>
          <a:p>
            <a:pPr lvl="4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lvl="4"/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endParaRPr lang="ru-RU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ru-RU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endParaRPr lang="ru-RU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3428992" y="3357562"/>
            <a:ext cx="2812074" cy="323850"/>
            <a:chOff x="766" y="1457"/>
            <a:chExt cx="1300" cy="204"/>
          </a:xfrm>
        </p:grpSpPr>
        <p:sp>
          <p:nvSpPr>
            <p:cNvPr id="6" name="AutoShape 7"/>
            <p:cNvSpPr>
              <a:spLocks noChangeArrowheads="1"/>
            </p:cNvSpPr>
            <p:nvPr/>
          </p:nvSpPr>
          <p:spPr bwMode="gray">
            <a:xfrm flipH="1">
              <a:off x="2007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7" name="AutoShape 8"/>
            <p:cNvSpPr>
              <a:spLocks noChangeArrowheads="1"/>
            </p:cNvSpPr>
            <p:nvPr/>
          </p:nvSpPr>
          <p:spPr bwMode="gray">
            <a:xfrm>
              <a:off x="766" y="1457"/>
              <a:ext cx="59" cy="204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sp>
        <p:nvSpPr>
          <p:cNvPr id="13" name="AutoShape 14"/>
          <p:cNvSpPr>
            <a:spLocks noChangeArrowheads="1"/>
          </p:cNvSpPr>
          <p:nvPr/>
        </p:nvSpPr>
        <p:spPr bwMode="gray">
          <a:xfrm>
            <a:off x="357158" y="1214422"/>
            <a:ext cx="3857652" cy="2771791"/>
          </a:xfrm>
          <a:prstGeom prst="diamond">
            <a:avLst/>
          </a:prstGeom>
          <a:solidFill>
            <a:schemeClr val="accent5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ДЕТИ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4" name="AutoShape 14"/>
          <p:cNvSpPr>
            <a:spLocks noChangeArrowheads="1"/>
          </p:cNvSpPr>
          <p:nvPr/>
        </p:nvSpPr>
        <p:spPr bwMode="gray">
          <a:xfrm>
            <a:off x="4929190" y="1285860"/>
            <a:ext cx="3786214" cy="2828937"/>
          </a:xfrm>
          <a:prstGeom prst="diamond">
            <a:avLst/>
          </a:prstGeom>
          <a:solidFill>
            <a:schemeClr val="accent5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Родители</a:t>
            </a:r>
            <a:endParaRPr lang="ru-RU" sz="32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15" name="AutoShape 14"/>
          <p:cNvSpPr>
            <a:spLocks noChangeArrowheads="1"/>
          </p:cNvSpPr>
          <p:nvPr/>
        </p:nvSpPr>
        <p:spPr bwMode="gray">
          <a:xfrm>
            <a:off x="3000364" y="3786190"/>
            <a:ext cx="3786214" cy="2643206"/>
          </a:xfrm>
          <a:prstGeom prst="diamond">
            <a:avLst/>
          </a:prstGeom>
          <a:solidFill>
            <a:schemeClr val="accent1">
              <a:lumMod val="90000"/>
            </a:schemeClr>
          </a:solidFill>
          <a:ln w="9525" algn="ctr">
            <a:noFill/>
            <a:miter lim="800000"/>
            <a:headEnd/>
            <a:tailEnd/>
          </a:ln>
          <a:effectLst/>
          <a:scene3d>
            <a:camera prst="legacyPerspectiveBottom">
              <a:rot lat="20999999" lon="0" rev="0"/>
            </a:camera>
            <a:lightRig rig="legacyFlat4" dir="b"/>
          </a:scene3d>
          <a:sp3d extrusionH="163500" prstMaterial="legacyMatte">
            <a:bevelT w="13500" h="13500" prst="angle"/>
            <a:bevelB w="13500" h="13500" prst="angle"/>
            <a:extrusionClr>
              <a:schemeClr val="accent2"/>
            </a:extrusionClr>
          </a:sp3d>
        </p:spPr>
        <p:txBody>
          <a:bodyPr wrap="none" anchor="ctr">
            <a:flatTx/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Педагоги </a:t>
            </a:r>
          </a:p>
          <a:p>
            <a:pPr algn="ctr"/>
            <a:r>
              <a:rPr lang="ru-RU" sz="32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ДОУ</a:t>
            </a:r>
            <a:endParaRPr lang="ru-RU" sz="3200" dirty="0"/>
          </a:p>
        </p:txBody>
      </p:sp>
      <p:cxnSp>
        <p:nvCxnSpPr>
          <p:cNvPr id="19" name="Прямая со стрелкой 18"/>
          <p:cNvCxnSpPr/>
          <p:nvPr/>
        </p:nvCxnSpPr>
        <p:spPr>
          <a:xfrm flipV="1">
            <a:off x="5357818" y="3643314"/>
            <a:ext cx="1000132" cy="642942"/>
          </a:xfrm>
          <a:prstGeom prst="straightConnector1">
            <a:avLst/>
          </a:prstGeom>
          <a:ln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>
            <a:off x="3071802" y="3286124"/>
            <a:ext cx="1500198" cy="928694"/>
          </a:xfrm>
          <a:prstGeom prst="straightConnector1">
            <a:avLst/>
          </a:prstGeom>
          <a:ln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 стрелкой 43"/>
          <p:cNvCxnSpPr/>
          <p:nvPr/>
        </p:nvCxnSpPr>
        <p:spPr>
          <a:xfrm flipV="1">
            <a:off x="3428992" y="2071678"/>
            <a:ext cx="2500330" cy="71438"/>
          </a:xfrm>
          <a:prstGeom prst="straightConnector1">
            <a:avLst/>
          </a:prstGeom>
          <a:ln>
            <a:solidFill>
              <a:schemeClr val="accent4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0" name="Group 25"/>
          <p:cNvGrpSpPr>
            <a:grpSpLocks/>
          </p:cNvGrpSpPr>
          <p:nvPr/>
        </p:nvGrpSpPr>
        <p:grpSpPr bwMode="auto">
          <a:xfrm>
            <a:off x="571472" y="2643182"/>
            <a:ext cx="571503" cy="1214446"/>
            <a:chOff x="2111" y="2247"/>
            <a:chExt cx="592" cy="1034"/>
          </a:xfrm>
          <a:solidFill>
            <a:srgbClr val="92D050"/>
          </a:solidFill>
        </p:grpSpPr>
        <p:sp>
          <p:nvSpPr>
            <p:cNvPr id="21" name="Freeform 2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grpFill/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Oval 2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17" name="Group 36"/>
          <p:cNvGrpSpPr>
            <a:grpSpLocks/>
          </p:cNvGrpSpPr>
          <p:nvPr/>
        </p:nvGrpSpPr>
        <p:grpSpPr bwMode="auto">
          <a:xfrm>
            <a:off x="1071538" y="2714620"/>
            <a:ext cx="533400" cy="1065213"/>
            <a:chOff x="4466" y="2053"/>
            <a:chExt cx="590" cy="1177"/>
          </a:xfrm>
          <a:solidFill>
            <a:srgbClr val="FFFF00"/>
          </a:solidFill>
        </p:grpSpPr>
        <p:sp>
          <p:nvSpPr>
            <p:cNvPr id="23" name="Freeform 37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grpFill/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4" name="Oval 38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5" name="Group 36"/>
          <p:cNvGrpSpPr>
            <a:grpSpLocks/>
          </p:cNvGrpSpPr>
          <p:nvPr/>
        </p:nvGrpSpPr>
        <p:grpSpPr bwMode="auto">
          <a:xfrm>
            <a:off x="7429520" y="2714620"/>
            <a:ext cx="819152" cy="1350965"/>
            <a:chOff x="4466" y="2053"/>
            <a:chExt cx="590" cy="1177"/>
          </a:xfrm>
        </p:grpSpPr>
        <p:sp>
          <p:nvSpPr>
            <p:cNvPr id="26" name="Freeform 37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7" name="Oval 38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28" name="Group 36"/>
          <p:cNvGrpSpPr>
            <a:grpSpLocks/>
          </p:cNvGrpSpPr>
          <p:nvPr/>
        </p:nvGrpSpPr>
        <p:grpSpPr bwMode="auto">
          <a:xfrm>
            <a:off x="5429256" y="4857760"/>
            <a:ext cx="819152" cy="1493841"/>
            <a:chOff x="4466" y="2053"/>
            <a:chExt cx="590" cy="1177"/>
          </a:xfrm>
        </p:grpSpPr>
        <p:sp>
          <p:nvSpPr>
            <p:cNvPr id="29" name="Freeform 37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0" name="Oval 38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1" name="Group 36"/>
          <p:cNvGrpSpPr>
            <a:grpSpLocks/>
          </p:cNvGrpSpPr>
          <p:nvPr/>
        </p:nvGrpSpPr>
        <p:grpSpPr bwMode="auto">
          <a:xfrm>
            <a:off x="6072198" y="4786322"/>
            <a:ext cx="857256" cy="1493841"/>
            <a:chOff x="4466" y="2053"/>
            <a:chExt cx="590" cy="1177"/>
          </a:xfrm>
        </p:grpSpPr>
        <p:sp>
          <p:nvSpPr>
            <p:cNvPr id="32" name="Freeform 37"/>
            <p:cNvSpPr>
              <a:spLocks/>
            </p:cNvSpPr>
            <p:nvPr/>
          </p:nvSpPr>
          <p:spPr bwMode="gray">
            <a:xfrm>
              <a:off x="4466" y="2259"/>
              <a:ext cx="590" cy="971"/>
            </a:xfrm>
            <a:custGeom>
              <a:avLst/>
              <a:gdLst/>
              <a:ahLst/>
              <a:cxnLst>
                <a:cxn ang="0">
                  <a:pos x="284" y="59"/>
                </a:cxn>
                <a:cxn ang="0">
                  <a:pos x="364" y="7"/>
                </a:cxn>
                <a:cxn ang="0">
                  <a:pos x="446" y="52"/>
                </a:cxn>
                <a:cxn ang="0">
                  <a:pos x="512" y="216"/>
                </a:cxn>
                <a:cxn ang="0">
                  <a:pos x="532" y="417"/>
                </a:cxn>
                <a:cxn ang="0">
                  <a:pos x="450" y="305"/>
                </a:cxn>
                <a:cxn ang="0">
                  <a:pos x="398" y="118"/>
                </a:cxn>
                <a:cxn ang="0">
                  <a:pos x="490" y="497"/>
                </a:cxn>
                <a:cxn ang="0">
                  <a:pos x="388" y="531"/>
                </a:cxn>
                <a:cxn ang="0">
                  <a:pos x="412" y="817"/>
                </a:cxn>
                <a:cxn ang="0">
                  <a:pos x="366" y="967"/>
                </a:cxn>
                <a:cxn ang="0">
                  <a:pos x="308" y="832"/>
                </a:cxn>
                <a:cxn ang="0">
                  <a:pos x="290" y="549"/>
                </a:cxn>
                <a:cxn ang="0">
                  <a:pos x="264" y="801"/>
                </a:cxn>
                <a:cxn ang="0">
                  <a:pos x="189" y="962"/>
                </a:cxn>
                <a:cxn ang="0">
                  <a:pos x="151" y="804"/>
                </a:cxn>
                <a:cxn ang="0">
                  <a:pos x="184" y="525"/>
                </a:cxn>
                <a:cxn ang="0">
                  <a:pos x="84" y="505"/>
                </a:cxn>
                <a:cxn ang="0">
                  <a:pos x="170" y="118"/>
                </a:cxn>
                <a:cxn ang="0">
                  <a:pos x="86" y="401"/>
                </a:cxn>
                <a:cxn ang="0">
                  <a:pos x="24" y="303"/>
                </a:cxn>
                <a:cxn ang="0">
                  <a:pos x="140" y="39"/>
                </a:cxn>
                <a:cxn ang="0">
                  <a:pos x="212" y="13"/>
                </a:cxn>
                <a:cxn ang="0">
                  <a:pos x="284" y="59"/>
                </a:cxn>
              </a:cxnLst>
              <a:rect l="0" t="0" r="r" b="b"/>
              <a:pathLst>
                <a:path w="590" h="971">
                  <a:moveTo>
                    <a:pt x="284" y="59"/>
                  </a:moveTo>
                  <a:cubicBezTo>
                    <a:pt x="326" y="59"/>
                    <a:pt x="352" y="37"/>
                    <a:pt x="364" y="7"/>
                  </a:cubicBezTo>
                  <a:cubicBezTo>
                    <a:pt x="390" y="2"/>
                    <a:pt x="418" y="17"/>
                    <a:pt x="446" y="52"/>
                  </a:cubicBezTo>
                  <a:cubicBezTo>
                    <a:pt x="470" y="87"/>
                    <a:pt x="498" y="155"/>
                    <a:pt x="512" y="216"/>
                  </a:cubicBezTo>
                  <a:cubicBezTo>
                    <a:pt x="528" y="274"/>
                    <a:pt x="590" y="404"/>
                    <a:pt x="532" y="417"/>
                  </a:cubicBezTo>
                  <a:cubicBezTo>
                    <a:pt x="476" y="430"/>
                    <a:pt x="462" y="364"/>
                    <a:pt x="450" y="305"/>
                  </a:cubicBezTo>
                  <a:cubicBezTo>
                    <a:pt x="430" y="227"/>
                    <a:pt x="398" y="118"/>
                    <a:pt x="398" y="118"/>
                  </a:cubicBezTo>
                  <a:cubicBezTo>
                    <a:pt x="405" y="150"/>
                    <a:pt x="492" y="428"/>
                    <a:pt x="490" y="497"/>
                  </a:cubicBezTo>
                  <a:cubicBezTo>
                    <a:pt x="428" y="523"/>
                    <a:pt x="442" y="516"/>
                    <a:pt x="388" y="531"/>
                  </a:cubicBezTo>
                  <a:cubicBezTo>
                    <a:pt x="394" y="620"/>
                    <a:pt x="405" y="737"/>
                    <a:pt x="412" y="817"/>
                  </a:cubicBezTo>
                  <a:cubicBezTo>
                    <a:pt x="414" y="865"/>
                    <a:pt x="438" y="963"/>
                    <a:pt x="366" y="967"/>
                  </a:cubicBezTo>
                  <a:cubicBezTo>
                    <a:pt x="294" y="971"/>
                    <a:pt x="318" y="915"/>
                    <a:pt x="308" y="832"/>
                  </a:cubicBezTo>
                  <a:lnTo>
                    <a:pt x="290" y="549"/>
                  </a:lnTo>
                  <a:lnTo>
                    <a:pt x="264" y="801"/>
                  </a:lnTo>
                  <a:cubicBezTo>
                    <a:pt x="250" y="879"/>
                    <a:pt x="256" y="960"/>
                    <a:pt x="189" y="962"/>
                  </a:cubicBezTo>
                  <a:cubicBezTo>
                    <a:pt x="122" y="964"/>
                    <a:pt x="149" y="840"/>
                    <a:pt x="151" y="804"/>
                  </a:cubicBezTo>
                  <a:cubicBezTo>
                    <a:pt x="153" y="768"/>
                    <a:pt x="184" y="579"/>
                    <a:pt x="184" y="525"/>
                  </a:cubicBezTo>
                  <a:cubicBezTo>
                    <a:pt x="134" y="515"/>
                    <a:pt x="84" y="505"/>
                    <a:pt x="84" y="505"/>
                  </a:cubicBezTo>
                  <a:lnTo>
                    <a:pt x="170" y="118"/>
                  </a:lnTo>
                  <a:cubicBezTo>
                    <a:pt x="170" y="101"/>
                    <a:pt x="110" y="370"/>
                    <a:pt x="86" y="401"/>
                  </a:cubicBezTo>
                  <a:cubicBezTo>
                    <a:pt x="62" y="433"/>
                    <a:pt x="0" y="397"/>
                    <a:pt x="24" y="303"/>
                  </a:cubicBezTo>
                  <a:cubicBezTo>
                    <a:pt x="34" y="263"/>
                    <a:pt x="124" y="55"/>
                    <a:pt x="140" y="39"/>
                  </a:cubicBezTo>
                  <a:cubicBezTo>
                    <a:pt x="156" y="23"/>
                    <a:pt x="160" y="0"/>
                    <a:pt x="212" y="13"/>
                  </a:cubicBezTo>
                  <a:cubicBezTo>
                    <a:pt x="238" y="41"/>
                    <a:pt x="242" y="59"/>
                    <a:pt x="284" y="59"/>
                  </a:cubicBezTo>
                  <a:close/>
                </a:path>
              </a:pathLst>
            </a:custGeom>
            <a:solidFill>
              <a:schemeClr val="accent2"/>
            </a:solidFill>
            <a:ln w="19050" cmpd="sng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4" name="Oval 38"/>
            <p:cNvSpPr>
              <a:spLocks noChangeArrowheads="1"/>
            </p:cNvSpPr>
            <p:nvPr/>
          </p:nvSpPr>
          <p:spPr bwMode="gray">
            <a:xfrm>
              <a:off x="4641" y="2053"/>
              <a:ext cx="213" cy="225"/>
            </a:xfrm>
            <a:prstGeom prst="ellipse">
              <a:avLst/>
            </a:prstGeom>
            <a:solidFill>
              <a:schemeClr val="accent2"/>
            </a:solidFill>
            <a:ln w="19050">
              <a:noFill/>
              <a:round/>
              <a:headEnd/>
              <a:tailEnd/>
            </a:ln>
            <a:effectLst>
              <a:outerShdw dist="71842" dir="18900000" algn="ctr" rotWithShape="0">
                <a:srgbClr val="000000"/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  <p:grpSp>
        <p:nvGrpSpPr>
          <p:cNvPr id="35" name="Group 25"/>
          <p:cNvGrpSpPr>
            <a:grpSpLocks/>
          </p:cNvGrpSpPr>
          <p:nvPr/>
        </p:nvGrpSpPr>
        <p:grpSpPr bwMode="auto">
          <a:xfrm>
            <a:off x="8143900" y="2428868"/>
            <a:ext cx="857256" cy="1625605"/>
            <a:chOff x="2111" y="2247"/>
            <a:chExt cx="592" cy="1034"/>
          </a:xfrm>
          <a:solidFill>
            <a:schemeClr val="bg1">
              <a:lumMod val="65000"/>
            </a:schemeClr>
          </a:solidFill>
        </p:grpSpPr>
        <p:sp>
          <p:nvSpPr>
            <p:cNvPr id="36" name="Freeform 26"/>
            <p:cNvSpPr>
              <a:spLocks/>
            </p:cNvSpPr>
            <p:nvPr/>
          </p:nvSpPr>
          <p:spPr bwMode="gray">
            <a:xfrm>
              <a:off x="2111" y="2449"/>
              <a:ext cx="592" cy="832"/>
            </a:xfrm>
            <a:custGeom>
              <a:avLst/>
              <a:gdLst/>
              <a:ahLst/>
              <a:cxnLst>
                <a:cxn ang="0">
                  <a:pos x="168" y="1"/>
                </a:cxn>
                <a:cxn ang="0">
                  <a:pos x="148" y="33"/>
                </a:cxn>
                <a:cxn ang="0">
                  <a:pos x="127" y="1"/>
                </a:cxn>
                <a:cxn ang="0">
                  <a:pos x="70" y="17"/>
                </a:cxn>
                <a:cxn ang="0">
                  <a:pos x="1" y="174"/>
                </a:cxn>
                <a:cxn ang="0">
                  <a:pos x="36" y="213"/>
                </a:cxn>
                <a:cxn ang="0">
                  <a:pos x="86" y="57"/>
                </a:cxn>
                <a:cxn ang="0">
                  <a:pos x="14" y="411"/>
                </a:cxn>
                <a:cxn ang="0">
                  <a:pos x="34" y="466"/>
                </a:cxn>
                <a:cxn ang="0">
                  <a:pos x="133" y="440"/>
                </a:cxn>
                <a:cxn ang="0">
                  <a:pos x="147" y="232"/>
                </a:cxn>
                <a:cxn ang="0">
                  <a:pos x="169" y="439"/>
                </a:cxn>
                <a:cxn ang="0">
                  <a:pos x="262" y="468"/>
                </a:cxn>
                <a:cxn ang="0">
                  <a:pos x="282" y="407"/>
                </a:cxn>
                <a:cxn ang="0">
                  <a:pos x="210" y="57"/>
                </a:cxn>
                <a:cxn ang="0">
                  <a:pos x="230" y="135"/>
                </a:cxn>
                <a:cxn ang="0">
                  <a:pos x="281" y="236"/>
                </a:cxn>
                <a:cxn ang="0">
                  <a:pos x="295" y="162"/>
                </a:cxn>
                <a:cxn ang="0">
                  <a:pos x="216" y="8"/>
                </a:cxn>
                <a:cxn ang="0">
                  <a:pos x="168" y="1"/>
                </a:cxn>
              </a:cxnLst>
              <a:rect l="0" t="0" r="r" b="b"/>
              <a:pathLst>
                <a:path w="320" h="479">
                  <a:moveTo>
                    <a:pt x="168" y="1"/>
                  </a:moveTo>
                  <a:cubicBezTo>
                    <a:pt x="165" y="15"/>
                    <a:pt x="154" y="34"/>
                    <a:pt x="148" y="33"/>
                  </a:cubicBezTo>
                  <a:cubicBezTo>
                    <a:pt x="141" y="33"/>
                    <a:pt x="133" y="15"/>
                    <a:pt x="127" y="1"/>
                  </a:cubicBezTo>
                  <a:cubicBezTo>
                    <a:pt x="105" y="0"/>
                    <a:pt x="88" y="5"/>
                    <a:pt x="70" y="17"/>
                  </a:cubicBezTo>
                  <a:cubicBezTo>
                    <a:pt x="57" y="32"/>
                    <a:pt x="0" y="165"/>
                    <a:pt x="1" y="174"/>
                  </a:cubicBezTo>
                  <a:cubicBezTo>
                    <a:pt x="1" y="183"/>
                    <a:pt x="3" y="212"/>
                    <a:pt x="36" y="213"/>
                  </a:cubicBezTo>
                  <a:cubicBezTo>
                    <a:pt x="63" y="197"/>
                    <a:pt x="86" y="57"/>
                    <a:pt x="86" y="57"/>
                  </a:cubicBezTo>
                  <a:cubicBezTo>
                    <a:pt x="79" y="92"/>
                    <a:pt x="14" y="411"/>
                    <a:pt x="14" y="411"/>
                  </a:cubicBezTo>
                  <a:cubicBezTo>
                    <a:pt x="9" y="452"/>
                    <a:pt x="24" y="464"/>
                    <a:pt x="34" y="466"/>
                  </a:cubicBezTo>
                  <a:cubicBezTo>
                    <a:pt x="55" y="471"/>
                    <a:pt x="114" y="479"/>
                    <a:pt x="133" y="440"/>
                  </a:cubicBezTo>
                  <a:cubicBezTo>
                    <a:pt x="152" y="401"/>
                    <a:pt x="141" y="232"/>
                    <a:pt x="147" y="232"/>
                  </a:cubicBezTo>
                  <a:cubicBezTo>
                    <a:pt x="153" y="232"/>
                    <a:pt x="150" y="400"/>
                    <a:pt x="169" y="439"/>
                  </a:cubicBezTo>
                  <a:cubicBezTo>
                    <a:pt x="188" y="478"/>
                    <a:pt x="243" y="473"/>
                    <a:pt x="262" y="468"/>
                  </a:cubicBezTo>
                  <a:cubicBezTo>
                    <a:pt x="272" y="462"/>
                    <a:pt x="292" y="459"/>
                    <a:pt x="282" y="407"/>
                  </a:cubicBezTo>
                  <a:lnTo>
                    <a:pt x="210" y="57"/>
                  </a:lnTo>
                  <a:cubicBezTo>
                    <a:pt x="201" y="12"/>
                    <a:pt x="218" y="105"/>
                    <a:pt x="230" y="135"/>
                  </a:cubicBezTo>
                  <a:cubicBezTo>
                    <a:pt x="242" y="165"/>
                    <a:pt x="242" y="254"/>
                    <a:pt x="281" y="236"/>
                  </a:cubicBezTo>
                  <a:cubicBezTo>
                    <a:pt x="320" y="218"/>
                    <a:pt x="299" y="180"/>
                    <a:pt x="295" y="162"/>
                  </a:cubicBezTo>
                  <a:cubicBezTo>
                    <a:pt x="288" y="150"/>
                    <a:pt x="237" y="17"/>
                    <a:pt x="216" y="8"/>
                  </a:cubicBezTo>
                  <a:cubicBezTo>
                    <a:pt x="183" y="0"/>
                    <a:pt x="168" y="1"/>
                    <a:pt x="168" y="1"/>
                  </a:cubicBezTo>
                  <a:close/>
                </a:path>
              </a:pathLst>
            </a:custGeom>
            <a:grpFill/>
            <a:ln w="19050" cmpd="sng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37" name="Oval 27"/>
            <p:cNvSpPr>
              <a:spLocks noChangeArrowheads="1"/>
            </p:cNvSpPr>
            <p:nvPr/>
          </p:nvSpPr>
          <p:spPr bwMode="gray">
            <a:xfrm flipH="1">
              <a:off x="2286" y="2247"/>
              <a:ext cx="199" cy="215"/>
            </a:xfrm>
            <a:prstGeom prst="ellipse">
              <a:avLst/>
            </a:prstGeom>
            <a:grpFill/>
            <a:ln w="19050">
              <a:noFill/>
              <a:round/>
              <a:headEnd/>
              <a:tailEnd/>
            </a:ln>
            <a:effectLst>
              <a:outerShdw dist="71842" dir="13500000" algn="ctr" rotWithShape="0">
                <a:srgbClr val="000000"/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28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Результаты проекта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214422"/>
            <a:ext cx="8643998" cy="5072098"/>
          </a:xfrm>
          <a:solidFill>
            <a:schemeClr val="accent5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ru-RU" sz="2000" i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DejaVu Serif Condensed" pitchFamily="18" charset="0"/>
              <a:ea typeface="DejaVu Serif Condensed" pitchFamily="18" charset="0"/>
            </a:endParaRP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Разработана и реализована программа   «Формирование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коммуникативных умений  в  результате логопедической работы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над связной речью и мелкой моторикой рук.» 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Разработаны конспекты занятий, методические рекомендации 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для педагогов и родителей по развитию связной речи </a:t>
            </a:r>
            <a:r>
              <a:rPr lang="ru-RU" sz="2000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и мелкой</a:t>
            </a:r>
          </a:p>
          <a:p>
            <a:pPr>
              <a:buNone/>
            </a:pPr>
            <a:r>
              <a:rPr lang="ru-RU" sz="2000" i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моторики</a:t>
            </a: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.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Организованы театрализованные представления сказок для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родителей и детей младших групп детского сада.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Проведены открытые занятия для родителей.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Налажена работа с родителями.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Предметно-развивающая среда пополнена атрибутами.</a:t>
            </a:r>
          </a:p>
          <a:p>
            <a:pPr>
              <a:buNone/>
            </a:pPr>
            <a:r>
              <a:rPr lang="ru-RU" sz="2000" i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DejaVu Serif Condensed" pitchFamily="18" charset="0"/>
                <a:ea typeface="DejaVu Serif Condensed" pitchFamily="18" charset="0"/>
              </a:rPr>
              <a:t>Дети стали более раскрепощенными, активными, умелыми.</a:t>
            </a: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Выводы 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None/>
            </a:pPr>
            <a:r>
              <a:rPr lang="ru-RU" sz="1800" dirty="0" smtClean="0"/>
              <a:t>        Введение наглядных моделей в процесс обучения   позволяет логопеду более целенаправленно развивать </a:t>
            </a:r>
            <a:r>
              <a:rPr lang="ru-RU" sz="1800" dirty="0" err="1" smtClean="0"/>
              <a:t>импрессивную</a:t>
            </a:r>
            <a:r>
              <a:rPr lang="ru-RU" sz="1800" dirty="0" smtClean="0"/>
              <a:t> речь детей, обогащать их активный словарь,  закреплять навыки словообразования, формировать и совершенствовать умение использовать в речи различные конструкции  предложений, описывать предметы, формировать общую и мелкую моторику рук, составлять рассказ.</a:t>
            </a:r>
          </a:p>
          <a:p>
            <a:pPr>
              <a:buNone/>
            </a:pPr>
            <a:r>
              <a:rPr lang="ru-RU" sz="1800" dirty="0" smtClean="0"/>
              <a:t>      Коррекционно-развивающая работа по данным направлениям способствует комплексному преодолению речевых нарушений и  предупреждению возможных вторичных задержек в развитии познавательных и психических процессов. Создание на логопедических занятиях условий для оптимального физического и нервно-психического развития обеспечит уровень здоровья детей. </a:t>
            </a:r>
          </a:p>
          <a:p>
            <a:pPr>
              <a:buNone/>
            </a:pPr>
            <a:r>
              <a:rPr lang="ru-RU" sz="1800" dirty="0" smtClean="0"/>
              <a:t>    Эффективность реализуемой программы подтверждается результатами итоговой диагностики.</a:t>
            </a: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068893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 smtClean="0"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</a:t>
            </a:r>
            <a:endParaRPr lang="ru-RU" dirty="0" smtClean="0"/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Литература</a:t>
            </a:r>
            <a: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ru-RU" sz="32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ru-RU" sz="32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8229600" cy="5054617"/>
          </a:xfrm>
        </p:spPr>
        <p:txBody>
          <a:bodyPr/>
          <a:lstStyle/>
          <a:p>
            <a:r>
              <a:rPr lang="ru-RU" sz="1800" dirty="0" smtClean="0"/>
              <a:t>Чиркина Г.В. Методы обследования речи детей. Пособие по диагностике речевых нарушений. М.: </a:t>
            </a:r>
            <a:r>
              <a:rPr lang="ru-RU" sz="1800" dirty="0" err="1" smtClean="0"/>
              <a:t>Владос</a:t>
            </a:r>
            <a:r>
              <a:rPr lang="ru-RU" sz="1800" dirty="0" smtClean="0"/>
              <a:t>, 2003г.</a:t>
            </a:r>
          </a:p>
          <a:p>
            <a:r>
              <a:rPr lang="ru-RU" sz="1800" dirty="0" smtClean="0"/>
              <a:t>Грибова О.Е. Технология организации логопедического обследования. Айрис-пресс, 2005г.</a:t>
            </a:r>
          </a:p>
          <a:p>
            <a:r>
              <a:rPr lang="ru-RU" sz="1800" dirty="0" smtClean="0"/>
              <a:t>(</a:t>
            </a:r>
            <a:r>
              <a:rPr lang="ru-RU" sz="1800" dirty="0" err="1" smtClean="0"/>
              <a:t>Глухов</a:t>
            </a:r>
            <a:r>
              <a:rPr lang="ru-RU" sz="1800" dirty="0" smtClean="0"/>
              <a:t> В.П. Формирование связной речи детей с общим недоразвитием речи» -М., 2004.</a:t>
            </a:r>
          </a:p>
          <a:p>
            <a:r>
              <a:rPr lang="ru-RU" sz="1800" dirty="0" smtClean="0"/>
              <a:t>Е. К. </a:t>
            </a:r>
            <a:r>
              <a:rPr lang="ru-RU" sz="1800" dirty="0" err="1" smtClean="0"/>
              <a:t>Вархотова</a:t>
            </a:r>
            <a:r>
              <a:rPr lang="ru-RU" sz="1800" dirty="0" smtClean="0"/>
              <a:t>, Н.В. </a:t>
            </a:r>
            <a:r>
              <a:rPr lang="ru-RU" sz="1800" dirty="0" err="1" smtClean="0"/>
              <a:t>Дядько</a:t>
            </a:r>
            <a:r>
              <a:rPr lang="ru-RU" sz="1800" dirty="0" smtClean="0"/>
              <a:t>, Е.В.Сазонова «Экспресс-диагностика готовности к школе».-М., 1999.</a:t>
            </a:r>
          </a:p>
          <a:p>
            <a:r>
              <a:rPr lang="ru-RU" sz="1800" dirty="0" err="1" smtClean="0"/>
              <a:t>Лисина</a:t>
            </a:r>
            <a:r>
              <a:rPr lang="ru-RU" sz="1800" dirty="0" smtClean="0"/>
              <a:t> М.И. Общение со взрослыми и подготовка детей к школе. Кишинев, 1987.</a:t>
            </a:r>
          </a:p>
          <a:p>
            <a:r>
              <a:rPr lang="ru-RU" sz="1800" dirty="0" smtClean="0"/>
              <a:t>Ивановская О.Г. </a:t>
            </a:r>
            <a:r>
              <a:rPr lang="ru-RU" sz="1800" dirty="0" err="1" smtClean="0"/>
              <a:t>Гадасина</a:t>
            </a:r>
            <a:r>
              <a:rPr lang="ru-RU" sz="1800" dirty="0" smtClean="0"/>
              <a:t> Л.Я. «Читаем сказки с логопедом» </a:t>
            </a:r>
          </a:p>
          <a:p>
            <a:pPr>
              <a:buNone/>
            </a:pPr>
            <a:r>
              <a:rPr lang="ru-RU" sz="1800" dirty="0" smtClean="0"/>
              <a:t>     </a:t>
            </a:r>
            <a:r>
              <a:rPr lang="ru-RU" sz="1800" dirty="0" err="1" smtClean="0"/>
              <a:t>Каро</a:t>
            </a:r>
            <a:r>
              <a:rPr lang="ru-RU" sz="1800" dirty="0" smtClean="0"/>
              <a:t> 2007</a:t>
            </a:r>
          </a:p>
          <a:p>
            <a:r>
              <a:rPr lang="ru-RU" sz="1800" dirty="0" err="1" smtClean="0"/>
              <a:t>Крупенчук</a:t>
            </a:r>
            <a:r>
              <a:rPr lang="ru-RU" sz="1800" dirty="0" smtClean="0"/>
              <a:t> О.И. Тренируем пальчики- развиваем речь. Литера, 2009 </a:t>
            </a:r>
          </a:p>
          <a:p>
            <a:r>
              <a:rPr lang="ru-RU" sz="1800" dirty="0" err="1" smtClean="0"/>
              <a:t>Бачина</a:t>
            </a:r>
            <a:r>
              <a:rPr lang="ru-RU" sz="1800" dirty="0" smtClean="0"/>
              <a:t> О.В., Коробова Н.Ф Пальчиковая гимнастика с предметами. М.: </a:t>
            </a:r>
            <a:r>
              <a:rPr lang="ru-RU" sz="1800" dirty="0" err="1" smtClean="0"/>
              <a:t>Аркти</a:t>
            </a:r>
            <a:r>
              <a:rPr lang="ru-RU" sz="1800" dirty="0" smtClean="0"/>
              <a:t> 2006</a:t>
            </a:r>
          </a:p>
          <a:p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Ресурсы интернет:    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http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://</a:t>
            </a:r>
            <a:r>
              <a:rPr lang="en-US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www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.</a:t>
            </a:r>
            <a:r>
              <a:rPr lang="en-US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logoped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/</a:t>
            </a:r>
            <a:r>
              <a:rPr lang="en-US" sz="1800" b="1" dirty="0" err="1" smtClean="0">
                <a:solidFill>
                  <a:schemeClr val="tx1">
                    <a:lumMod val="65000"/>
                    <a:lumOff val="35000"/>
                  </a:schemeClr>
                </a:solidFill>
                <a:hlinkClick r:id="rId2"/>
              </a:rPr>
              <a:t>ru</a:t>
            </a:r>
            <a:r>
              <a:rPr lang="ru-RU" sz="18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  </a:t>
            </a:r>
            <a:r>
              <a:rPr lang="ru-RU" sz="1800" b="1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  <a:solidFill>
                  <a:schemeClr val="tx1">
                    <a:lumMod val="65000"/>
                    <a:lumOff val="35000"/>
                  </a:schemeClr>
                </a:solidFill>
              </a:rPr>
              <a:t>,    </a:t>
            </a:r>
            <a:r>
              <a:rPr lang="en-US" sz="18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http</a:t>
            </a:r>
            <a:r>
              <a:rPr lang="ru-RU" sz="18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://</a:t>
            </a:r>
            <a:r>
              <a:rPr lang="en-US" sz="18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www</a:t>
            </a:r>
            <a:r>
              <a:rPr lang="ru-RU" sz="18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/</a:t>
            </a:r>
            <a:r>
              <a:rPr lang="en-US" sz="1800" dirty="0" err="1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ivalex</a:t>
            </a:r>
            <a:r>
              <a:rPr lang="ru-RU" sz="1800" dirty="0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/</a:t>
            </a:r>
            <a:r>
              <a:rPr lang="en-US" sz="1800" dirty="0" err="1" smtClean="0">
                <a:ln>
                  <a:solidFill>
                    <a:schemeClr val="accent5">
                      <a:lumMod val="50000"/>
                    </a:schemeClr>
                  </a:solidFill>
                </a:ln>
              </a:rPr>
              <a:t>ru</a:t>
            </a:r>
            <a:endParaRPr lang="ru-RU" sz="1800" dirty="0" smtClean="0">
              <a:ln>
                <a:solidFill>
                  <a:schemeClr val="accent5">
                    <a:lumMod val="50000"/>
                  </a:schemeClr>
                </a:solidFill>
              </a:ln>
            </a:endParaRPr>
          </a:p>
          <a:p>
            <a:pPr>
              <a:buNone/>
            </a:pPr>
            <a:r>
              <a:rPr lang="ru-RU" sz="1800" dirty="0" smtClean="0"/>
              <a:t> 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26130"/>
          </a:xfrm>
          <a:ln>
            <a:noFill/>
          </a:ln>
          <a:effectLst>
            <a:outerShdw blurRad="50800" dist="38100" dir="10800000" algn="r" rotWithShape="0">
              <a:prstClr val="black">
                <a:alpha val="40000"/>
              </a:prstClr>
            </a:outerShdw>
          </a:effectLst>
          <a:scene3d>
            <a:camera prst="perspectiveFront" fov="3300000">
              <a:rot lat="486000" lon="19530000" rev="174000"/>
            </a:camera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/>
          <a:lstStyle/>
          <a:p>
            <a:r>
              <a:rPr lang="ru-RU" sz="96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 !!!</a:t>
            </a:r>
            <a:endParaRPr lang="ru-RU" sz="96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AutoShape 3"/>
          <p:cNvSpPr>
            <a:spLocks noChangeArrowheads="1"/>
          </p:cNvSpPr>
          <p:nvPr/>
        </p:nvSpPr>
        <p:spPr bwMode="auto">
          <a:xfrm>
            <a:off x="3428992" y="4786322"/>
            <a:ext cx="4572032" cy="1071570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5875">
            <a:solidFill>
              <a:schemeClr val="accent1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Презентация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12" name="AutoShape 3"/>
          <p:cNvSpPr>
            <a:spLocks noChangeArrowheads="1"/>
          </p:cNvSpPr>
          <p:nvPr/>
        </p:nvSpPr>
        <p:spPr bwMode="auto">
          <a:xfrm>
            <a:off x="3214678" y="3000372"/>
            <a:ext cx="4786346" cy="1071570"/>
          </a:xfrm>
          <a:prstGeom prst="roundRect">
            <a:avLst>
              <a:gd name="adj" fmla="val 16667"/>
            </a:avLst>
          </a:prstGeom>
          <a:solidFill>
            <a:schemeClr val="bg1">
              <a:lumMod val="75000"/>
            </a:schemeClr>
          </a:solidFill>
          <a:ln w="15875">
            <a:solidFill>
              <a:schemeClr val="accent1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Долгосрочный (1год)</a:t>
            </a:r>
            <a:endParaRPr lang="ru-RU" sz="24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Тип и вид проекта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57158" y="1357298"/>
            <a:ext cx="8229600" cy="5500702"/>
          </a:xfrm>
        </p:spPr>
        <p:txBody>
          <a:bodyPr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buNone/>
            </a:pPr>
            <a:r>
              <a:rPr lang="ru-RU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   </a:t>
            </a: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r>
              <a:rPr lang="ru-RU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</a:t>
            </a:r>
          </a:p>
          <a:p>
            <a:pPr>
              <a:buNone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ru-RU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>
              <a:buNone/>
            </a:pPr>
            <a:endParaRPr lang="ru-RU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8" name="AutoShape 14"/>
          <p:cNvSpPr>
            <a:spLocks noChangeArrowheads="1"/>
          </p:cNvSpPr>
          <p:nvPr/>
        </p:nvSpPr>
        <p:spPr bwMode="gray">
          <a:xfrm>
            <a:off x="428596" y="2928934"/>
            <a:ext cx="3143272" cy="1071570"/>
          </a:xfrm>
          <a:prstGeom prst="homePlate">
            <a:avLst>
              <a:gd name="adj" fmla="val 39951"/>
            </a:avLst>
          </a:prstGeom>
          <a:solidFill>
            <a:schemeClr val="accent1">
              <a:lumMod val="90000"/>
            </a:schemeClr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Вид проекта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9" name="AutoShape 3"/>
          <p:cNvSpPr>
            <a:spLocks noChangeArrowheads="1"/>
          </p:cNvSpPr>
          <p:nvPr/>
        </p:nvSpPr>
        <p:spPr bwMode="auto">
          <a:xfrm>
            <a:off x="3143240" y="1428736"/>
            <a:ext cx="4786346" cy="1143008"/>
          </a:xfrm>
          <a:prstGeom prst="roundRect">
            <a:avLst>
              <a:gd name="adj" fmla="val 16667"/>
            </a:avLst>
          </a:prstGeom>
          <a:solidFill>
            <a:schemeClr val="bg2">
              <a:lumMod val="40000"/>
              <a:lumOff val="60000"/>
            </a:schemeClr>
          </a:solidFill>
          <a:ln w="15875">
            <a:solidFill>
              <a:srgbClr val="B2B2B2"/>
            </a:solidFill>
            <a:round/>
            <a:headEnd/>
            <a:tailEnd/>
          </a:ln>
          <a:effectLst>
            <a:innerShdw blurRad="63500" dist="50800" dir="13500000">
              <a:prstClr val="black">
                <a:alpha val="50000"/>
              </a:prstClr>
            </a:innerShdw>
          </a:effectLst>
        </p:spPr>
        <p:txBody>
          <a:bodyPr wrap="none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   </a:t>
            </a:r>
            <a:r>
              <a:rPr lang="ru-RU" sz="2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Практико-ориентированный</a:t>
            </a:r>
            <a:endParaRPr lang="ru-RU" sz="2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AutoShape 14"/>
          <p:cNvSpPr>
            <a:spLocks noChangeArrowheads="1"/>
          </p:cNvSpPr>
          <p:nvPr/>
        </p:nvSpPr>
        <p:spPr bwMode="gray">
          <a:xfrm>
            <a:off x="500034" y="1357298"/>
            <a:ext cx="3000396" cy="1000132"/>
          </a:xfrm>
          <a:prstGeom prst="homePlate">
            <a:avLst>
              <a:gd name="adj" fmla="val 39951"/>
            </a:avLst>
          </a:prstGeom>
          <a:solidFill>
            <a:schemeClr val="accent1">
              <a:lumMod val="90000"/>
            </a:schemeClr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Тип проекта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11" name="AutoShape 14"/>
          <p:cNvSpPr>
            <a:spLocks noChangeArrowheads="1"/>
          </p:cNvSpPr>
          <p:nvPr/>
        </p:nvSpPr>
        <p:spPr bwMode="gray">
          <a:xfrm>
            <a:off x="428596" y="4714884"/>
            <a:ext cx="3286148" cy="1285884"/>
          </a:xfrm>
          <a:prstGeom prst="homePlate">
            <a:avLst>
              <a:gd name="adj" fmla="val 39951"/>
            </a:avLst>
          </a:prstGeom>
          <a:solidFill>
            <a:schemeClr val="accent1">
              <a:lumMod val="90000"/>
            </a:schemeClr>
          </a:solidFill>
          <a:ln w="19050">
            <a:solidFill>
              <a:srgbClr val="FEFFFF"/>
            </a:solidFill>
            <a:miter lim="800000"/>
            <a:headEnd/>
            <a:tailEnd/>
          </a:ln>
          <a:effectLst>
            <a:outerShdw dist="53882" dir="2700000" algn="ctr" rotWithShape="0">
              <a:srgbClr val="000000">
                <a:alpha val="50000"/>
              </a:srgbClr>
            </a:outerShdw>
          </a:effectLst>
        </p:spPr>
        <p:txBody>
          <a:bodyPr wrap="none" anchor="ctr"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Форма 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представления</a:t>
            </a:r>
          </a:p>
          <a:p>
            <a:r>
              <a:rPr lang="ru-RU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проекта</a:t>
            </a:r>
            <a:endParaRPr lang="ru-RU" sz="28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>
          <a:xfrm>
            <a:off x="428596" y="285728"/>
            <a:ext cx="8218488" cy="63341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Цель проекта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</p:spPr>
        <p:txBody>
          <a:bodyPr/>
          <a:lstStyle/>
          <a:p>
            <a:pPr>
              <a:buNone/>
            </a:pPr>
            <a:r>
              <a:rPr lang="ru-RU" b="1" i="1" dirty="0" smtClean="0"/>
              <a:t>  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</a:t>
            </a: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endParaRPr lang="ru-RU" sz="24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AutoShape 7"/>
          <p:cNvSpPr txBox="1">
            <a:spLocks noChangeArrowheads="1"/>
          </p:cNvSpPr>
          <p:nvPr/>
        </p:nvSpPr>
        <p:spPr bwMode="ltGray">
          <a:xfrm>
            <a:off x="214282" y="1214422"/>
            <a:ext cx="9144064" cy="3357586"/>
          </a:xfrm>
          <a:prstGeom prst="homePlate">
            <a:avLst>
              <a:gd name="adj" fmla="val 25000"/>
            </a:avLst>
          </a:prstGeom>
          <a:solidFill>
            <a:schemeClr val="accent5"/>
          </a:solidFill>
          <a:ln w="12700" algn="ctr">
            <a:noFill/>
            <a:prstDash val="dash"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ContrastingRightFacing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С</a:t>
            </a:r>
            <a:r>
              <a:rPr kumimoji="0" lang="ru-RU" sz="2800" b="1" i="0" u="none" strike="noStrike" kern="0" normalizeH="0" baseline="0" noProof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оздание</a:t>
            </a:r>
            <a:r>
              <a:rPr kumimoji="0" lang="ru-RU" sz="2800" b="1" i="0" u="none" strike="noStrike" kern="0" normalizeH="0" baseline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условий для развития</a:t>
            </a:r>
            <a:r>
              <a:rPr kumimoji="0" lang="ru-RU" sz="2800" b="1" i="0" u="none" strike="noStrike" kern="0" normalizeH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навыков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normalizeH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свободного общения,  связной речи и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normalizeH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мелкой моторики в  </a:t>
            </a:r>
            <a:r>
              <a:rPr lang="ru-RU" sz="2800" b="1" kern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целом, через включение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ru-RU" sz="2800" b="1" kern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ребенка в т</a:t>
            </a:r>
            <a:r>
              <a:rPr kumimoji="0" lang="ru-RU" sz="2800" b="1" i="0" u="none" strike="noStrike" kern="0" normalizeH="0" noProof="0" dirty="0" err="1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еатральную</a:t>
            </a:r>
            <a:r>
              <a:rPr lang="ru-RU" sz="2800" b="1" kern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latin typeface="+mn-lt"/>
              </a:rPr>
              <a:t> </a:t>
            </a:r>
            <a:r>
              <a:rPr kumimoji="0" lang="ru-RU" sz="2800" b="1" i="0" u="none" strike="noStrike" kern="0" normalizeH="0" noProof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деятельность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 descr="C:\Documents and Settings\Нина\Мои документы\фото\фото дс\Копия DSC0204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3286124"/>
            <a:ext cx="3214710" cy="307183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/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Задачи проекта</a:t>
            </a:r>
            <a:endParaRPr lang="ru-RU" sz="3200" b="1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grpSp>
        <p:nvGrpSpPr>
          <p:cNvPr id="4" name="Group 13"/>
          <p:cNvGrpSpPr>
            <a:grpSpLocks noGrp="1"/>
          </p:cNvGrpSpPr>
          <p:nvPr>
            <p:ph idx="1"/>
          </p:nvPr>
        </p:nvGrpSpPr>
        <p:grpSpPr bwMode="auto">
          <a:xfrm>
            <a:off x="428867" y="1571612"/>
            <a:ext cx="8426896" cy="2853231"/>
            <a:chOff x="284" y="1741"/>
            <a:chExt cx="7309" cy="517"/>
          </a:xfrm>
          <a:solidFill>
            <a:schemeClr val="accent5">
              <a:lumMod val="75000"/>
            </a:schemeClr>
          </a:solidFill>
        </p:grpSpPr>
        <p:sp>
          <p:nvSpPr>
            <p:cNvPr id="5" name="AutoShape 14"/>
            <p:cNvSpPr>
              <a:spLocks noChangeArrowheads="1"/>
            </p:cNvSpPr>
            <p:nvPr/>
          </p:nvSpPr>
          <p:spPr bwMode="gray">
            <a:xfrm>
              <a:off x="346" y="1935"/>
              <a:ext cx="7247" cy="155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Создать условия способствующие формированию всей речевой 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системы на основе мотивационных устремлений ребенка на 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исправление  речевых дефектов через театральную деятельность.</a:t>
              </a:r>
            </a:p>
          </p:txBody>
        </p:sp>
        <p:sp>
          <p:nvSpPr>
            <p:cNvPr id="6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pFill/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8" name="AutoShape 17"/>
            <p:cNvSpPr>
              <a:spLocks noChangeArrowheads="1"/>
            </p:cNvSpPr>
            <p:nvPr/>
          </p:nvSpPr>
          <p:spPr bwMode="gray">
            <a:xfrm>
              <a:off x="284" y="2129"/>
              <a:ext cx="7249" cy="129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Использовать методы и средства побуждающие детей к яркому 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эмоциональному  процессу развития речи и мелкой моторики.</a:t>
              </a:r>
            </a:p>
          </p:txBody>
        </p:sp>
      </p:grpSp>
      <p:grpSp>
        <p:nvGrpSpPr>
          <p:cNvPr id="19" name="Group 13"/>
          <p:cNvGrpSpPr>
            <a:grpSpLocks/>
          </p:cNvGrpSpPr>
          <p:nvPr/>
        </p:nvGrpSpPr>
        <p:grpSpPr bwMode="auto">
          <a:xfrm>
            <a:off x="428903" y="5643580"/>
            <a:ext cx="8550232" cy="680091"/>
            <a:chOff x="255" y="1741"/>
            <a:chExt cx="4875" cy="287"/>
          </a:xfrm>
        </p:grpSpPr>
        <p:sp>
          <p:nvSpPr>
            <p:cNvPr id="21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2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3" name="AutoShape 17"/>
            <p:cNvSpPr>
              <a:spLocks noChangeArrowheads="1"/>
            </p:cNvSpPr>
            <p:nvPr/>
          </p:nvSpPr>
          <p:spPr bwMode="gray">
            <a:xfrm>
              <a:off x="255" y="1741"/>
              <a:ext cx="4807" cy="271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Совершенствовать пропаганду логопедических знаний среди 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воспитателей и родителей.</a:t>
              </a:r>
            </a:p>
          </p:txBody>
        </p:sp>
      </p:grpSp>
      <p:sp>
        <p:nvSpPr>
          <p:cNvPr id="25" name="Прямоугольник 24"/>
          <p:cNvSpPr/>
          <p:nvPr/>
        </p:nvSpPr>
        <p:spPr>
          <a:xfrm>
            <a:off x="2428860" y="442913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</a:t>
            </a:r>
            <a:endParaRPr lang="ru-RU" dirty="0"/>
          </a:p>
        </p:txBody>
      </p:sp>
      <p:grpSp>
        <p:nvGrpSpPr>
          <p:cNvPr id="20" name="Group 13"/>
          <p:cNvGrpSpPr>
            <a:grpSpLocks/>
          </p:cNvGrpSpPr>
          <p:nvPr/>
        </p:nvGrpSpPr>
        <p:grpSpPr bwMode="auto">
          <a:xfrm>
            <a:off x="428794" y="571480"/>
            <a:ext cx="8721142" cy="1886602"/>
            <a:chOff x="-660" y="1741"/>
            <a:chExt cx="5790" cy="1392"/>
          </a:xfrm>
        </p:grpSpPr>
        <p:sp>
          <p:nvSpPr>
            <p:cNvPr id="27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8" name="AutoShape 16"/>
            <p:cNvSpPr>
              <a:spLocks noChangeArrowheads="1"/>
            </p:cNvSpPr>
            <p:nvPr/>
          </p:nvSpPr>
          <p:spPr bwMode="gray">
            <a:xfrm>
              <a:off x="348" y="1761"/>
              <a:ext cx="93" cy="236"/>
            </a:xfrm>
            <a:prstGeom prst="moon">
              <a:avLst>
                <a:gd name="adj" fmla="val 22032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  <p:sp>
          <p:nvSpPr>
            <p:cNvPr id="29" name="AutoShape 17"/>
            <p:cNvSpPr>
              <a:spLocks noChangeArrowheads="1"/>
            </p:cNvSpPr>
            <p:nvPr/>
          </p:nvSpPr>
          <p:spPr bwMode="gray">
            <a:xfrm>
              <a:off x="-660" y="2426"/>
              <a:ext cx="5454" cy="707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9525" algn="ctr">
              <a:noFill/>
              <a:round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Создать, теоретически обосновать и экспериментально проверить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возможность развития коммуникативной функции речи и мелкой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моторики рук у дошкольников через театральную деятельность. </a:t>
              </a:r>
            </a:p>
          </p:txBody>
        </p:sp>
      </p:grpSp>
      <p:grpSp>
        <p:nvGrpSpPr>
          <p:cNvPr id="42" name="Group 13"/>
          <p:cNvGrpSpPr>
            <a:grpSpLocks/>
          </p:cNvGrpSpPr>
          <p:nvPr/>
        </p:nvGrpSpPr>
        <p:grpSpPr bwMode="auto">
          <a:xfrm>
            <a:off x="428596" y="4643447"/>
            <a:ext cx="8501122" cy="785357"/>
            <a:chOff x="348" y="1718"/>
            <a:chExt cx="4816" cy="426"/>
          </a:xfrm>
        </p:grpSpPr>
        <p:sp>
          <p:nvSpPr>
            <p:cNvPr id="43" name="AutoShape 14"/>
            <p:cNvSpPr>
              <a:spLocks noChangeArrowheads="1"/>
            </p:cNvSpPr>
            <p:nvPr/>
          </p:nvSpPr>
          <p:spPr bwMode="gray">
            <a:xfrm>
              <a:off x="348" y="1718"/>
              <a:ext cx="4816" cy="426"/>
            </a:xfrm>
            <a:prstGeom prst="roundRect">
              <a:avLst>
                <a:gd name="adj" fmla="val 50000"/>
              </a:avLst>
            </a:prstGeom>
            <a:solidFill>
              <a:schemeClr val="accent1">
                <a:lumMod val="75000"/>
              </a:schemeClr>
            </a:solidFill>
            <a:ln w="12700">
              <a:noFill/>
              <a:round/>
              <a:headEnd/>
              <a:tailEnd/>
            </a:ln>
            <a:effectLst>
              <a:outerShdw dist="50800" dir="5400000" algn="ctr" rotWithShape="0">
                <a:srgbClr val="808080">
                  <a:alpha val="50000"/>
                </a:srgbClr>
              </a:outerShdw>
            </a:effectLst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Создать специальную среду, побуждающую ребенка к активному 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образному процессу и стремлению исправить дефекты речи через</a:t>
              </a:r>
            </a:p>
            <a:p>
              <a:pPr algn="just"/>
              <a:r>
                <a:rPr lang="ru-RU" b="1" dirty="0" smtClean="0">
                  <a:ln w="1905"/>
                  <a:gradFill>
                    <a:gsLst>
                      <a:gs pos="0">
                        <a:schemeClr val="accent6">
                          <a:shade val="20000"/>
                          <a:satMod val="200000"/>
                        </a:schemeClr>
                      </a:gs>
                      <a:gs pos="78000">
                        <a:schemeClr val="accent6">
                          <a:tint val="90000"/>
                          <a:shade val="89000"/>
                          <a:satMod val="220000"/>
                        </a:schemeClr>
                      </a:gs>
                      <a:gs pos="100000">
                        <a:schemeClr val="accent6">
                          <a:tint val="12000"/>
                          <a:satMod val="255000"/>
                        </a:schemeClr>
                      </a:gs>
                    </a:gsLst>
                    <a:lin ang="5400000"/>
                  </a:gra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 театрализацию сказок.</a:t>
              </a:r>
              <a:endPara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4" name="AutoShape 15"/>
            <p:cNvSpPr>
              <a:spLocks noChangeArrowheads="1"/>
            </p:cNvSpPr>
            <p:nvPr/>
          </p:nvSpPr>
          <p:spPr bwMode="gray">
            <a:xfrm flipH="1">
              <a:off x="4990" y="1741"/>
              <a:ext cx="140" cy="287"/>
            </a:xfrm>
            <a:prstGeom prst="moon">
              <a:avLst>
                <a:gd name="adj" fmla="val 16278"/>
              </a:avLst>
            </a:prstGeom>
            <a:gradFill rotWithShape="1">
              <a:gsLst>
                <a:gs pos="0">
                  <a:srgbClr val="FFFFFF">
                    <a:gamma/>
                    <a:shade val="46275"/>
                    <a:invGamma/>
                    <a:alpha val="0"/>
                  </a:srgbClr>
                </a:gs>
                <a:gs pos="50000">
                  <a:srgbClr val="FFFFFF">
                    <a:alpha val="84000"/>
                  </a:srgbClr>
                </a:gs>
                <a:gs pos="100000">
                  <a:srgbClr val="FFFFFF">
                    <a:gamma/>
                    <a:shade val="46275"/>
                    <a:invGamma/>
                    <a:alpha val="0"/>
                  </a:srgbClr>
                </a:gs>
              </a:gsLst>
              <a:lin ang="5400000" scaled="1"/>
            </a:gra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>
              <a:defPPr>
                <a:defRPr lang="en-US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endParaRPr lang="ru-RU"/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18488" cy="633412"/>
          </a:xfrm>
        </p:spPr>
        <p:txBody>
          <a:bodyPr/>
          <a:lstStyle/>
          <a:p>
            <a:r>
              <a:rPr lang="ru-RU" sz="3200" dirty="0" smtClean="0">
                <a:solidFill>
                  <a:schemeClr val="bg1"/>
                </a:solidFill>
              </a:rPr>
              <a:t>Актуальность</a:t>
            </a:r>
            <a:endParaRPr lang="ru-RU" sz="3200" dirty="0">
              <a:solidFill>
                <a:schemeClr val="bg1"/>
              </a:solidFill>
            </a:endParaRP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3"/>
            <a:ext cx="8229600" cy="5113337"/>
          </a:xfrm>
          <a:solidFill>
            <a:schemeClr val="accent5">
              <a:lumMod val="90000"/>
            </a:schemeClr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sz="1400" dirty="0" smtClean="0"/>
              <a:t>      </a:t>
            </a:r>
            <a:r>
              <a:rPr lang="ru-RU" sz="1600" dirty="0" smtClean="0"/>
              <a:t>     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Актуальность проекта обуславливается необходимостью повышения эффективности коррекционно-развивающей работы с детьми старшего дошкольного возраста с ОНР </a:t>
            </a:r>
            <a:r>
              <a:rPr lang="en-US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III</a:t>
            </a: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уровня  и профилактики речевых нарушений у младших школьников.</a:t>
            </a: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В основе - идея театрализации сказок, подготовка  декораций и атрибутов к сказкам самими детьми.  Воздействие театральной деятельности на психическое развитие ребенка с нарушениями речи, основано на освоении опыта народной сказки и фольклора, оказывающего на детей положительное эмоциональное влияние.</a:t>
            </a: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Актуальность состоит в том, что проект сочетает средства и  способы развития  моторных навыков, творческих и речевых способностей ребенка.</a:t>
            </a: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     Педагогическая целесообразность использования театрально-игровых постановок объясняется тем, что  позволяет на деле повысить темп развития речи и мелкой моторики  в целом,   за счет включения ребенка в творческую деятельность развить навыки свободного коммуникативного общения.</a:t>
            </a:r>
          </a:p>
          <a:p>
            <a:endParaRPr lang="ru-RU" sz="2000" dirty="0" smtClean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lvl="0" indent="0" algn="just">
              <a:spcBef>
                <a:spcPct val="0"/>
              </a:spcBef>
              <a:buNone/>
            </a:pPr>
            <a:endParaRPr lang="ru-RU" sz="2000" dirty="0" smtClean="0">
              <a:latin typeface="Arial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229600" cy="571504"/>
          </a:xfrm>
        </p:spPr>
        <p:txBody>
          <a:bodyPr/>
          <a:lstStyle/>
          <a:p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Аннотация проекта</a:t>
            </a:r>
            <a:endParaRPr lang="ru-RU" sz="2800" dirty="0"/>
          </a:p>
        </p:txBody>
      </p:sp>
      <p:sp>
        <p:nvSpPr>
          <p:cNvPr id="4" name="AutoShape 7"/>
          <p:cNvSpPr>
            <a:spLocks noGrp="1" noChangeArrowheads="1"/>
          </p:cNvSpPr>
          <p:nvPr>
            <p:ph idx="1"/>
          </p:nvPr>
        </p:nvSpPr>
        <p:spPr bwMode="ltGray">
          <a:xfrm>
            <a:off x="557210" y="1571612"/>
            <a:ext cx="8586790" cy="3214710"/>
          </a:xfrm>
          <a:prstGeom prst="homePlate">
            <a:avLst>
              <a:gd name="adj" fmla="val 25000"/>
            </a:avLst>
          </a:prstGeom>
          <a:solidFill>
            <a:schemeClr val="accent5"/>
          </a:solidFill>
          <a:ln w="12700" algn="ctr">
            <a:noFill/>
            <a:prstDash val="dash"/>
            <a:miter lim="800000"/>
            <a:headEnd/>
            <a:tailEnd/>
          </a:ln>
          <a:effectLst>
            <a:outerShdw blurRad="225425" dist="50800" dir="5220000" algn="ctr">
              <a:srgbClr val="000000">
                <a:alpha val="33000"/>
              </a:srgbClr>
            </a:outerShdw>
          </a:effectLst>
          <a:scene3d>
            <a:camera prst="perspectiveContrastingRightFacing"/>
            <a:lightRig rig="harsh" dir="t">
              <a:rot lat="0" lon="0" rev="3000000"/>
            </a:lightRig>
          </a:scene3d>
          <a:sp3d extrusionH="254000" contourW="19050">
            <a:bevelT w="82550" h="44450" prst="angle"/>
            <a:bevelB w="82550" h="44450" prst="angle"/>
            <a:contourClr>
              <a:srgbClr val="FFFFFF"/>
            </a:contourClr>
          </a:sp3d>
        </p:spPr>
        <p:txBody>
          <a:bodyPr wrap="none" anchor="ctr"/>
          <a:lstStyle/>
          <a:p>
            <a:pPr>
              <a:buNone/>
            </a:pPr>
            <a:endParaRPr lang="en-US" sz="20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lvl="1">
              <a:buNone/>
            </a:pPr>
            <a:endParaRPr lang="en-US" sz="160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en-US" sz="2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Данный проект направлен на обеспечение</a:t>
            </a:r>
          </a:p>
          <a:p>
            <a:pPr>
              <a:buNone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достаточной речевой практики как основы</a:t>
            </a:r>
          </a:p>
          <a:p>
            <a:pPr>
              <a:buNone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 практического усвоения важных закономерностей </a:t>
            </a:r>
          </a:p>
          <a:p>
            <a:pPr>
              <a:buNone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языка, развитие мелкой моторики рук, освоение </a:t>
            </a:r>
          </a:p>
          <a:p>
            <a:pPr>
              <a:buNone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языка как  средства общения детьми с общим</a:t>
            </a:r>
          </a:p>
          <a:p>
            <a:pPr>
              <a:buNone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 недоразвитием речи  </a:t>
            </a:r>
            <a:r>
              <a:rPr lang="en-US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III </a:t>
            </a: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уровня.</a:t>
            </a:r>
          </a:p>
          <a:p>
            <a:pPr>
              <a:buNone/>
            </a:pPr>
            <a:r>
              <a:rPr lang="ru-RU" sz="24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4" name="Picture 2" descr="C:\Documents and Settings\Нина\Мои документы\фото\2013-01-23\Копия 07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4000504"/>
            <a:ext cx="3071834" cy="242889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/>
          <a:lstStyle/>
          <a:p>
            <a:r>
              <a:rPr lang="ru-RU" sz="32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Ожидаемые результаты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4697427"/>
          </a:xfrm>
        </p:spPr>
        <p:txBody>
          <a:bodyPr/>
          <a:lstStyle/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</a:t>
            </a:r>
            <a:endParaRPr lang="ru-RU" sz="1800" dirty="0" smtClean="0"/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endParaRPr lang="ru-RU" sz="1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>
              <a:buNone/>
            </a:pPr>
            <a:r>
              <a:rPr lang="ru-RU" sz="1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</a:t>
            </a:r>
            <a:endParaRPr lang="ru-RU" sz="1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0" y="0"/>
            <a:ext cx="415498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" name="AutoShape 2"/>
          <p:cNvSpPr>
            <a:spLocks noChangeArrowheads="1"/>
          </p:cNvSpPr>
          <p:nvPr/>
        </p:nvSpPr>
        <p:spPr bwMode="ltGray">
          <a:xfrm>
            <a:off x="642910" y="1357298"/>
            <a:ext cx="7858180" cy="857256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Повышение темпа развития речи и тонких движений пальцев рук в</a:t>
            </a:r>
          </a:p>
          <a:p>
            <a:r>
              <a:rPr lang="ru-RU" dirty="0" smtClean="0"/>
              <a:t> целом за счет включения детей дошкольного возраста в творческую </a:t>
            </a:r>
          </a:p>
          <a:p>
            <a:r>
              <a:rPr lang="ru-RU" dirty="0" smtClean="0"/>
              <a:t>деятельность.</a:t>
            </a:r>
            <a:endParaRPr lang="ru-RU" dirty="0"/>
          </a:p>
        </p:txBody>
      </p:sp>
      <p:sp>
        <p:nvSpPr>
          <p:cNvPr id="12" name="AutoShape 2"/>
          <p:cNvSpPr>
            <a:spLocks noChangeArrowheads="1"/>
          </p:cNvSpPr>
          <p:nvPr/>
        </p:nvSpPr>
        <p:spPr bwMode="ltGray">
          <a:xfrm>
            <a:off x="642910" y="5214950"/>
            <a:ext cx="7929618" cy="500066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Позитивное взаимодействие детей в коллективе.</a:t>
            </a:r>
            <a:endParaRPr lang="ru-RU" dirty="0"/>
          </a:p>
        </p:txBody>
      </p:sp>
      <p:sp>
        <p:nvSpPr>
          <p:cNvPr id="15" name="AutoShape 2"/>
          <p:cNvSpPr>
            <a:spLocks noChangeArrowheads="1"/>
          </p:cNvSpPr>
          <p:nvPr/>
        </p:nvSpPr>
        <p:spPr bwMode="ltGray">
          <a:xfrm>
            <a:off x="642910" y="3214686"/>
            <a:ext cx="7786742" cy="107157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Совершенствование речевых умений и навыков, которые обеспечат</a:t>
            </a:r>
          </a:p>
          <a:p>
            <a:r>
              <a:rPr lang="ru-RU" dirty="0" smtClean="0"/>
              <a:t> ребенку необходимое структурное и смысловое оформление </a:t>
            </a:r>
          </a:p>
          <a:p>
            <a:r>
              <a:rPr lang="ru-RU" dirty="0" smtClean="0"/>
              <a:t>высказывания в разных формах – в соответствии с замыслом,</a:t>
            </a:r>
          </a:p>
          <a:p>
            <a:r>
              <a:rPr lang="ru-RU" dirty="0" smtClean="0"/>
              <a:t> условиями и целью.</a:t>
            </a:r>
          </a:p>
        </p:txBody>
      </p:sp>
      <p:sp>
        <p:nvSpPr>
          <p:cNvPr id="11" name="AutoShape 2"/>
          <p:cNvSpPr>
            <a:spLocks noChangeArrowheads="1"/>
          </p:cNvSpPr>
          <p:nvPr/>
        </p:nvSpPr>
        <p:spPr bwMode="ltGray">
          <a:xfrm>
            <a:off x="642910" y="4429132"/>
            <a:ext cx="7715304" cy="571504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Совершенствование мелкой моторики, устранение скованности </a:t>
            </a:r>
          </a:p>
          <a:p>
            <a:r>
              <a:rPr lang="ru-RU" dirty="0" smtClean="0"/>
              <a:t>движений пальцев рук.</a:t>
            </a:r>
            <a:endParaRPr lang="ru-RU" dirty="0"/>
          </a:p>
        </p:txBody>
      </p:sp>
      <p:sp>
        <p:nvSpPr>
          <p:cNvPr id="10" name="AutoShape 2"/>
          <p:cNvSpPr>
            <a:spLocks noChangeArrowheads="1"/>
          </p:cNvSpPr>
          <p:nvPr/>
        </p:nvSpPr>
        <p:spPr bwMode="ltGray">
          <a:xfrm>
            <a:off x="642910" y="5857892"/>
            <a:ext cx="8072494" cy="571504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Правильная модель общего и речевого поведения в современном </a:t>
            </a:r>
          </a:p>
          <a:p>
            <a:r>
              <a:rPr lang="ru-RU" dirty="0" smtClean="0"/>
              <a:t>мире, повышение общей культуры ребенка.</a:t>
            </a:r>
          </a:p>
        </p:txBody>
      </p:sp>
      <p:sp>
        <p:nvSpPr>
          <p:cNvPr id="13" name="AutoShape 2"/>
          <p:cNvSpPr>
            <a:spLocks noChangeArrowheads="1"/>
          </p:cNvSpPr>
          <p:nvPr/>
        </p:nvSpPr>
        <p:spPr bwMode="ltGray">
          <a:xfrm>
            <a:off x="642910" y="2357430"/>
            <a:ext cx="7858180" cy="714380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2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 w="6350" algn="ctr">
            <a:noFill/>
            <a:prstDash val="sysDot"/>
            <a:round/>
            <a:headEnd/>
            <a:tailEnd/>
          </a:ln>
          <a:effectLst/>
        </p:spPr>
        <p:txBody>
          <a:bodyPr wrap="none" anchor="ctr"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ru-RU" dirty="0" smtClean="0"/>
              <a:t>Целостное воздействие на речевую систему и пальцевую моторику,  </a:t>
            </a:r>
          </a:p>
          <a:p>
            <a:r>
              <a:rPr lang="ru-RU" dirty="0" smtClean="0"/>
              <a:t>несмотря на имеющиеся речевые проблемы.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Биология">
  <a:themeElements>
    <a:clrScheme name="Биология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Биология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Биология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Биология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Биология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1838</TotalTime>
  <Words>1688</Words>
  <Application>Microsoft Office PowerPoint</Application>
  <PresentationFormat>Экран (4:3)</PresentationFormat>
  <Paragraphs>394</Paragraphs>
  <Slides>33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33</vt:i4>
      </vt:variant>
    </vt:vector>
  </HeadingPairs>
  <TitlesOfParts>
    <vt:vector size="34" baseType="lpstr">
      <vt:lpstr>Биология</vt:lpstr>
      <vt:lpstr> </vt:lpstr>
      <vt:lpstr>Творческое название проекта </vt:lpstr>
      <vt:lpstr>Участники проекта</vt:lpstr>
      <vt:lpstr>Тип и вид проекта</vt:lpstr>
      <vt:lpstr>Цель проекта</vt:lpstr>
      <vt:lpstr>Задачи проекта</vt:lpstr>
      <vt:lpstr>Актуальность</vt:lpstr>
      <vt:lpstr>Аннотация проекта</vt:lpstr>
      <vt:lpstr>Ожидаемые результаты</vt:lpstr>
      <vt:lpstr>Структура проекта </vt:lpstr>
      <vt:lpstr>Организационный этап август – сентябрь 2011</vt:lpstr>
      <vt:lpstr>Уровень развития мелкой моторики на начало работы по проекту</vt:lpstr>
      <vt:lpstr>Выводы </vt:lpstr>
      <vt:lpstr>Уровень развития связной речи на начало работы по проекту</vt:lpstr>
      <vt:lpstr>Уровень коммуникативной функции речи дошкольников на начало проекта</vt:lpstr>
      <vt:lpstr>Критерий оценок (обработка результатов)</vt:lpstr>
      <vt:lpstr>Выводы развития связной речи и ее коммуникативной функции</vt:lpstr>
      <vt:lpstr>Основной этап </vt:lpstr>
      <vt:lpstr>Выводы по основному этапу</vt:lpstr>
      <vt:lpstr> Заключительный этап работы по проекту май  2012 </vt:lpstr>
      <vt:lpstr>Поделки </vt:lpstr>
      <vt:lpstr>Сводные таблицы  на начало и конец работы по проекту</vt:lpstr>
      <vt:lpstr>Сводная таблица на начало и конец работы по проекту</vt:lpstr>
      <vt:lpstr>Коммуникативная функция речи  к концу работы по проекту</vt:lpstr>
      <vt:lpstr>Театрализация сказок «Три медведя» «Репка»</vt:lpstr>
      <vt:lpstr>Выводы заключительного этапа</vt:lpstr>
      <vt:lpstr>Формы организации работы с детьми</vt:lpstr>
      <vt:lpstr>Принципы театральной деятельности</vt:lpstr>
      <vt:lpstr>Работа с родителями</vt:lpstr>
      <vt:lpstr>Результаты проекта</vt:lpstr>
      <vt:lpstr>Выводы </vt:lpstr>
      <vt:lpstr> Литература </vt:lpstr>
      <vt:lpstr>Спасибо за внимание !!!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коммуникативных умений у детей в процессе логопедической работы над связной речью и мелкой моторикой</dc:title>
  <dc:creator>User</dc:creator>
  <cp:lastModifiedBy>User</cp:lastModifiedBy>
  <cp:revision>340</cp:revision>
  <dcterms:created xsi:type="dcterms:W3CDTF">2013-03-23T12:22:50Z</dcterms:created>
  <dcterms:modified xsi:type="dcterms:W3CDTF">2015-08-11T15:53:53Z</dcterms:modified>
</cp:coreProperties>
</file>