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92" r:id="rId4"/>
    <p:sldId id="302" r:id="rId5"/>
    <p:sldId id="293" r:id="rId6"/>
    <p:sldId id="303" r:id="rId7"/>
    <p:sldId id="262" r:id="rId8"/>
    <p:sldId id="304" r:id="rId9"/>
    <p:sldId id="266" r:id="rId10"/>
    <p:sldId id="284" r:id="rId11"/>
    <p:sldId id="264" r:id="rId12"/>
    <p:sldId id="279" r:id="rId13"/>
    <p:sldId id="281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289" r:id="rId22"/>
    <p:sldId id="271" r:id="rId23"/>
    <p:sldId id="273" r:id="rId24"/>
    <p:sldId id="274" r:id="rId25"/>
    <p:sldId id="275" r:id="rId26"/>
    <p:sldId id="290" r:id="rId27"/>
    <p:sldId id="285" r:id="rId28"/>
    <p:sldId id="286" r:id="rId29"/>
    <p:sldId id="287" r:id="rId30"/>
    <p:sldId id="288" r:id="rId31"/>
    <p:sldId id="301" r:id="rId32"/>
    <p:sldId id="283" r:id="rId33"/>
    <p:sldId id="305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96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E463-4F99-49FC-A066-3B8BE4EF31D9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E37B-12F4-4BAB-BA68-8C9F30F2C1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FAE463-4F99-49FC-A066-3B8BE4EF31D9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176E37B-12F4-4BAB-BA68-8C9F30F2C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44624"/>
            <a:ext cx="8928991" cy="6768751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ГКОУ «Школа-интернат №10»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Расскажите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детям о времени года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«Зима»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и задания подготовили: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Е.С. Глуханюк и Л.Г. Глуханюк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Недели индивидуального обучения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2021-2022 учебный год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s12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025" y="1857364"/>
            <a:ext cx="6657975" cy="401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4655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1" cy="6624736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b="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Загадки о зиме.</a:t>
            </a:r>
            <a:r>
              <a:rPr lang="en-US" sz="6000" b="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en-US" sz="6000" b="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en-US" sz="2000" b="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en-US" sz="2000" b="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i="1" dirty="0" smtClean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Наши </a:t>
            </a:r>
            <a:r>
              <a:rPr lang="ru-RU" sz="2000" b="0" i="1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окна — как картинки.           Свяжет бабушка их внучке</a:t>
            </a:r>
            <a:r>
              <a:rPr lang="en-US" sz="2000" b="0" i="1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i="1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Кто художник-невидимка?             Чтоб зимой не мерзли ручки</a:t>
            </a:r>
            <a:r>
              <a:rPr lang="en-US" sz="2000" b="0" i="1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i="1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На стекле букеты роз                      Сохранят тепло сестрички-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i="1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Нам нарисовал…                               Шерстяные….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</a:t>
            </a: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Мороз</a:t>
            </a: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)                                         (</a:t>
            </a:r>
            <a:r>
              <a:rPr lang="ru-RU" sz="200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Рукавички</a:t>
            </a: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)</a:t>
            </a:r>
            <a:b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i="1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Белый пух лег на дороги,                     Он пришел нежданно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i="1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На ступеньки и пороги.                       Удивил нас всех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i="1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Знает каждый человек —                   Для ребят желанный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i="1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Этот пух зовется…                            Белый-белый….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</a:t>
            </a: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Снег</a:t>
            </a: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)                                                 (</a:t>
            </a:r>
            <a:r>
              <a:rPr lang="ru-RU" sz="200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Снег)</a:t>
            </a: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Кто раскрасил щеки детям?                 Звездочка</a:t>
            </a:r>
            <a:r>
              <a:rPr lang="en-US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кружась</a:t>
            </a:r>
            <a:r>
              <a:rPr lang="en-US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сверкает</a:t>
            </a:r>
            <a:r>
              <a:rPr lang="en-US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В красный цвет зимой</a:t>
            </a:r>
            <a:r>
              <a:rPr lang="en-US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не летом?        А в ладошке</a:t>
            </a:r>
            <a:r>
              <a:rPr lang="en-US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быстро тает.</a:t>
            </a:r>
            <a:b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А кто щиплет их за нос?                      Стала капелькой в руке</a:t>
            </a:r>
            <a:r>
              <a:rPr lang="en-US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Угадали?                                                Как слезинка на щеке.</a:t>
            </a:r>
            <a:b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b="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</a:t>
            </a:r>
            <a:r>
              <a:rPr lang="ru-RU" sz="2000" dirty="0"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(Дед Мороз).                               (Снежинка).</a:t>
            </a:r>
            <a:r>
              <a:rPr lang="ru-RU" sz="2000" b="0" dirty="0">
                <a:effectLst/>
                <a:latin typeface="Monotype Corsiva" panose="03010101010201010101" pitchFamily="66" charset="0"/>
              </a:rPr>
              <a:t/>
            </a:r>
            <a:br>
              <a:rPr lang="ru-RU" sz="2000" b="0" dirty="0">
                <a:effectLst/>
                <a:latin typeface="Monotype Corsiva" panose="03010101010201010101" pitchFamily="66" charset="0"/>
              </a:rPr>
            </a:b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199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3528" y="548680"/>
            <a:ext cx="8536282" cy="5688632"/>
          </a:xfrm>
        </p:spPr>
      </p:pic>
    </p:spTree>
    <p:extLst>
      <p:ext uri="{BB962C8B-B14F-4D97-AF65-F5344CB8AC3E}">
        <p14:creationId xmlns:p14="http://schemas.microsoft.com/office/powerpoint/2010/main" xmlns="" val="42180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67544" y="222548"/>
            <a:ext cx="8568952" cy="6700935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Загадки про снежинки.</a:t>
            </a:r>
          </a:p>
          <a:p>
            <a:r>
              <a:rPr lang="ru-RU" sz="24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Мухи белые хотят 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</a:t>
            </a:r>
            <a:endParaRPr lang="en-US" sz="2400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Замести тропинки,</a:t>
            </a:r>
            <a:endParaRPr lang="en-US" sz="2400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Эти </a:t>
            </a:r>
            <a:r>
              <a:rPr lang="ru-RU" sz="24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мухи не 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жужжат,</a:t>
            </a:r>
          </a:p>
          <a:p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Ведь </a:t>
            </a:r>
            <a:r>
              <a:rPr lang="ru-RU" sz="24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они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?</a:t>
            </a:r>
            <a:r>
              <a:rPr lang="ru-RU" sz="24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…</a:t>
            </a:r>
          </a:p>
          <a:p>
            <a:r>
              <a:rPr lang="ru-RU" sz="24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(снежинки)</a:t>
            </a:r>
          </a:p>
          <a:p>
            <a:endParaRPr lang="ru-RU" sz="2400" b="1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		</a:t>
            </a:r>
          </a:p>
          <a:p>
            <a:r>
              <a:rPr lang="ru-RU" sz="24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		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Кто рисует на земле</a:t>
            </a:r>
          </a:p>
          <a:p>
            <a:r>
              <a:rPr lang="en-US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			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Зимние картинки?</a:t>
            </a:r>
          </a:p>
          <a:p>
            <a:r>
              <a:rPr lang="en-US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			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С неба падают</a:t>
            </a:r>
            <a:r>
              <a:rPr lang="en-US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кружась</a:t>
            </a:r>
            <a:r>
              <a:rPr lang="en-US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endParaRPr lang="ru-RU" sz="2400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			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Белые….      </a:t>
            </a:r>
            <a:r>
              <a:rPr lang="ru-RU" sz="24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(снежинки).</a:t>
            </a:r>
            <a:endParaRPr lang="ru-RU" sz="2400" b="1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Картинки по запросу Снежинка в природ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3568" y="3573016"/>
            <a:ext cx="3456383" cy="2998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Картинки по запросу Снежинка в природ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4048" y="980728"/>
            <a:ext cx="3384376" cy="292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2893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495" y="836712"/>
            <a:ext cx="9089008" cy="5112568"/>
          </a:xfrm>
        </p:spPr>
      </p:pic>
    </p:spTree>
    <p:extLst>
      <p:ext uri="{BB962C8B-B14F-4D97-AF65-F5344CB8AC3E}">
        <p14:creationId xmlns:p14="http://schemas.microsoft.com/office/powerpoint/2010/main" xmlns="" val="98441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5496" y="0"/>
            <a:ext cx="9000999" cy="6813376"/>
          </a:xfrm>
        </p:spPr>
        <p:txBody>
          <a:bodyPr/>
          <a:lstStyle/>
          <a:p>
            <a:pPr marL="182880" indent="0" algn="ctr">
              <a:buNone/>
            </a:pP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/>
              <a:t/>
            </a:r>
            <a:br>
              <a:rPr lang="ru-RU" b="0" dirty="0"/>
            </a:br>
            <a:r>
              <a:rPr lang="ru-RU" b="0" dirty="0" smtClean="0">
                <a:latin typeface="Monotype Corsiva" panose="03010101010201010101" pitchFamily="66" charset="0"/>
              </a:rPr>
              <a:t/>
            </a:r>
            <a:br>
              <a:rPr lang="ru-RU" b="0" dirty="0" smtClean="0">
                <a:latin typeface="Monotype Corsiva" panose="03010101010201010101" pitchFamily="66" charset="0"/>
              </a:rPr>
            </a:br>
            <a:r>
              <a:rPr lang="ru-RU" sz="6000" b="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Зимующие птицы.</a:t>
            </a:r>
            <a:endParaRPr lang="ru-RU" sz="6000" b="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316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9" name="TextBox 8"/>
          <p:cNvSpPr txBox="1"/>
          <p:nvPr/>
        </p:nvSpPr>
        <p:spPr>
          <a:xfrm>
            <a:off x="5004048" y="0"/>
            <a:ext cx="4139952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Хоть поменьше воробья,</a:t>
            </a:r>
            <a:br>
              <a:rPr lang="ru-RU" sz="2400" b="1" dirty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боюсь зимы и я,</a:t>
            </a:r>
            <a:br>
              <a:rPr lang="ru-RU" sz="2400" b="1" dirty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 известная вам птичка.</a:t>
            </a:r>
            <a:br>
              <a:rPr lang="ru-RU" sz="2400" b="1" dirty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зовут </a:t>
            </a:r>
            <a:r>
              <a:rPr lang="ru-RU" sz="2400" b="1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меня…</a:t>
            </a:r>
            <a:r>
              <a:rPr lang="ru-RU" sz="2400" b="1" dirty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(синичка).</a:t>
            </a:r>
            <a:r>
              <a:rPr lang="ru-RU" b="1" dirty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14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4182"/>
            <a:ext cx="9146301" cy="6859726"/>
          </a:xfrm>
        </p:spPr>
      </p:pic>
      <p:sp>
        <p:nvSpPr>
          <p:cNvPr id="5" name="TextBox 4"/>
          <p:cNvSpPr txBox="1"/>
          <p:nvPr/>
        </p:nvSpPr>
        <p:spPr>
          <a:xfrm>
            <a:off x="5724128" y="3068960"/>
            <a:ext cx="3384376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Эти птички с хохолком</a:t>
            </a:r>
          </a:p>
          <a:p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красивые притом</a:t>
            </a:r>
            <a:r>
              <a:rPr lang="en-US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рябину прилетели.</a:t>
            </a:r>
          </a:p>
          <a:p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Птички эти- ….</a:t>
            </a:r>
          </a:p>
          <a:p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(Свиристели).</a:t>
            </a:r>
          </a:p>
        </p:txBody>
      </p:sp>
    </p:spTree>
    <p:extLst>
      <p:ext uri="{BB962C8B-B14F-4D97-AF65-F5344CB8AC3E}">
        <p14:creationId xmlns:p14="http://schemas.microsoft.com/office/powerpoint/2010/main" xmlns="" val="362257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Прямоугольник 1"/>
          <p:cNvSpPr/>
          <p:nvPr/>
        </p:nvSpPr>
        <p:spPr>
          <a:xfrm>
            <a:off x="323528" y="2636912"/>
            <a:ext cx="4572000" cy="147732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страшны ему метели</a:t>
            </a:r>
            <a:r>
              <a:rPr lang="en-US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Гнезда вьёт зимой на ели</a:t>
            </a:r>
            <a:r>
              <a:rPr lang="en-US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Крик его отрывист</a:t>
            </a:r>
            <a:r>
              <a:rPr lang="en-US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прост</a:t>
            </a:r>
            <a:r>
              <a:rPr lang="en-US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Кривоносый</a:t>
            </a:r>
            <a:r>
              <a:rPr lang="en-US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красный….</a:t>
            </a:r>
          </a:p>
          <a:p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(Клёст).</a:t>
            </a:r>
          </a:p>
        </p:txBody>
      </p:sp>
    </p:spTree>
    <p:extLst>
      <p:ext uri="{BB962C8B-B14F-4D97-AF65-F5344CB8AC3E}">
        <p14:creationId xmlns:p14="http://schemas.microsoft.com/office/powerpoint/2010/main" xmlns="" val="235290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" y="0"/>
            <a:ext cx="6187656" cy="6858000"/>
          </a:xfrm>
        </p:spPr>
      </p:pic>
      <p:sp>
        <p:nvSpPr>
          <p:cNvPr id="2" name="Прямоугольник 1"/>
          <p:cNvSpPr/>
          <p:nvPr/>
        </p:nvSpPr>
        <p:spPr>
          <a:xfrm>
            <a:off x="6189442" y="3140968"/>
            <a:ext cx="2987824" cy="20313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 деревья с интересом</a:t>
            </a:r>
            <a:r>
              <a:rPr lang="en-US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Изучает доктор леса.</a:t>
            </a:r>
          </a:p>
          <a:p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 дерево ест жук</a:t>
            </a:r>
            <a:r>
              <a:rPr lang="en-US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Доктор сразу</a:t>
            </a:r>
            <a:r>
              <a:rPr lang="en-US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«Тук!Тук!Тук!».</a:t>
            </a:r>
          </a:p>
          <a:p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(Дятел</a:t>
            </a: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366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Прямоугольник 1"/>
          <p:cNvSpPr/>
          <p:nvPr/>
        </p:nvSpPr>
        <p:spPr>
          <a:xfrm>
            <a:off x="5724128" y="4725144"/>
            <a:ext cx="3563888" cy="20313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Прилетели на зимовку</a:t>
            </a:r>
          </a:p>
          <a:p>
            <a:pPr algn="ctr"/>
            <a:r>
              <a:rPr lang="ru-RU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Птицы</a:t>
            </a:r>
            <a:r>
              <a:rPr lang="en-US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в морозы ловко</a:t>
            </a:r>
          </a:p>
          <a:p>
            <a:pPr algn="ctr"/>
            <a:r>
              <a:rPr lang="ru-RU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Скачут по деревьям</a:t>
            </a:r>
            <a:r>
              <a:rPr lang="en-US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веткам</a:t>
            </a:r>
          </a:p>
          <a:p>
            <a:pPr algn="ctr"/>
            <a:r>
              <a:rPr lang="ru-RU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красно-огненных жилетках.</a:t>
            </a:r>
          </a:p>
          <a:p>
            <a:pPr algn="ctr"/>
            <a:r>
              <a:rPr lang="ru-RU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узнать нам их нельзя-</a:t>
            </a:r>
          </a:p>
          <a:p>
            <a:pPr algn="ctr"/>
            <a:r>
              <a:rPr lang="ru-RU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Любим птичку- …..</a:t>
            </a:r>
          </a:p>
          <a:p>
            <a:pPr algn="ctr"/>
            <a:r>
              <a:rPr lang="ru-RU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(Снегиря).</a:t>
            </a:r>
          </a:p>
        </p:txBody>
      </p:sp>
    </p:spTree>
    <p:extLst>
      <p:ext uri="{BB962C8B-B14F-4D97-AF65-F5344CB8AC3E}">
        <p14:creationId xmlns:p14="http://schemas.microsoft.com/office/powerpoint/2010/main" xmlns="" val="183540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784976" cy="6696744"/>
          </a:xfrm>
        </p:spPr>
        <p:txBody>
          <a:bodyPr>
            <a:normAutofit fontScale="92500"/>
          </a:bodyPr>
          <a:lstStyle/>
          <a:p>
            <a:pPr marL="45720" indent="0" algn="ctr">
              <a:buNone/>
            </a:pPr>
            <a:r>
              <a:rPr lang="ru-RU" sz="36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Зима</a:t>
            </a:r>
            <a:r>
              <a:rPr lang="ru-RU" sz="28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— волшебное время года. Зимой </a:t>
            </a:r>
            <a:r>
              <a:rPr lang="ru-RU" sz="28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природа спит, 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укутанная  </a:t>
            </a:r>
            <a:r>
              <a:rPr lang="ru-RU" sz="28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белым одеялом из 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снега.</a:t>
            </a:r>
          </a:p>
          <a:p>
            <a:pPr marL="45720" indent="0" algn="ctr">
              <a:buNone/>
            </a:pP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С наступлением зимы, все становится как будто заколдованным. Леса покрыты серебром. Поля и дома одели белые шубы, которые на солнце переливаются так, что ослепляют глаза. А как прекрасны ели, сосны, которые наклонили свои могучие лапы под тяжестью снега, или покрытые инеем деревья, которые сверкают на солнце серебром.</a:t>
            </a:r>
          </a:p>
          <a:p>
            <a:pPr marL="45720" indent="0" algn="ctr">
              <a:buNone/>
            </a:pP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Зимой бывает самая разная погода солнечная</a:t>
            </a:r>
            <a:r>
              <a:rPr lang="en-US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ясная</a:t>
            </a:r>
            <a:r>
              <a:rPr lang="en-US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endParaRPr lang="ru-RU" sz="2800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морозная</a:t>
            </a:r>
            <a:r>
              <a:rPr lang="ru-RU" sz="28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и пасмурная. А когда дует сильный ветер</a:t>
            </a:r>
            <a:r>
              <a:rPr lang="en-US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он поднимает снег с земли и ничего вокруг не видно-это называется метель</a:t>
            </a:r>
            <a:r>
              <a:rPr lang="en-US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вьюга</a:t>
            </a:r>
            <a:r>
              <a:rPr lang="en-US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пурга. Одна из главных примет зимы- с неба падает снег. Полюбуйтесь на снежинки</a:t>
            </a:r>
            <a:r>
              <a:rPr lang="en-US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они блестят на солнце как алмазы и переливаются всеми цветами радуги.</a:t>
            </a:r>
            <a:endParaRPr lang="ru-RU" sz="28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747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6732240" cy="6858469"/>
          </a:xfrm>
        </p:spPr>
      </p:pic>
      <p:sp>
        <p:nvSpPr>
          <p:cNvPr id="2" name="Прямоугольник 1"/>
          <p:cNvSpPr/>
          <p:nvPr/>
        </p:nvSpPr>
        <p:spPr>
          <a:xfrm>
            <a:off x="6372200" y="2492896"/>
            <a:ext cx="3096344" cy="20313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Пестая птичка</a:t>
            </a:r>
            <a:r>
              <a:rPr lang="en-US" b="1" dirty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b="1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Сама невеличка</a:t>
            </a:r>
            <a:r>
              <a:rPr lang="en-US" b="1" dirty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b="1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голос хорош!</a:t>
            </a:r>
          </a:p>
          <a:p>
            <a:pPr algn="ctr"/>
            <a:r>
              <a:rPr lang="ru-RU" b="1" dirty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Песню на ветке завёл</a:t>
            </a:r>
          </a:p>
          <a:p>
            <a:pPr algn="ctr"/>
            <a:r>
              <a:rPr lang="ru-RU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Звонкоголосый…</a:t>
            </a:r>
          </a:p>
          <a:p>
            <a:pPr algn="ctr"/>
            <a:r>
              <a:rPr lang="ru-RU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(Щегол).</a:t>
            </a: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088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95536" y="0"/>
            <a:ext cx="8352928" cy="6857999"/>
          </a:xfrm>
        </p:spPr>
        <p:txBody>
          <a:bodyPr>
            <a:normAutofit/>
          </a:bodyPr>
          <a:lstStyle/>
          <a:p>
            <a:pPr algn="ctr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Животные в лесу зимой.</a:t>
            </a:r>
          </a:p>
          <a:p>
            <a:pPr algn="ctr"/>
            <a:endParaRPr lang="ru-RU" sz="2800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Снежное одеяло согревает не только растения</a:t>
            </a:r>
            <a:r>
              <a:rPr lang="en-US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но и животных. Берлоги медведей</a:t>
            </a:r>
            <a:r>
              <a:rPr lang="en-US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норы барсуков и ежей занесены снегом</a:t>
            </a:r>
            <a:r>
              <a:rPr lang="en-US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который сохраняет в них тепло. А еще зверей</a:t>
            </a:r>
            <a:r>
              <a:rPr lang="en-US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от зимней стужи</a:t>
            </a:r>
            <a:r>
              <a:rPr lang="ru-RU" sz="28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спасают пушистый мех и теплая шерсть. Главной заботой для зверей является питание.</a:t>
            </a:r>
            <a:endParaRPr lang="ru-RU" sz="28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037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5536" y="-4687"/>
            <a:ext cx="8370470" cy="4945855"/>
          </a:xfrm>
        </p:spPr>
      </p:pic>
      <p:sp>
        <p:nvSpPr>
          <p:cNvPr id="2" name="TextBox 1"/>
          <p:cNvSpPr txBox="1"/>
          <p:nvPr/>
        </p:nvSpPr>
        <p:spPr>
          <a:xfrm>
            <a:off x="251520" y="5229200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Медведь зимой впадает в зимнюю спячку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ему хватает жира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запасенного за лето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сю зиму. В конце зимы у медведицы появляются маленькие медвежата.</a:t>
            </a:r>
            <a:endParaRPr lang="ru-RU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8064" y="5229200"/>
            <a:ext cx="3851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Бурый он и косолапый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endParaRPr lang="ru-RU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Ловит рыбу мощной лапой.</a:t>
            </a:r>
          </a:p>
          <a:p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А еще он любит мед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endParaRPr lang="ru-RU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Кто сластёну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назовет? </a:t>
            </a:r>
          </a:p>
          <a:p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(Медведь).</a:t>
            </a:r>
            <a:endParaRPr lang="ru-RU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38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59632" y="27"/>
            <a:ext cx="7124187" cy="5445224"/>
          </a:xfrm>
        </p:spPr>
      </p:pic>
      <p:sp>
        <p:nvSpPr>
          <p:cNvPr id="4" name="TextBox 3"/>
          <p:cNvSpPr txBox="1"/>
          <p:nvPr/>
        </p:nvSpPr>
        <p:spPr>
          <a:xfrm>
            <a:off x="467544" y="5421465"/>
            <a:ext cx="457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Трудно приходится в морозные дни зайцу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ведь у него много врагов – лисы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волки и хищные птицы. Питается заяц зимой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корой и мелкими ветками.</a:t>
            </a:r>
            <a:endParaRPr lang="ru-RU" sz="20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36096" y="5445224"/>
            <a:ext cx="32758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Комочек пуха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длинное ухо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endParaRPr lang="ru-RU" sz="2000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Прыгает ловко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любит морковку.</a:t>
            </a:r>
          </a:p>
          <a:p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(Заяц).</a:t>
            </a:r>
            <a:endParaRPr lang="ru-RU" sz="20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264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87624" y="0"/>
            <a:ext cx="6840760" cy="5265203"/>
          </a:xfrm>
        </p:spPr>
      </p:pic>
      <p:sp>
        <p:nvSpPr>
          <p:cNvPr id="2" name="TextBox 1"/>
          <p:cNvSpPr txBox="1"/>
          <p:nvPr/>
        </p:nvSpPr>
        <p:spPr>
          <a:xfrm>
            <a:off x="179512" y="5301208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Зимой белка целый день проводит в поисках пищи. Шишки любимый зимний корм белки. Помогает белочке пережить суровое время запасы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сделанные осенью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(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жёлуди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орешки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грибы).</a:t>
            </a:r>
            <a:endParaRPr lang="ru-RU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92080" y="5301208"/>
            <a:ext cx="33478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Рыжий маленький зверек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endParaRPr lang="ru-RU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По деревьям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прыг да скок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endParaRPr lang="ru-RU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Он живет не на земле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endParaRPr lang="ru-RU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А на дереве в дупле.</a:t>
            </a:r>
          </a:p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(Белка).</a:t>
            </a:r>
            <a:endParaRPr lang="ru-RU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25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39552" y="1"/>
            <a:ext cx="8151054" cy="5373215"/>
          </a:xfrm>
        </p:spPr>
      </p:pic>
      <p:sp>
        <p:nvSpPr>
          <p:cNvPr id="3" name="TextBox 2"/>
          <p:cNvSpPr txBox="1"/>
          <p:nvPr/>
        </p:nvSpPr>
        <p:spPr>
          <a:xfrm>
            <a:off x="539552" y="5445527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Зима-самое тяжелое время для лисицы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добывать пищу очень трудно. Питается лиса мелкими зверюшками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птицами. Согревает лису густая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пушистая шубка.</a:t>
            </a:r>
            <a:endParaRPr lang="ru-RU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4088" y="5440821"/>
            <a:ext cx="29158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Хвост пушистый бережет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endParaRPr lang="ru-RU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И зверюшек стережёт</a:t>
            </a:r>
            <a:endParaRPr lang="en-US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Знают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рыжую в лесу-</a:t>
            </a:r>
          </a:p>
          <a:p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Очень хитрую ….</a:t>
            </a:r>
          </a:p>
          <a:p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(Лису).</a:t>
            </a:r>
            <a:endParaRPr lang="ru-RU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717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83568" y="404664"/>
            <a:ext cx="7776864" cy="6858000"/>
          </a:xfrm>
        </p:spPr>
        <p:txBody>
          <a:bodyPr/>
          <a:lstStyle/>
          <a:p>
            <a:pPr algn="ctr"/>
            <a:r>
              <a:rPr lang="ru-RU" sz="4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Зимние забавы.</a:t>
            </a:r>
          </a:p>
          <a:p>
            <a:pPr algn="ctr"/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Морозна и сурова зима</a:t>
            </a:r>
            <a:r>
              <a:rPr lang="ru-RU" sz="3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 а </a:t>
            </a: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все же много забав</a:t>
            </a:r>
            <a:r>
              <a:rPr lang="ru-RU" sz="3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 придумывает </a:t>
            </a: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детям.Во дворе на катке</a:t>
            </a:r>
            <a:r>
              <a:rPr lang="ru-RU" sz="3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 можно </a:t>
            </a: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кататься на коньках. Можно построить горку из снега и кататься на санках и ледянках. Когда светит солнышко</a:t>
            </a:r>
            <a:r>
              <a:rPr lang="ru-RU" sz="3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 приятно </a:t>
            </a: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отправиться в парк или лесок и встать на лыжи. Когда на улице тепло и снег липкий</a:t>
            </a:r>
            <a:r>
              <a:rPr lang="ru-RU" sz="3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 хорошо </a:t>
            </a: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лепится</a:t>
            </a:r>
            <a:r>
              <a:rPr lang="ru-RU" sz="3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 можно </a:t>
            </a: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слепить снеговика</a:t>
            </a:r>
            <a:r>
              <a:rPr lang="ru-RU" sz="3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 а </a:t>
            </a: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можно слепить снежную крепость. Много забав зимой.</a:t>
            </a:r>
            <a:endParaRPr lang="ru-RU" sz="3200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081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9512" y="692696"/>
            <a:ext cx="8725432" cy="5544616"/>
          </a:xfrm>
        </p:spPr>
      </p:pic>
    </p:spTree>
    <p:extLst>
      <p:ext uri="{BB962C8B-B14F-4D97-AF65-F5344CB8AC3E}">
        <p14:creationId xmlns:p14="http://schemas.microsoft.com/office/powerpoint/2010/main" xmlns="" val="336084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411760" y="0"/>
            <a:ext cx="4680520" cy="6840247"/>
          </a:xfrm>
        </p:spPr>
      </p:pic>
    </p:spTree>
    <p:extLst>
      <p:ext uri="{BB962C8B-B14F-4D97-AF65-F5344CB8AC3E}">
        <p14:creationId xmlns:p14="http://schemas.microsoft.com/office/powerpoint/2010/main" xmlns="" val="259129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99592" y="620688"/>
            <a:ext cx="7484047" cy="5688632"/>
          </a:xfrm>
        </p:spPr>
      </p:pic>
    </p:spTree>
    <p:extLst>
      <p:ext uri="{BB962C8B-B14F-4D97-AF65-F5344CB8AC3E}">
        <p14:creationId xmlns:p14="http://schemas.microsoft.com/office/powerpoint/2010/main" xmlns="" val="17567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-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7504" y="450852"/>
            <a:ext cx="8881169" cy="5095809"/>
          </a:xfrm>
        </p:spPr>
      </p:pic>
      <p:sp>
        <p:nvSpPr>
          <p:cNvPr id="2" name="TextBox 1"/>
          <p:cNvSpPr txBox="1"/>
          <p:nvPr/>
        </p:nvSpPr>
        <p:spPr>
          <a:xfrm>
            <a:off x="899592" y="4437112"/>
            <a:ext cx="67687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Дни его – всех дней короче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Всех ночей длиннее ночи. </a:t>
            </a:r>
          </a:p>
          <a:p>
            <a:pPr algn="ctr"/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На поля и на луга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endParaRPr lang="ru-RU" sz="2000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До весны легли снега. </a:t>
            </a:r>
          </a:p>
          <a:p>
            <a:pPr algn="ctr"/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Только месяц наш пройдет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endParaRPr lang="ru-RU" sz="2000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Мы встречаем Новый Год.</a:t>
            </a:r>
          </a:p>
          <a:p>
            <a:pPr algn="ctr"/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                               (Декабрь).</a:t>
            </a:r>
            <a:endParaRPr lang="ru-RU" sz="20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713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267744" y="0"/>
            <a:ext cx="4720353" cy="6858000"/>
          </a:xfrm>
        </p:spPr>
      </p:pic>
    </p:spTree>
    <p:extLst>
      <p:ext uri="{BB962C8B-B14F-4D97-AF65-F5344CB8AC3E}">
        <p14:creationId xmlns:p14="http://schemas.microsoft.com/office/powerpoint/2010/main" xmlns="" val="232474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403648" y="44624"/>
            <a:ext cx="6525139" cy="4104456"/>
          </a:xfrm>
        </p:spPr>
      </p:pic>
      <p:sp>
        <p:nvSpPr>
          <p:cNvPr id="7" name="TextBox 6"/>
          <p:cNvSpPr txBox="1"/>
          <p:nvPr/>
        </p:nvSpPr>
        <p:spPr>
          <a:xfrm>
            <a:off x="5076056" y="4293096"/>
            <a:ext cx="33123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За окном белым-бело </a:t>
            </a:r>
          </a:p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Все тропинки замело.</a:t>
            </a:r>
          </a:p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Дед Мороз в санях спешит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endParaRPr lang="ru-RU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Иней в бороде блестит.</a:t>
            </a:r>
          </a:p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Огоньки кругом горят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endParaRPr lang="ru-RU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Ждут подарки всех ребят.</a:t>
            </a:r>
          </a:p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Скоро сказка в дом придет</a:t>
            </a:r>
          </a:p>
          <a:p>
            <a:pPr algn="ctr"/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Наступает Новый Год!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27584" y="4385511"/>
            <a:ext cx="35283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Новый год</a:t>
            </a:r>
            <a:r>
              <a:rPr lang="en-US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-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это любимый праздник всех людей. Это Дед Мороз и Снегурочка и подарки под елкой и волшебные представления!</a:t>
            </a:r>
            <a:endParaRPr lang="ru-RU" sz="20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142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67544" y="109006"/>
            <a:ext cx="8928991" cy="6696743"/>
          </a:xfrm>
        </p:spPr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ru-RU" dirty="0" smtClean="0"/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Если лес укрыт снегами,</a:t>
            </a:r>
            <a:r>
              <a:rPr lang="en-US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Елка в праздник Новый год</a:t>
            </a:r>
            <a:b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Если пахнет пирогами,</a:t>
            </a:r>
            <a:r>
              <a:rPr lang="en-US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	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Взрослых и детей зовет</a:t>
            </a:r>
            <a:r>
              <a:rPr lang="en-US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Если елка в дом идет,</a:t>
            </a:r>
            <a:r>
              <a:rPr lang="en-US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	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Приглашает весь народ</a:t>
            </a:r>
            <a:b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Что за праздник? ... </a:t>
            </a:r>
            <a:r>
              <a:rPr lang="en-US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	</a:t>
            </a: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 новогодний….</a:t>
            </a:r>
            <a:b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en-US" sz="24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en-US" sz="24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(Новый Год)</a:t>
            </a:r>
            <a:r>
              <a:rPr lang="en-US" sz="24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		</a:t>
            </a:r>
            <a:r>
              <a:rPr lang="ru-RU" sz="24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(Хоровод)</a:t>
            </a:r>
          </a:p>
          <a:p>
            <a:pPr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ped-kopilka.ru/images/photos/medium/article14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43249" y="332656"/>
            <a:ext cx="2857500" cy="282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7080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1"/>
          <p:cNvSpPr txBox="1">
            <a:spLocks/>
          </p:cNvSpPr>
          <p:nvPr/>
        </p:nvSpPr>
        <p:spPr>
          <a:xfrm>
            <a:off x="683568" y="404664"/>
            <a:ext cx="7776864" cy="6858000"/>
          </a:xfrm>
          <a:prstGeom prst="rect">
            <a:avLst/>
          </a:prstGeom>
        </p:spPr>
        <p:txBody>
          <a:bodyPr/>
          <a:lstStyle/>
          <a:p>
            <a:pPr marL="228600" marR="0" lvl="0" indent="-18288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Times New Roman" panose="02020603050405020304" pitchFamily="18" charset="0"/>
              </a:rPr>
              <a:t>Спасибо за внимание!</a:t>
            </a:r>
          </a:p>
          <a:p>
            <a:pPr marL="228600" marR="0" lvl="0" indent="-18288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Times New Roman" panose="02020603050405020304" pitchFamily="18" charset="0"/>
              </a:rPr>
              <a:t>Предлагаем Вам выполнить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Times New Roman" panose="02020603050405020304" pitchFamily="18" charset="0"/>
              </a:rPr>
              <a:t> увлекательные задания в приложении.</a:t>
            </a:r>
          </a:p>
          <a:p>
            <a:pPr marL="228600" marR="0" lvl="0" indent="-18288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tabLst/>
              <a:defRPr/>
            </a:pPr>
            <a:r>
              <a:rPr lang="ru-RU" sz="320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Выберете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подходящий уровень сложности для  Вашего ребенка. </a:t>
            </a:r>
          </a:p>
          <a:p>
            <a:pPr marL="228600" marR="0" lvl="0" indent="-18288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Times New Roman" panose="02020603050405020304" pitchFamily="18" charset="0"/>
              </a:rPr>
              <a:t>Так же предлагаем родителям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Times New Roman" panose="02020603050405020304" pitchFamily="18" charset="0"/>
              </a:rPr>
              <a:t>вместе с ребенком прогуляться по 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заснеженным улицам города, покататься с горки, на коньках, на лыжах ... Сделать красивые фотографии и поделиться с нами. </a:t>
            </a:r>
          </a:p>
          <a:p>
            <a:pPr marL="228600" marR="0" lvl="0" indent="-18288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Times New Roman" panose="02020603050405020304" pitchFamily="18" charset="0"/>
              </a:rPr>
              <a:t>Желаем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Times New Roman" panose="02020603050405020304" pitchFamily="18" charset="0"/>
              </a:rPr>
              <a:t> успехов и ждём обратную связь</a:t>
            </a: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Times New Roman" panose="02020603050405020304" pitchFamily="18" charset="0"/>
              </a:rPr>
              <a:t>! </a:t>
            </a:r>
            <a:endParaRPr kumimoji="0" lang="ru-RU" sz="32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8928992" cy="674136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endParaRPr lang="ru-RU" sz="3200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r>
              <a:rPr lang="ru-RU" sz="3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Месяц декабрь.</a:t>
            </a:r>
          </a:p>
          <a:p>
            <a:pPr marL="45720" indent="0" algn="ctr">
              <a:buNone/>
            </a:pPr>
            <a:r>
              <a:rPr lang="ru-RU" sz="20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Декабрь - Студенец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, потому что стужа и холод становятся долгими спутниками погоды. Смотри сколько выпало снега! Снег белый, пушистый и еще липкий, можно лепить снежки. Вот-вот и настанут морозы, станет еще холодней. А вот улицы весело 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играют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нарядными огоньками. Совсем праздничное настроение, скоро новый год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!</a:t>
            </a:r>
          </a:p>
          <a:p>
            <a:pPr marL="45720" indent="0" algn="ctr">
              <a:buNone/>
            </a:pPr>
            <a:endParaRPr lang="ru-RU" sz="2000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marL="365760" lvl="1" indent="0">
              <a:buNone/>
            </a:pP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	«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Году конец и начало зиме!» 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-	Ну</a:t>
            </a:r>
            <a:r>
              <a:rPr lang="en-US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когда же Новый 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Г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од?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Такую 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загадку задали мне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.		К нам с подарками придет?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Морозы 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и вьюга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 			Пусть пришел бы к детворе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Метель 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на дворе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			Он пораньше – в …..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К 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нам в 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гости                                                                		 (</a:t>
            </a:r>
            <a:r>
              <a:rPr lang="ru-RU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Декабре</a:t>
            </a: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)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Приходит 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зима в ...</a:t>
            </a:r>
            <a:b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		(</a:t>
            </a:r>
            <a:r>
              <a:rPr lang="ru-RU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Д</a:t>
            </a:r>
            <a:r>
              <a:rPr lang="ru-RU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екабре</a:t>
            </a: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282466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6450" y="13506"/>
            <a:ext cx="8807133" cy="5112568"/>
          </a:xfrm>
        </p:spPr>
      </p:pic>
      <p:sp>
        <p:nvSpPr>
          <p:cNvPr id="2" name="TextBox 1"/>
          <p:cNvSpPr txBox="1"/>
          <p:nvPr/>
        </p:nvSpPr>
        <p:spPr>
          <a:xfrm>
            <a:off x="1547664" y="5301208"/>
            <a:ext cx="61926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anose="03010101010201010101" pitchFamily="66" charset="0"/>
              </a:rPr>
              <a:t>Щиплет уши</a:t>
            </a:r>
            <a:r>
              <a:rPr lang="en-US" dirty="0" smtClean="0">
                <a:latin typeface="Monotype Corsiva" panose="03010101010201010101" pitchFamily="66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</a:rPr>
              <a:t>щиплет нос</a:t>
            </a:r>
            <a:r>
              <a:rPr lang="en-US" dirty="0" smtClean="0">
                <a:latin typeface="Monotype Corsiva" panose="03010101010201010101" pitchFamily="66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</a:rPr>
              <a:t>лезет в валенки мороз. </a:t>
            </a:r>
            <a:endParaRPr lang="en-US" dirty="0" smtClean="0">
              <a:latin typeface="Monotype Corsiva" panose="03010101010201010101" pitchFamily="66" charset="0"/>
            </a:endParaRPr>
          </a:p>
          <a:p>
            <a:r>
              <a:rPr lang="ru-RU" dirty="0" smtClean="0">
                <a:latin typeface="Monotype Corsiva" panose="03010101010201010101" pitchFamily="66" charset="0"/>
              </a:rPr>
              <a:t>Брызнешь воду</a:t>
            </a:r>
            <a:r>
              <a:rPr lang="en-US" dirty="0" smtClean="0">
                <a:latin typeface="Monotype Corsiva" panose="03010101010201010101" pitchFamily="66" charset="0"/>
              </a:rPr>
              <a:t> </a:t>
            </a:r>
            <a:r>
              <a:rPr lang="ru-RU" dirty="0" smtClean="0">
                <a:latin typeface="Monotype Corsiva" panose="03010101010201010101" pitchFamily="66" charset="0"/>
              </a:rPr>
              <a:t>-падет. Не вода уже</a:t>
            </a:r>
            <a:r>
              <a:rPr lang="en-US" dirty="0" smtClean="0">
                <a:latin typeface="Monotype Corsiva" panose="03010101010201010101" pitchFamily="66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</a:rPr>
              <a:t>а лёд. </a:t>
            </a:r>
            <a:endParaRPr lang="en-US" dirty="0" smtClean="0">
              <a:latin typeface="Monotype Corsiva" panose="03010101010201010101" pitchFamily="66" charset="0"/>
            </a:endParaRPr>
          </a:p>
          <a:p>
            <a:r>
              <a:rPr lang="ru-RU" dirty="0" smtClean="0">
                <a:latin typeface="Monotype Corsiva" panose="03010101010201010101" pitchFamily="66" charset="0"/>
              </a:rPr>
              <a:t>Даже птицы</a:t>
            </a:r>
            <a:r>
              <a:rPr lang="en-US" dirty="0" smtClean="0">
                <a:latin typeface="Monotype Corsiva" panose="03010101010201010101" pitchFamily="66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</a:rPr>
              <a:t>не летится </a:t>
            </a:r>
            <a:r>
              <a:rPr lang="en-US" dirty="0" smtClean="0">
                <a:latin typeface="Monotype Corsiva" panose="03010101010201010101" pitchFamily="66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</a:rPr>
              <a:t>от мороза стынет птица. </a:t>
            </a:r>
            <a:endParaRPr lang="en-US" dirty="0" smtClean="0">
              <a:latin typeface="Monotype Corsiva" panose="03010101010201010101" pitchFamily="66" charset="0"/>
            </a:endParaRPr>
          </a:p>
          <a:p>
            <a:r>
              <a:rPr lang="ru-RU" dirty="0" smtClean="0">
                <a:latin typeface="Monotype Corsiva" panose="03010101010201010101" pitchFamily="66" charset="0"/>
              </a:rPr>
              <a:t>Повернуло солнце к лету. Что</a:t>
            </a:r>
            <a:r>
              <a:rPr lang="en-US" dirty="0" smtClean="0">
                <a:latin typeface="Monotype Corsiva" panose="03010101010201010101" pitchFamily="66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</a:rPr>
              <a:t> скажи</a:t>
            </a:r>
            <a:r>
              <a:rPr lang="en-US" dirty="0" smtClean="0">
                <a:latin typeface="Monotype Corsiva" panose="03010101010201010101" pitchFamily="66" charset="0"/>
              </a:rPr>
              <a:t>,</a:t>
            </a:r>
            <a:r>
              <a:rPr lang="ru-RU" dirty="0" smtClean="0">
                <a:latin typeface="Monotype Corsiva" panose="03010101010201010101" pitchFamily="66" charset="0"/>
              </a:rPr>
              <a:t>за месяц это? </a:t>
            </a:r>
          </a:p>
          <a:p>
            <a:r>
              <a:rPr lang="ru-RU" dirty="0">
                <a:latin typeface="Monotype Corsiva" panose="03010101010201010101" pitchFamily="66" charset="0"/>
              </a:rPr>
              <a:t> </a:t>
            </a:r>
            <a:r>
              <a:rPr lang="ru-RU" dirty="0" smtClean="0">
                <a:latin typeface="Monotype Corsiva" panose="03010101010201010101" pitchFamily="66" charset="0"/>
              </a:rPr>
              <a:t>                                                                    </a:t>
            </a:r>
            <a:r>
              <a:rPr lang="en-US" dirty="0" smtClean="0">
                <a:latin typeface="Monotype Corsiva" panose="03010101010201010101" pitchFamily="66" charset="0"/>
              </a:rPr>
              <a:t>		</a:t>
            </a:r>
            <a:r>
              <a:rPr lang="ru-RU" dirty="0" smtClean="0">
                <a:latin typeface="Monotype Corsiva" panose="03010101010201010101" pitchFamily="66" charset="0"/>
              </a:rPr>
              <a:t> (Январь).</a:t>
            </a:r>
            <a:endParaRPr lang="ru-RU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550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8465" y="620688"/>
            <a:ext cx="9036496" cy="669674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Месяц январь.</a:t>
            </a:r>
          </a:p>
          <a:p>
            <a:pPr marL="45720" indent="0" algn="ctr">
              <a:buNone/>
            </a:pPr>
            <a:r>
              <a:rPr lang="ru-RU" sz="20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Январь - Просинец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, потому что январские дни наполнены солнцем. Ударили морозы. Теперь долго на улице не пробудешь, вон какой нос красный! Зато зимнее солнце ярко светит в чистом голубом небе, но складывается ощущение, что от этого еще морозней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.</a:t>
            </a:r>
          </a:p>
          <a:p>
            <a:pPr marL="45720" indent="0">
              <a:buNone/>
            </a:pPr>
            <a:endParaRPr lang="ru-RU" sz="2000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Открываем календарь,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По счету первым он идет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Первый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месяц в нём - 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...                         С него начнется новый год.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(</a:t>
            </a:r>
            <a:r>
              <a:rPr lang="ru-RU" sz="20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Январь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)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Давай откроем календарь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</a:p>
          <a:p>
            <a:pPr marL="45720" indent="0">
              <a:buNone/>
            </a:pP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                                   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Читай! Написано…</a:t>
            </a:r>
          </a:p>
          <a:p>
            <a:pPr marL="45720" indent="0">
              <a:buNone/>
            </a:pP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                                                         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(Январь)</a:t>
            </a:r>
          </a:p>
          <a:p>
            <a:pPr marL="45720" indent="0">
              <a:buNone/>
            </a:pP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Все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подарки получают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!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Дети в санках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на горе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Он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любимый! И не зря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Все на горке в …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Ну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, а что еще бывает 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(</a:t>
            </a:r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Январе)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</a:t>
            </a:r>
            <a:r>
              <a:rPr lang="en-US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Веселее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… 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</a:t>
            </a:r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(</a:t>
            </a:r>
            <a:r>
              <a:rPr lang="ru-RU" sz="20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Января)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317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7544" y="188056"/>
            <a:ext cx="8280919" cy="5041144"/>
          </a:xfrm>
        </p:spPr>
      </p:pic>
      <p:sp>
        <p:nvSpPr>
          <p:cNvPr id="2" name="TextBox 1"/>
          <p:cNvSpPr txBox="1"/>
          <p:nvPr/>
        </p:nvSpPr>
        <p:spPr>
          <a:xfrm>
            <a:off x="2339752" y="4437112"/>
            <a:ext cx="42484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Monotype Corsiva" panose="03010101010201010101" pitchFamily="66" charset="0"/>
              </a:rPr>
              <a:t>По ночам мороз силён</a:t>
            </a:r>
            <a:r>
              <a:rPr lang="en-US" sz="2400" dirty="0" smtClean="0">
                <a:latin typeface="Monotype Corsiva" panose="03010101010201010101" pitchFamily="66" charset="0"/>
              </a:rPr>
              <a:t>,</a:t>
            </a:r>
            <a:endParaRPr lang="ru-RU" sz="2400" dirty="0" smtClean="0">
              <a:latin typeface="Monotype Corsiva" panose="03010101010201010101" pitchFamily="66" charset="0"/>
            </a:endParaRPr>
          </a:p>
          <a:p>
            <a:pPr algn="ctr"/>
            <a:r>
              <a:rPr lang="ru-RU" sz="2400" dirty="0" smtClean="0">
                <a:latin typeface="Monotype Corsiva" panose="03010101010201010101" pitchFamily="66" charset="0"/>
              </a:rPr>
              <a:t>Днем капели слышен звон.</a:t>
            </a:r>
          </a:p>
          <a:p>
            <a:pPr algn="ctr"/>
            <a:r>
              <a:rPr lang="ru-RU" sz="2400" dirty="0" smtClean="0">
                <a:latin typeface="Monotype Corsiva" panose="03010101010201010101" pitchFamily="66" charset="0"/>
              </a:rPr>
              <a:t>День прибавился заметно.</a:t>
            </a:r>
          </a:p>
          <a:p>
            <a:pPr algn="ctr"/>
            <a:r>
              <a:rPr lang="ru-RU" sz="2400" dirty="0" smtClean="0">
                <a:latin typeface="Monotype Corsiva" panose="03010101010201010101" pitchFamily="66" charset="0"/>
              </a:rPr>
              <a:t>Ну</a:t>
            </a:r>
            <a:r>
              <a:rPr lang="en-US" sz="2400" dirty="0" smtClean="0">
                <a:latin typeface="Monotype Corsiva" panose="03010101010201010101" pitchFamily="66" charset="0"/>
              </a:rPr>
              <a:t>,</a:t>
            </a:r>
            <a:r>
              <a:rPr lang="ru-RU" sz="2400" dirty="0" smtClean="0">
                <a:latin typeface="Monotype Corsiva" panose="03010101010201010101" pitchFamily="66" charset="0"/>
              </a:rPr>
              <a:t>так что за месяц это? </a:t>
            </a:r>
          </a:p>
          <a:p>
            <a:pPr algn="ctr"/>
            <a:r>
              <a:rPr lang="ru-RU" sz="2400" dirty="0">
                <a:latin typeface="Monotype Corsiva" panose="03010101010201010101" pitchFamily="66" charset="0"/>
              </a:rPr>
              <a:t> </a:t>
            </a:r>
            <a:r>
              <a:rPr lang="ru-RU" sz="2400" dirty="0" smtClean="0">
                <a:latin typeface="Monotype Corsiva" panose="03010101010201010101" pitchFamily="66" charset="0"/>
              </a:rPr>
              <a:t>                              (Февраль).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614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44623"/>
            <a:ext cx="9036496" cy="6768753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Месяц февраль.</a:t>
            </a:r>
          </a:p>
          <a:p>
            <a:pPr marL="45720" indent="0" algn="ctr">
              <a:buNone/>
            </a:pPr>
            <a:r>
              <a:rPr lang="ru-RU" sz="20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Февраль - Бокогрей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, потому что еще слабое солнце начинает пригревать щеки. Все дольше солнце задерживается на небосклоне. Чувствуешь?! Едва заметное тепло исходит от ярких лучей 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февральского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солнца. А вот и послышался стук капели - это сосульки заслезились водой, разогретые лучами пригревающего солнца. Еще 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немного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и наступит праздник Масленицы. А вслед - придет весна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!</a:t>
            </a:r>
          </a:p>
          <a:p>
            <a:pPr marL="45720" indent="0">
              <a:buNone/>
            </a:pPr>
            <a:endParaRPr lang="ru-RU" sz="2000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После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брата 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Января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Солнце землю осветило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Будет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очередь моя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.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Зиму в отпуск отпустило.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помощь мне спешат два друга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: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Только нам совсем не жаль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Снежная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метель и вьюга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.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Что короче стал ….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Снег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пушистый по 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земле                                                             </a:t>
            </a:r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(Февраль)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Гонит </a:t>
            </a:r>
            <a: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ветер в ...</a:t>
            </a:r>
            <a:br>
              <a:rPr lang="ru-RU" sz="2000" dirty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    </a:t>
            </a:r>
            <a:r>
              <a:rPr lang="en-US" sz="2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(феврале</a:t>
            </a:r>
            <a:r>
              <a:rPr lang="ru-RU" sz="20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324127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7504" y="548680"/>
            <a:ext cx="8923971" cy="5577482"/>
          </a:xfrm>
        </p:spPr>
      </p:pic>
    </p:spTree>
    <p:extLst>
      <p:ext uri="{BB962C8B-B14F-4D97-AF65-F5344CB8AC3E}">
        <p14:creationId xmlns:p14="http://schemas.microsoft.com/office/powerpoint/2010/main" xmlns="" val="177490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578</TotalTime>
  <Words>712</Words>
  <Application>Microsoft Office PowerPoint</Application>
  <PresentationFormat>Экран (4:3)</PresentationFormat>
  <Paragraphs>147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Загадки о зиме.  Наши окна — как картинки.           Свяжет бабушка их внучке, Кто художник-невидимка?             Чтоб зимой не мерзли ручки, На стекле букеты роз                      Сохранят тепло сестрички- Нам нарисовал…                               Шерстяные….                                (Мороз)                                         (Рукавички)  Белый пух лег на дороги,                     Он пришел нежданно На ступеньки и пороги.                       Удивил нас всех Знает каждый человек —                   Для ребят желанный Этот пух зовется…                            Белый-белый….                             (Снег)                                                 (Снег)  Кто раскрасил щеки детям?                 Звездочка,кружась,сверкает, В красный цвет зимой,не летом?        А в ладошке,быстро тает. А кто щиплет их за нос?                      Стала капелькой в руке, Угадали?                                                Как слезинка на щеке.                                   (Дед Мороз).                               (Снежинка).  </vt:lpstr>
      <vt:lpstr>Слайд 11</vt:lpstr>
      <vt:lpstr>Слайд 12</vt:lpstr>
      <vt:lpstr>Слайд 13</vt:lpstr>
      <vt:lpstr>   Зимующие птицы.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Lowlight</dc:creator>
  <cp:lastModifiedBy>User</cp:lastModifiedBy>
  <cp:revision>56</cp:revision>
  <dcterms:created xsi:type="dcterms:W3CDTF">2017-12-04T13:51:09Z</dcterms:created>
  <dcterms:modified xsi:type="dcterms:W3CDTF">2022-01-10T08:00:25Z</dcterms:modified>
</cp:coreProperties>
</file>