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59" r:id="rId5"/>
    <p:sldId id="260" r:id="rId6"/>
    <p:sldId id="261" r:id="rId7"/>
    <p:sldId id="262" r:id="rId8"/>
    <p:sldId id="263" r:id="rId9"/>
    <p:sldId id="264" r:id="rId10"/>
    <p:sldId id="266"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2" autoAdjust="0"/>
    <p:restoredTop sz="94660"/>
  </p:normalViewPr>
  <p:slideViewPr>
    <p:cSldViewPr snapToGrid="0">
      <p:cViewPr varScale="1">
        <p:scale>
          <a:sx n="74" d="100"/>
          <a:sy n="74" d="100"/>
        </p:scale>
        <p:origin x="-540"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3048000" y="3124200"/>
            <a:ext cx="82296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048000" y="5003322"/>
            <a:ext cx="82296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10733828" y="1110597"/>
            <a:ext cx="2286000" cy="508000"/>
          </a:xfrm>
        </p:spPr>
        <p:txBody>
          <a:bodyPr/>
          <a:lstStyle/>
          <a:p>
            <a:fld id="{63A1C593-65D0-4073-BCC9-577B9352EA97}" type="datetimeFigureOut">
              <a:rPr lang="en-US" smtClean="0"/>
              <a:t>5/4/2023</a:t>
            </a:fld>
            <a:endParaRPr lang="en-US"/>
          </a:p>
        </p:txBody>
      </p:sp>
      <p:sp>
        <p:nvSpPr>
          <p:cNvPr id="17" name="Нижний колонтитул 16"/>
          <p:cNvSpPr>
            <a:spLocks noGrp="1"/>
          </p:cNvSpPr>
          <p:nvPr>
            <p:ph type="ftr" sz="quarter" idx="11"/>
          </p:nvPr>
        </p:nvSpPr>
        <p:spPr bwMode="auto">
          <a:xfrm rot="5400000">
            <a:off x="10045959" y="4117661"/>
            <a:ext cx="3657600" cy="512064"/>
          </a:xfrm>
        </p:spPr>
        <p:txBody>
          <a:bodyPr/>
          <a:lstStyle/>
          <a:p>
            <a:endParaRPr lang="en-US"/>
          </a:p>
        </p:txBody>
      </p:sp>
      <p:sp>
        <p:nvSpPr>
          <p:cNvPr id="10" name="Прямоугольник 9"/>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1215180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812800" y="3429000"/>
            <a:ext cx="17272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746176"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2218944" y="5788152"/>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2540000" y="4495800"/>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767392" y="4928702"/>
            <a:ext cx="812800" cy="517524"/>
          </a:xfrm>
        </p:spPr>
        <p:txBody>
          <a:bodyPr/>
          <a:lstStyle/>
          <a:p>
            <a:fld id="{9B618960-8005-486C-9A75-10CB2AAC16F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3A1C593-65D0-4073-BCC9-577B9352EA97}" type="datetimeFigureOut">
              <a:rPr lang="en-US" smtClean="0"/>
              <a:t>5/4/2023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40"/>
            <a:ext cx="22352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8026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3A1C593-65D0-4073-BCC9-577B9352EA97}" type="datetimeFigureOut">
              <a:rPr lang="en-US" smtClean="0"/>
              <a:t>5/4/2023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609600" y="1600200"/>
            <a:ext cx="99568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63A1C593-65D0-4073-BCC9-577B9352EA97}" type="datetimeFigureOut">
              <a:rPr lang="en-US" smtClean="0"/>
              <a:t>5/4/2023</a:t>
            </a:fld>
            <a:endParaRPr lang="en-US"/>
          </a:p>
        </p:txBody>
      </p:sp>
      <p:sp>
        <p:nvSpPr>
          <p:cNvPr id="9" name="Номер слайда 8"/>
          <p:cNvSpPr>
            <a:spLocks noGrp="1"/>
          </p:cNvSpPr>
          <p:nvPr>
            <p:ph type="sldNum" sz="quarter" idx="15"/>
          </p:nvPr>
        </p:nvSpPr>
        <p:spPr/>
        <p:txBody>
          <a:bodyPr rtlCol="0"/>
          <a:lstStyle/>
          <a:p>
            <a:fld id="{9B618960-8005-486C-9A75-10CB2AAC16F9}" type="slidenum">
              <a:rPr lang="en-US" smtClean="0"/>
              <a:t>‹#›</a:t>
            </a:fld>
            <a:endParaRPr lang="en-US"/>
          </a:p>
        </p:txBody>
      </p:sp>
      <p:sp>
        <p:nvSpPr>
          <p:cNvPr id="10" name="Нижний колонтитул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0" y="2895600"/>
            <a:ext cx="82296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048000" y="5010150"/>
            <a:ext cx="82296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10732008" y="1106932"/>
            <a:ext cx="2286000" cy="508000"/>
          </a:xfrm>
        </p:spPr>
        <p:txBody>
          <a:bodyPr/>
          <a:lstStyle/>
          <a:p>
            <a:fld id="{63A1C593-65D0-4073-BCC9-577B9352EA97}" type="datetimeFigureOut">
              <a:rPr lang="en-US" smtClean="0"/>
              <a:t>5/4/2023</a:t>
            </a:fld>
            <a:endParaRPr lang="en-US"/>
          </a:p>
        </p:txBody>
      </p:sp>
      <p:sp>
        <p:nvSpPr>
          <p:cNvPr id="5" name="Нижний колонтитул 4"/>
          <p:cNvSpPr>
            <a:spLocks noGrp="1"/>
          </p:cNvSpPr>
          <p:nvPr>
            <p:ph type="ftr" sz="quarter" idx="11"/>
          </p:nvPr>
        </p:nvSpPr>
        <p:spPr bwMode="auto">
          <a:xfrm rot="5400000">
            <a:off x="10046208" y="4114800"/>
            <a:ext cx="3657600" cy="512064"/>
          </a:xfrm>
        </p:spPr>
        <p:txBody>
          <a:bodyPr/>
          <a:lstStyle/>
          <a:p>
            <a:endParaRPr lang="en-US"/>
          </a:p>
        </p:txBody>
      </p:sp>
      <p:sp>
        <p:nvSpPr>
          <p:cNvPr id="9" name="Прямоугольник 8"/>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812800" y="3429000"/>
            <a:ext cx="17272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766272"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2218944" y="5791200"/>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2505387" y="4479888"/>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12130592"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787488" y="4928702"/>
            <a:ext cx="812800" cy="517524"/>
          </a:xfrm>
        </p:spPr>
        <p:txBody>
          <a:bodyPr/>
          <a:lstStyle/>
          <a:p>
            <a:fld id="{9B618960-8005-486C-9A75-10CB2AAC16F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63A1C593-65D0-4073-BCC9-577B9352EA97}" type="datetimeFigureOut">
              <a:rPr lang="en-US" smtClean="0"/>
              <a:t>5/4/2023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9B618960-8005-486C-9A75-10CB2AAC16F9}" type="slidenum">
              <a:rPr lang="en-US" smtClean="0"/>
              <a:t>‹#›</a:t>
            </a:fld>
            <a:endParaRPr lang="en-US"/>
          </a:p>
        </p:txBody>
      </p:sp>
      <p:sp>
        <p:nvSpPr>
          <p:cNvPr id="9" name="Объект 8"/>
          <p:cNvSpPr>
            <a:spLocks noGrp="1"/>
          </p:cNvSpPr>
          <p:nvPr>
            <p:ph sz="quarter" idx="1"/>
          </p:nvPr>
        </p:nvSpPr>
        <p:spPr>
          <a:xfrm>
            <a:off x="609600" y="1600200"/>
            <a:ext cx="48768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5693664" y="1600200"/>
            <a:ext cx="48768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100584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63A1C593-65D0-4073-BCC9-577B9352EA97}" type="datetimeFigureOut">
              <a:rPr lang="en-US" smtClean="0"/>
              <a:t>5/4/2023</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9B618960-8005-486C-9A75-10CB2AAC16F9}" type="slidenum">
              <a:rPr lang="en-US" smtClean="0"/>
              <a:t>‹#›</a:t>
            </a:fld>
            <a:endParaRPr lang="en-US"/>
          </a:p>
        </p:txBody>
      </p:sp>
      <p:sp>
        <p:nvSpPr>
          <p:cNvPr id="11" name="Объект 10"/>
          <p:cNvSpPr>
            <a:spLocks noGrp="1"/>
          </p:cNvSpPr>
          <p:nvPr>
            <p:ph sz="quarter" idx="2"/>
          </p:nvPr>
        </p:nvSpPr>
        <p:spPr>
          <a:xfrm>
            <a:off x="609600" y="2362200"/>
            <a:ext cx="48768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5829300" y="2362200"/>
            <a:ext cx="48768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6096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57912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63A1C593-65D0-4073-BCC9-577B9352EA97}" type="datetimeFigureOut">
              <a:rPr lang="en-US" smtClean="0"/>
              <a:t>5/4/2023</a:t>
            </a:fld>
            <a:endParaRPr lang="en-US"/>
          </a:p>
        </p:txBody>
      </p:sp>
      <p:sp>
        <p:nvSpPr>
          <p:cNvPr id="7" name="Номер слайда 6"/>
          <p:cNvSpPr>
            <a:spLocks noGrp="1"/>
          </p:cNvSpPr>
          <p:nvPr>
            <p:ph type="sldNum" sz="quarter" idx="11"/>
          </p:nvPr>
        </p:nvSpPr>
        <p:spPr/>
        <p:txBody>
          <a:bodyPr rtlCol="0"/>
          <a:lstStyle/>
          <a:p>
            <a:fld id="{9B618960-8005-486C-9A75-10CB2AAC16F9}" type="slidenum">
              <a:rPr lang="en-US" smtClean="0"/>
              <a:t>‹#›</a:t>
            </a:fld>
            <a:endParaRPr lang="en-US"/>
          </a:p>
        </p:txBody>
      </p:sp>
      <p:sp>
        <p:nvSpPr>
          <p:cNvPr id="8" name="Нижний колонтитул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3A1C593-65D0-4073-BCC9-577B9352EA97}" type="datetimeFigureOut">
              <a:rPr lang="en-US" smtClean="0"/>
              <a:t>5/4/2023</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5547360" y="3124200"/>
            <a:ext cx="6309360" cy="6096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9083040" y="274320"/>
            <a:ext cx="2036064"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406400" y="274320"/>
            <a:ext cx="75184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63A1C593-65D0-4073-BCC9-577B9352EA97}" type="datetimeFigureOut">
              <a:rPr lang="en-US" smtClean="0"/>
              <a:t>5/4/2023</a:t>
            </a:fld>
            <a:endParaRPr lang="en-US"/>
          </a:p>
        </p:txBody>
      </p:sp>
      <p:sp>
        <p:nvSpPr>
          <p:cNvPr id="22" name="Номер слайда 21"/>
          <p:cNvSpPr>
            <a:spLocks noGrp="1"/>
          </p:cNvSpPr>
          <p:nvPr>
            <p:ph type="sldNum" sz="quarter" idx="15"/>
          </p:nvPr>
        </p:nvSpPr>
        <p:spPr/>
        <p:txBody>
          <a:bodyPr rtlCol="0"/>
          <a:lstStyle/>
          <a:p>
            <a:fld id="{9B618960-8005-486C-9A75-10CB2AAC16F9}" type="slidenum">
              <a:rPr lang="en-US" smtClean="0"/>
              <a:t>‹#›</a:t>
            </a:fld>
            <a:endParaRPr lang="en-US"/>
          </a:p>
        </p:txBody>
      </p:sp>
      <p:sp>
        <p:nvSpPr>
          <p:cNvPr id="23" name="Нижний колонтитул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11684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5518404" y="3124200"/>
            <a:ext cx="6309360" cy="6096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82296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9021064" y="264795"/>
            <a:ext cx="2032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119888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11785600" y="0"/>
            <a:ext cx="4064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63A1C593-65D0-4073-BCC9-577B9352EA97}" type="datetimeFigureOut">
              <a:rPr lang="en-US" smtClean="0"/>
              <a:t>5/4/2023</a:t>
            </a:fld>
            <a:endParaRPr lang="en-US"/>
          </a:p>
        </p:txBody>
      </p:sp>
      <p:sp>
        <p:nvSpPr>
          <p:cNvPr id="18" name="Номер слайда 17"/>
          <p:cNvSpPr>
            <a:spLocks noGrp="1"/>
          </p:cNvSpPr>
          <p:nvPr>
            <p:ph type="sldNum" sz="quarter" idx="11"/>
          </p:nvPr>
        </p:nvSpPr>
        <p:spPr/>
        <p:txBody>
          <a:bodyPr rtlCol="0"/>
          <a:lstStyle/>
          <a:p>
            <a:fld id="{9B618960-8005-486C-9A75-10CB2AAC16F9}" type="slidenum">
              <a:rPr lang="en-US" smtClean="0"/>
              <a:t>‹#›</a:t>
            </a:fld>
            <a:endParaRPr lang="en-US"/>
          </a:p>
        </p:txBody>
      </p:sp>
      <p:sp>
        <p:nvSpPr>
          <p:cNvPr id="21" name="Нижний колонтитул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609600" y="274638"/>
            <a:ext cx="99568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09600" y="1600200"/>
            <a:ext cx="99568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10454640" y="1017843"/>
            <a:ext cx="2011680" cy="512064"/>
          </a:xfrm>
          <a:prstGeom prst="rect">
            <a:avLst/>
          </a:prstGeom>
        </p:spPr>
        <p:txBody>
          <a:bodyPr vert="horz" anchor="ctr" anchorCtr="0"/>
          <a:lstStyle>
            <a:lvl1pPr algn="r" eaLnBrk="1" latinLnBrk="0" hangingPunct="1">
              <a:defRPr kumimoji="0" sz="1200">
                <a:solidFill>
                  <a:schemeClr val="tx2"/>
                </a:solidFill>
              </a:defRPr>
            </a:lvl1pPr>
          </a:lstStyle>
          <a:p>
            <a:fld id="{63A1C593-65D0-4073-BCC9-577B9352EA97}" type="datetimeFigureOut">
              <a:rPr lang="en-US" smtClean="0"/>
              <a:t>5/4/2023</a:t>
            </a:fld>
            <a:endParaRPr lang="en-US"/>
          </a:p>
        </p:txBody>
      </p:sp>
      <p:sp>
        <p:nvSpPr>
          <p:cNvPr id="3" name="Нижний колонтитул 2"/>
          <p:cNvSpPr>
            <a:spLocks noGrp="1"/>
          </p:cNvSpPr>
          <p:nvPr>
            <p:ph type="ftr" sz="quarter" idx="3"/>
          </p:nvPr>
        </p:nvSpPr>
        <p:spPr>
          <a:xfrm rot="5400000">
            <a:off x="9853648" y="3676280"/>
            <a:ext cx="3200400" cy="48768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Прямая соединительная линия 6"/>
          <p:cNvSpPr>
            <a:spLocks noChangeShapeType="1"/>
          </p:cNvSpPr>
          <p:nvPr/>
        </p:nvSpPr>
        <p:spPr bwMode="auto">
          <a:xfrm>
            <a:off x="1016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10838688" y="5734050"/>
            <a:ext cx="812800" cy="521208"/>
          </a:xfrm>
          <a:prstGeom prst="rect">
            <a:avLst/>
          </a:prstGeom>
        </p:spPr>
        <p:txBody>
          <a:bodyPr vert="horz" anchor="ctr"/>
          <a:lstStyle>
            <a:lvl1pPr algn="ctr" eaLnBrk="1" latinLnBrk="0" hangingPunct="1">
              <a:defRPr kumimoji="0" sz="1400" b="1">
                <a:solidFill>
                  <a:srgbClr val="FFFFFF"/>
                </a:solidFill>
              </a:defRPr>
            </a:lvl1pPr>
          </a:lstStyle>
          <a:p>
            <a:fld id="{9B618960-8005-486C-9A75-10CB2AAC16F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6366" y="450761"/>
            <a:ext cx="11436440" cy="5937160"/>
          </a:xfrm>
        </p:spPr>
        <p:txBody>
          <a:bodyPr>
            <a:normAutofit/>
          </a:bodyPr>
          <a:lstStyle/>
          <a:p>
            <a:pPr algn="r"/>
            <a:r>
              <a:rPr lang="ru-RU" sz="3200" b="1" dirty="0">
                <a:latin typeface="Times New Roman" pitchFamily="18" charset="0"/>
                <a:cs typeface="Times New Roman" pitchFamily="18" charset="0"/>
              </a:rPr>
              <a:t>Использование игровых технологий в формировании коммуникативных навыков у детей с расстройством аутистического спектра</a:t>
            </a:r>
            <a:r>
              <a:rPr lang="ru-RU" sz="3200" b="1" dirty="0" smtClean="0">
                <a:latin typeface="Times New Roman" pitchFamily="18" charset="0"/>
                <a:cs typeface="Times New Roman" pitchFamily="18" charset="0"/>
              </a:rPr>
              <a:t>.</a:t>
            </a:r>
            <a:br>
              <a:rPr lang="ru-RU" sz="3200" b="1"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Выполнила:</a:t>
            </a:r>
            <a:r>
              <a:rPr lang="ru-RU" sz="3200" b="1" dirty="0">
                <a:latin typeface="Times New Roman" pitchFamily="18" charset="0"/>
                <a:cs typeface="Times New Roman" pitchFamily="18" charset="0"/>
              </a:rPr>
              <a:t/>
            </a:r>
            <a:br>
              <a:rPr lang="ru-RU" sz="3200" b="1" dirty="0">
                <a:latin typeface="Times New Roman" pitchFamily="18" charset="0"/>
                <a:cs typeface="Times New Roman" pitchFamily="18" charset="0"/>
              </a:rPr>
            </a:br>
            <a:r>
              <a:rPr lang="ru-RU" sz="3200" dirty="0">
                <a:latin typeface="Times New Roman" pitchFamily="18" charset="0"/>
                <a:cs typeface="Times New Roman" pitchFamily="18" charset="0"/>
              </a:rPr>
              <a:t>Ершова В.Г., учитель-дефектолог</a:t>
            </a:r>
            <a:br>
              <a:rPr lang="ru-RU" sz="3200" dirty="0">
                <a:latin typeface="Times New Roman" pitchFamily="18" charset="0"/>
                <a:cs typeface="Times New Roman" pitchFamily="18" charset="0"/>
              </a:rPr>
            </a:br>
            <a:r>
              <a:rPr lang="ru-RU" sz="3200" dirty="0">
                <a:latin typeface="Times New Roman" pitchFamily="18" charset="0"/>
                <a:cs typeface="Times New Roman" pitchFamily="18" charset="0"/>
              </a:rPr>
              <a:t>МБДОУ детский сад </a:t>
            </a:r>
            <a:r>
              <a:rPr lang="ru-RU" sz="3200" dirty="0" smtClean="0">
                <a:latin typeface="Times New Roman" pitchFamily="18" charset="0"/>
                <a:cs typeface="Times New Roman" pitchFamily="18" charset="0"/>
              </a:rPr>
              <a:t>компенсирующего </a:t>
            </a:r>
            <a:r>
              <a:rPr lang="ru-RU" sz="3200" dirty="0">
                <a:latin typeface="Times New Roman" pitchFamily="18" charset="0"/>
                <a:cs typeface="Times New Roman" pitchFamily="18" charset="0"/>
              </a:rPr>
              <a:t>вида </a:t>
            </a:r>
            <a:r>
              <a:rPr lang="ru-RU" sz="3200" dirty="0" smtClean="0">
                <a:latin typeface="Times New Roman" pitchFamily="18" charset="0"/>
                <a:cs typeface="Times New Roman" pitchFamily="18" charset="0"/>
              </a:rPr>
              <a:t>№</a:t>
            </a:r>
            <a:r>
              <a:rPr lang="ru-RU" sz="3200" dirty="0">
                <a:latin typeface="Times New Roman" pitchFamily="18" charset="0"/>
                <a:cs typeface="Times New Roman" pitchFamily="18" charset="0"/>
              </a:rPr>
              <a:t>5</a:t>
            </a:r>
            <a:r>
              <a:rPr lang="ru-RU" sz="3200" dirty="0" smtClean="0">
                <a:latin typeface="Times New Roman" pitchFamily="18" charset="0"/>
                <a:cs typeface="Times New Roman" pitchFamily="18" charset="0"/>
              </a:rPr>
              <a:t>, </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г</a:t>
            </a:r>
            <a:r>
              <a:rPr lang="ru-RU" sz="3200" dirty="0">
                <a:latin typeface="Times New Roman" pitchFamily="18" charset="0"/>
                <a:cs typeface="Times New Roman" pitchFamily="18" charset="0"/>
              </a:rPr>
              <a:t>. </a:t>
            </a:r>
            <a:r>
              <a:rPr lang="ru-RU" sz="3200" dirty="0" smtClean="0">
                <a:latin typeface="Times New Roman" pitchFamily="18" charset="0"/>
                <a:cs typeface="Times New Roman" pitchFamily="18" charset="0"/>
              </a:rPr>
              <a:t>Новороссийск.</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endParaRPr lang="en-US" sz="3200" dirty="0">
              <a:latin typeface="Times New Roman" pitchFamily="18" charset="0"/>
              <a:cs typeface="Times New Roman" pitchFamily="18" charset="0"/>
            </a:endParaRPr>
          </a:p>
        </p:txBody>
      </p:sp>
      <p:sp>
        <p:nvSpPr>
          <p:cNvPr id="3" name="Subtitle 2"/>
          <p:cNvSpPr>
            <a:spLocks noGrp="1"/>
          </p:cNvSpPr>
          <p:nvPr>
            <p:ph type="subTitle" idx="1"/>
          </p:nvPr>
        </p:nvSpPr>
        <p:spPr>
          <a:xfrm>
            <a:off x="1524000" y="6426558"/>
            <a:ext cx="9144000" cy="90152"/>
          </a:xfrm>
        </p:spPr>
        <p:txBody>
          <a:bodyPr>
            <a:normAutofit fontScale="25000" lnSpcReduction="20000"/>
          </a:bodyPr>
          <a:lstStyle/>
          <a:p>
            <a:endParaRPr lang="en-US" dirty="0"/>
          </a:p>
        </p:txBody>
      </p:sp>
    </p:spTree>
    <p:extLst>
      <p:ext uri="{BB962C8B-B14F-4D97-AF65-F5344CB8AC3E}">
        <p14:creationId xmlns:p14="http://schemas.microsoft.com/office/powerpoint/2010/main" val="3072013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801082" cy="6126162"/>
          </a:xfrm>
        </p:spPr>
        <p:txBody>
          <a:bodyPr>
            <a:normAutofit/>
          </a:bodyPr>
          <a:lstStyle/>
          <a:p>
            <a:r>
              <a:rPr lang="ru-RU" sz="2800" dirty="0">
                <a:latin typeface="Times New Roman" pitchFamily="18" charset="0"/>
                <a:cs typeface="Times New Roman" pitchFamily="18" charset="0"/>
              </a:rPr>
              <a:t>Таким образом, результаты проведённой коррекционной работы показали, что совместная игровая деятельность способствует развитию когнитивной, эмоциональной и социально-коммуникативной сфер ребёнка с расстройством аутистического спектра.  В результате использования игровых технологий у детей с аутизмом отмечается динамика развития коммуникативных навыков.</a:t>
            </a:r>
            <a:br>
              <a:rPr lang="ru-RU" sz="2800"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2693584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6518" y="365125"/>
            <a:ext cx="11230378" cy="6074312"/>
          </a:xfrm>
        </p:spPr>
        <p:txBody>
          <a:bodyPr/>
          <a:lstStyle/>
          <a:p>
            <a:pPr algn="ctr"/>
            <a:r>
              <a:rPr lang="ru-RU" dirty="0" smtClean="0">
                <a:latin typeface="Times New Roman" pitchFamily="18" charset="0"/>
                <a:cs typeface="Times New Roman" pitchFamily="18" charset="0"/>
              </a:rPr>
              <a:t>Спасибо</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за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внимание!</a:t>
            </a:r>
            <a:br>
              <a:rPr lang="ru-RU" dirty="0" smtClean="0">
                <a:latin typeface="Times New Roman" pitchFamily="18" charset="0"/>
                <a:cs typeface="Times New Roman" pitchFamily="18" charset="0"/>
              </a:rPr>
            </a:b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958943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3487" y="365125"/>
            <a:ext cx="11423561" cy="6087190"/>
          </a:xfrm>
        </p:spPr>
        <p:txBody>
          <a:bodyPr>
            <a:normAutofit fontScale="90000"/>
          </a:bodyPr>
          <a:lstStyle/>
          <a:p>
            <a:pPr algn="just"/>
            <a:r>
              <a:rPr lang="ru-RU" sz="2800" dirty="0" smtClean="0">
                <a:latin typeface="Times New Roman" pitchFamily="18" charset="0"/>
                <a:cs typeface="Times New Roman" pitchFamily="18" charset="0"/>
              </a:rPr>
              <a:t>	Ежегодно </a:t>
            </a:r>
            <a:r>
              <a:rPr lang="ru-RU" sz="2800" dirty="0">
                <a:latin typeface="Times New Roman" pitchFamily="18" charset="0"/>
                <a:cs typeface="Times New Roman" pitchFamily="18" charset="0"/>
              </a:rPr>
              <a:t>количество детей с расстройством аутистического спектра увеличивается. Согласно статистике всемирной организации здравоохранения (ВОЗ) на 160 здоровых детей 1 ребёнок рождается с аутизмом.</a:t>
            </a:r>
            <a:br>
              <a:rPr lang="ru-RU" sz="2800" dirty="0">
                <a:latin typeface="Times New Roman" pitchFamily="18" charset="0"/>
                <a:cs typeface="Times New Roman" pitchFamily="18" charset="0"/>
              </a:rPr>
            </a:br>
            <a:r>
              <a:rPr lang="ru-RU" sz="2800" dirty="0" smtClean="0">
                <a:latin typeface="Times New Roman" pitchFamily="18" charset="0"/>
                <a:cs typeface="Times New Roman" pitchFamily="18" charset="0"/>
              </a:rPr>
              <a:t>	Как </a:t>
            </a:r>
            <a:r>
              <a:rPr lang="ru-RU" sz="2800" dirty="0">
                <a:latin typeface="Times New Roman" pitchFamily="18" charset="0"/>
                <a:cs typeface="Times New Roman" pitchFamily="18" charset="0"/>
              </a:rPr>
              <a:t>отмечает доктор медицинских наук, профессор, детский невролог А.С. Петрухин, в настоящее время наблюдается пугающая статистика по аутизму в России: он входит в четвёрку самых распространенных заболеваний детского возраста.</a:t>
            </a:r>
            <a:br>
              <a:rPr lang="ru-RU" sz="2800" dirty="0">
                <a:latin typeface="Times New Roman" pitchFamily="18" charset="0"/>
                <a:cs typeface="Times New Roman" pitchFamily="18" charset="0"/>
              </a:rPr>
            </a:br>
            <a:r>
              <a:rPr lang="ru-RU" sz="2800" dirty="0" smtClean="0">
                <a:latin typeface="Times New Roman" pitchFamily="18" charset="0"/>
                <a:cs typeface="Times New Roman" pitchFamily="18" charset="0"/>
              </a:rPr>
              <a:t>	На </a:t>
            </a:r>
            <a:r>
              <a:rPr lang="ru-RU" sz="2800" dirty="0">
                <a:latin typeface="Times New Roman" pitchFamily="18" charset="0"/>
                <a:cs typeface="Times New Roman" pitchFamily="18" charset="0"/>
              </a:rPr>
              <a:t>сегодняшний день МКБ-10 представляет следующую классификацию аутизма: </a:t>
            </a:r>
            <a:r>
              <a:rPr lang="ru-RU" sz="2800" dirty="0" smtClean="0">
                <a:latin typeface="Times New Roman" pitchFamily="18" charset="0"/>
                <a:cs typeface="Times New Roman" pitchFamily="18" charset="0"/>
              </a:rPr>
              <a:t>1</a:t>
            </a:r>
            <a:r>
              <a:rPr lang="ru-RU" sz="2800" dirty="0">
                <a:latin typeface="Times New Roman" pitchFamily="18" charset="0"/>
                <a:cs typeface="Times New Roman" pitchFamily="18" charset="0"/>
              </a:rPr>
              <a:t>. Типичный аутизм (аутистические расстройства, инфантильный аутизм, инфантильный психоз, синдром аутизма </a:t>
            </a:r>
            <a:r>
              <a:rPr lang="ru-RU" sz="2800" dirty="0" err="1">
                <a:latin typeface="Times New Roman" pitchFamily="18" charset="0"/>
                <a:cs typeface="Times New Roman" pitchFamily="18" charset="0"/>
              </a:rPr>
              <a:t>Каннера</a:t>
            </a:r>
            <a:r>
              <a:rPr lang="ru-RU" sz="2800" dirty="0">
                <a:latin typeface="Times New Roman" pitchFamily="18" charset="0"/>
                <a:cs typeface="Times New Roman" pitchFamily="18" charset="0"/>
              </a:rPr>
              <a:t>), </a:t>
            </a:r>
            <a:r>
              <a:rPr lang="ru-RU" sz="2800" dirty="0" smtClean="0">
                <a:latin typeface="Times New Roman" pitchFamily="18" charset="0"/>
                <a:cs typeface="Times New Roman" pitchFamily="18" charset="0"/>
              </a:rPr>
              <a:t>2</a:t>
            </a:r>
            <a:r>
              <a:rPr lang="ru-RU" sz="2800" dirty="0">
                <a:latin typeface="Times New Roman" pitchFamily="18" charset="0"/>
                <a:cs typeface="Times New Roman" pitchFamily="18" charset="0"/>
              </a:rPr>
              <a:t>. Атипичный аутизм (атипичные детские психозы, УМО с аутистическими чертами), </a:t>
            </a:r>
            <a:r>
              <a:rPr lang="ru-RU" sz="2800" dirty="0" smtClean="0">
                <a:latin typeface="Times New Roman" pitchFamily="18" charset="0"/>
                <a:cs typeface="Times New Roman" pitchFamily="18" charset="0"/>
              </a:rPr>
              <a:t>3</a:t>
            </a:r>
            <a:r>
              <a:rPr lang="ru-RU" sz="2800" dirty="0">
                <a:latin typeface="Times New Roman" pitchFamily="18" charset="0"/>
                <a:cs typeface="Times New Roman" pitchFamily="18" charset="0"/>
              </a:rPr>
              <a:t>. Синдром </a:t>
            </a:r>
            <a:r>
              <a:rPr lang="ru-RU" sz="2800" dirty="0" err="1" smtClean="0">
                <a:latin typeface="Times New Roman" pitchFamily="18" charset="0"/>
                <a:cs typeface="Times New Roman" pitchFamily="18" charset="0"/>
              </a:rPr>
              <a:t>Ретта</a:t>
            </a:r>
            <a:r>
              <a:rPr lang="ru-RU" sz="2800" dirty="0" smtClean="0">
                <a:latin typeface="Times New Roman" pitchFamily="18" charset="0"/>
                <a:cs typeface="Times New Roman" pitchFamily="18" charset="0"/>
              </a:rPr>
              <a:t>.</a:t>
            </a:r>
            <a:r>
              <a:rPr lang="ru-RU" sz="2800" dirty="0">
                <a:latin typeface="Times New Roman" pitchFamily="18" charset="0"/>
                <a:cs typeface="Times New Roman" pitchFamily="18" charset="0"/>
              </a:rPr>
              <a:t/>
            </a:r>
            <a:br>
              <a:rPr lang="ru-RU" sz="2800"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2262857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6214" y="365125"/>
            <a:ext cx="11590986" cy="6087190"/>
          </a:xfrm>
        </p:spPr>
        <p:txBody>
          <a:bodyPr>
            <a:normAutofit fontScale="90000"/>
          </a:bodyPr>
          <a:lstStyle/>
          <a:p>
            <a:r>
              <a:rPr lang="ru-RU" sz="2800" dirty="0">
                <a:latin typeface="Times New Roman" pitchFamily="18" charset="0"/>
                <a:cs typeface="Times New Roman" pitchFamily="18" charset="0"/>
              </a:rPr>
              <a:t>	</a:t>
            </a:r>
            <a:r>
              <a:rPr lang="ru-RU" sz="2800" dirty="0" smtClean="0">
                <a:latin typeface="Times New Roman" pitchFamily="18" charset="0"/>
                <a:cs typeface="Times New Roman" pitchFamily="18" charset="0"/>
              </a:rPr>
              <a:t>Расстройства </a:t>
            </a:r>
            <a:r>
              <a:rPr lang="ru-RU" sz="2800" dirty="0">
                <a:latin typeface="Times New Roman" pitchFamily="18" charset="0"/>
                <a:cs typeface="Times New Roman" pitchFamily="18" charset="0"/>
              </a:rPr>
              <a:t>аутистического спектра - это группа поведенческих синдромов, которые характеризуются замедленным или ограниченным психологическим развитием в трёх сферах поведения: социальные отношения, вербальные и невербальные коммуникации, виды интересов и деятельности, выраженные в повторяющихся или стереотипных формах. Как известно, в настоящее время расстройства аутистического спектра относят к группе, так называемых, </a:t>
            </a:r>
            <a:r>
              <a:rPr lang="ru-RU" sz="2800" dirty="0" err="1">
                <a:latin typeface="Times New Roman" pitchFamily="18" charset="0"/>
                <a:cs typeface="Times New Roman" pitchFamily="18" charset="0"/>
              </a:rPr>
              <a:t>первазивных</a:t>
            </a:r>
            <a:r>
              <a:rPr lang="ru-RU" sz="2800" dirty="0">
                <a:latin typeface="Times New Roman" pitchFamily="18" charset="0"/>
                <a:cs typeface="Times New Roman" pitchFamily="18" charset="0"/>
              </a:rPr>
              <a:t> (охватывающих все стороны психики) расстройств развития. Эти расстройства имеют разную степень выраженности ключевых признаков аутизма: нарушения способности целенаправленно использовать речь для коммуникации; узость и ограниченность интересов, стереотипность поведения; трудности в выражении своих эмоций и понимании эмоций других </a:t>
            </a:r>
            <a:r>
              <a:rPr lang="ru-RU" sz="2800" dirty="0" smtClean="0">
                <a:latin typeface="Times New Roman" pitchFamily="18" charset="0"/>
                <a:cs typeface="Times New Roman" pitchFamily="18" charset="0"/>
              </a:rPr>
              <a:t>людей.</a:t>
            </a:r>
            <a:r>
              <a:rPr lang="ru-RU" sz="2800" dirty="0">
                <a:latin typeface="Times New Roman" pitchFamily="18" charset="0"/>
                <a:cs typeface="Times New Roman" pitchFamily="18" charset="0"/>
              </a:rPr>
              <a:t/>
            </a:r>
            <a:br>
              <a:rPr lang="ru-RU" sz="2800"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1124893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6518" y="365125"/>
            <a:ext cx="11178862" cy="4348543"/>
          </a:xfrm>
        </p:spPr>
        <p:txBody>
          <a:bodyPr>
            <a:normAutofit/>
          </a:bodyPr>
          <a:lstStyle/>
          <a:p>
            <a:r>
              <a:rPr lang="ru-RU" dirty="0" smtClean="0"/>
              <a:t>	</a:t>
            </a:r>
            <a:r>
              <a:rPr lang="ru-RU" sz="3100" dirty="0" smtClean="0">
                <a:latin typeface="Times New Roman" pitchFamily="18" charset="0"/>
                <a:cs typeface="Times New Roman" pitchFamily="18" charset="0"/>
              </a:rPr>
              <a:t>Проблемами </a:t>
            </a:r>
            <a:r>
              <a:rPr lang="ru-RU" sz="3100" dirty="0">
                <a:latin typeface="Times New Roman" pitchFamily="18" charset="0"/>
                <a:cs typeface="Times New Roman" pitchFamily="18" charset="0"/>
              </a:rPr>
              <a:t>развития коммуникативных навыков у детей с расстройством аутистического спектра занимались Сухорукова И.В., Завалов А.В., Морозова Т.И., Лебединская К.С. и др. Под термином “коммуникативные навыки”, понимаются автоматизированные компоненты деятельности, которые формируются с помощью общения ребёнка со взрослыми и </a:t>
            </a:r>
            <a:r>
              <a:rPr lang="ru-RU" sz="3100" dirty="0" smtClean="0">
                <a:latin typeface="Times New Roman" pitchFamily="18" charset="0"/>
                <a:cs typeface="Times New Roman" pitchFamily="18" charset="0"/>
              </a:rPr>
              <a:t>сверстниками. </a:t>
            </a:r>
            <a:endParaRPr lang="ru-RU" sz="3100" dirty="0">
              <a:latin typeface="Times New Roman" pitchFamily="18" charset="0"/>
              <a:cs typeface="Times New Roman" pitchFamily="18" charset="0"/>
            </a:endParaRPr>
          </a:p>
        </p:txBody>
      </p:sp>
    </p:spTree>
    <p:extLst>
      <p:ext uri="{BB962C8B-B14F-4D97-AF65-F5344CB8AC3E}">
        <p14:creationId xmlns:p14="http://schemas.microsoft.com/office/powerpoint/2010/main" val="3057708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0761" y="365125"/>
            <a:ext cx="11217498" cy="6100069"/>
          </a:xfrm>
        </p:spPr>
        <p:txBody>
          <a:bodyPr>
            <a:normAutofit/>
          </a:bodyPr>
          <a:lstStyle/>
          <a:p>
            <a:r>
              <a:rPr lang="ru-RU" sz="2800" dirty="0" smtClean="0">
                <a:latin typeface="Times New Roman" pitchFamily="18" charset="0"/>
                <a:cs typeface="Times New Roman" pitchFamily="18" charset="0"/>
              </a:rPr>
              <a:t>	Перед </a:t>
            </a:r>
            <a:r>
              <a:rPr lang="ru-RU" sz="2800" dirty="0">
                <a:latin typeface="Times New Roman" pitchFamily="18" charset="0"/>
                <a:cs typeface="Times New Roman" pitchFamily="18" charset="0"/>
              </a:rPr>
              <a:t>началом коррекционной работы по формированию коммуникативных навыков необходимо провести диагностику, направленную на изучение имеющихся коммуникативных умений у детей с расстройством аутистического спектра. </a:t>
            </a:r>
            <a:br>
              <a:rPr lang="ru-RU" sz="2800" dirty="0">
                <a:latin typeface="Times New Roman" pitchFamily="18" charset="0"/>
                <a:cs typeface="Times New Roman" pitchFamily="18" charset="0"/>
              </a:rPr>
            </a:br>
            <a:r>
              <a:rPr lang="ru-RU" sz="2800" dirty="0" smtClean="0">
                <a:latin typeface="Times New Roman" pitchFamily="18" charset="0"/>
                <a:cs typeface="Times New Roman" pitchFamily="18" charset="0"/>
              </a:rPr>
              <a:t>	Для </a:t>
            </a:r>
            <a:r>
              <a:rPr lang="ru-RU" sz="2800" dirty="0">
                <a:latin typeface="Times New Roman" pitchFamily="18" charset="0"/>
                <a:cs typeface="Times New Roman" pitchFamily="18" charset="0"/>
              </a:rPr>
              <a:t>диагностики коммуникативных навыков у детей с расстройством аутистического спектра использовались «Рейтинговая шкала оценки степени аутизма» (CARS), переведённая и адаптированная Морозовой Т.Ю., </a:t>
            </a:r>
            <a:r>
              <a:rPr lang="ru-RU" sz="2800" dirty="0" err="1">
                <a:latin typeface="Times New Roman" pitchFamily="18" charset="0"/>
                <a:cs typeface="Times New Roman" pitchFamily="18" charset="0"/>
              </a:rPr>
              <a:t>Довбня</a:t>
            </a:r>
            <a:r>
              <a:rPr lang="ru-RU" sz="2800" dirty="0">
                <a:latin typeface="Times New Roman" pitchFamily="18" charset="0"/>
                <a:cs typeface="Times New Roman" pitchFamily="18" charset="0"/>
              </a:rPr>
              <a:t> С.В. и «Карта наблюдений за проявлениями коммуникативных способностей у дошкольников» Щетининой А.М., Никифоровой М.А., направленная на изучение коммуникативных качеств личности, коммуникативных действий и </a:t>
            </a:r>
            <a:r>
              <a:rPr lang="ru-RU" sz="2800" dirty="0" smtClean="0">
                <a:latin typeface="Times New Roman" pitchFamily="18" charset="0"/>
                <a:cs typeface="Times New Roman" pitchFamily="18" charset="0"/>
              </a:rPr>
              <a:t>умений.</a:t>
            </a:r>
            <a:r>
              <a:rPr lang="ru-RU" sz="2800" dirty="0">
                <a:latin typeface="Times New Roman" pitchFamily="18" charset="0"/>
                <a:cs typeface="Times New Roman" pitchFamily="18" charset="0"/>
              </a:rPr>
              <a:t/>
            </a:r>
            <a:br>
              <a:rPr lang="ru-RU" sz="2800"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9571558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7882" y="365125"/>
            <a:ext cx="11217498" cy="6035675"/>
          </a:xfrm>
        </p:spPr>
        <p:txBody>
          <a:bodyPr>
            <a:normAutofit fontScale="90000"/>
          </a:bodyPr>
          <a:lstStyle/>
          <a:p>
            <a:r>
              <a:rPr lang="ru-RU" sz="2800" dirty="0" smtClean="0">
                <a:latin typeface="Times New Roman" pitchFamily="18" charset="0"/>
                <a:cs typeface="Times New Roman" pitchFamily="18" charset="0"/>
              </a:rPr>
              <a:t>	Согласно </a:t>
            </a:r>
            <a:r>
              <a:rPr lang="ru-RU" sz="2800" dirty="0">
                <a:latin typeface="Times New Roman" pitchFamily="18" charset="0"/>
                <a:cs typeface="Times New Roman" pitchFamily="18" charset="0"/>
              </a:rPr>
              <a:t>результатам диагностики у детей с расстройством аутистического спектра, коммуникативные навыки этих детей значительно ниже возрастной нормы. Двое детей на момент диагностики не обладали никакими средствами общения. Они не воспринимали взрослого, как партнёра по общению, не обращались с просьбами или за помощью, проявляли отстранённость, при попытках педагога вызвать ребёнка на контакт дети отвечали негативизмом, у них наблюдалось полевое поведение. Один ребёнок произносил отдельные слова в качестве просьбы. </a:t>
            </a:r>
            <a:br>
              <a:rPr lang="ru-RU" sz="2800" dirty="0">
                <a:latin typeface="Times New Roman" pitchFamily="18" charset="0"/>
                <a:cs typeface="Times New Roman" pitchFamily="18" charset="0"/>
              </a:rPr>
            </a:br>
            <a:r>
              <a:rPr lang="ru-RU" sz="2800" dirty="0" smtClean="0">
                <a:latin typeface="Times New Roman" pitchFamily="18" charset="0"/>
                <a:cs typeface="Times New Roman" pitchFamily="18" charset="0"/>
              </a:rPr>
              <a:t>	Учитывая</a:t>
            </a:r>
            <a:r>
              <a:rPr lang="ru-RU" sz="2800" dirty="0">
                <a:latin typeface="Times New Roman" pitchFamily="18" charset="0"/>
                <a:cs typeface="Times New Roman" pitchFamily="18" charset="0"/>
              </a:rPr>
              <a:t>, что у детей дошкольного возраста ведущим видом деятельности является игра, для формирования коммуникативных навыков нами были подобраны несколько игр. Основной целью игр было обучение детей с расстройством аутистического спектра игровому взаимодействию со взрослыми. </a:t>
            </a:r>
            <a:br>
              <a:rPr lang="ru-RU" sz="2800"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2671972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0913" y="365125"/>
            <a:ext cx="11153104" cy="6048554"/>
          </a:xfrm>
        </p:spPr>
        <p:txBody>
          <a:bodyPr>
            <a:normAutofit fontScale="90000"/>
          </a:bodyPr>
          <a:lstStyle/>
          <a:p>
            <a:r>
              <a:rPr lang="ru-RU" sz="2800" dirty="0" smtClean="0">
                <a:latin typeface="Times New Roman" pitchFamily="18" charset="0"/>
                <a:cs typeface="Times New Roman" pitchFamily="18" charset="0"/>
              </a:rPr>
              <a:t>	Формирование </a:t>
            </a:r>
            <a:r>
              <a:rPr lang="ru-RU" sz="2800" dirty="0">
                <a:latin typeface="Times New Roman" pitchFamily="18" charset="0"/>
                <a:cs typeface="Times New Roman" pitchFamily="18" charset="0"/>
              </a:rPr>
              <a:t>социальной ответной реакции</a:t>
            </a:r>
            <a:br>
              <a:rPr lang="ru-RU" sz="2800" dirty="0">
                <a:latin typeface="Times New Roman" pitchFamily="18" charset="0"/>
                <a:cs typeface="Times New Roman" pitchFamily="18" charset="0"/>
              </a:rPr>
            </a:br>
            <a:r>
              <a:rPr lang="ru-RU" sz="2800" dirty="0" smtClean="0">
                <a:latin typeface="Times New Roman" pitchFamily="18" charset="0"/>
                <a:cs typeface="Times New Roman" pitchFamily="18" charset="0"/>
              </a:rPr>
              <a:t>	Отклик </a:t>
            </a:r>
            <a:r>
              <a:rPr lang="ru-RU" sz="2800" dirty="0">
                <a:latin typeface="Times New Roman" pitchFamily="18" charset="0"/>
                <a:cs typeface="Times New Roman" pitchFamily="18" charset="0"/>
              </a:rPr>
              <a:t>на свое имя</a:t>
            </a:r>
            <a:br>
              <a:rPr lang="ru-RU" sz="2800" dirty="0">
                <a:latin typeface="Times New Roman" pitchFamily="18" charset="0"/>
                <a:cs typeface="Times New Roman" pitchFamily="18" charset="0"/>
              </a:rPr>
            </a:br>
            <a:r>
              <a:rPr lang="ru-RU" sz="2800" dirty="0" smtClean="0">
                <a:latin typeface="Times New Roman" pitchFamily="18" charset="0"/>
                <a:cs typeface="Times New Roman" pitchFamily="18" charset="0"/>
              </a:rPr>
              <a:t>	Цель</a:t>
            </a:r>
            <a:r>
              <a:rPr lang="ru-RU" sz="2800" dirty="0">
                <a:latin typeface="Times New Roman" pitchFamily="18" charset="0"/>
                <a:cs typeface="Times New Roman" pitchFamily="18" charset="0"/>
              </a:rPr>
              <a:t>: формирование умения реагировать на свое имя</a:t>
            </a:r>
            <a:br>
              <a:rPr lang="ru-RU" sz="2800" dirty="0">
                <a:latin typeface="Times New Roman" pitchFamily="18" charset="0"/>
                <a:cs typeface="Times New Roman" pitchFamily="18" charset="0"/>
              </a:rPr>
            </a:br>
            <a:r>
              <a:rPr lang="ru-RU" sz="2800" dirty="0" smtClean="0">
                <a:latin typeface="Times New Roman" pitchFamily="18" charset="0"/>
                <a:cs typeface="Times New Roman" pitchFamily="18" charset="0"/>
              </a:rPr>
              <a:t>	Стимульный </a:t>
            </a:r>
            <a:r>
              <a:rPr lang="ru-RU" sz="2800" dirty="0">
                <a:latin typeface="Times New Roman" pitchFamily="18" charset="0"/>
                <a:cs typeface="Times New Roman" pitchFamily="18" charset="0"/>
              </a:rPr>
              <a:t>материал: пакет с сухариками</a:t>
            </a:r>
            <a:br>
              <a:rPr lang="ru-RU" sz="2800" dirty="0">
                <a:latin typeface="Times New Roman" pitchFamily="18" charset="0"/>
                <a:cs typeface="Times New Roman" pitchFamily="18" charset="0"/>
              </a:rPr>
            </a:br>
            <a:r>
              <a:rPr lang="ru-RU" sz="2800" dirty="0" smtClean="0">
                <a:latin typeface="Times New Roman" pitchFamily="18" charset="0"/>
                <a:cs typeface="Times New Roman" pitchFamily="18" charset="0"/>
              </a:rPr>
              <a:t>	Ход </a:t>
            </a:r>
            <a:r>
              <a:rPr lang="ru-RU" sz="2800" dirty="0">
                <a:latin typeface="Times New Roman" pitchFamily="18" charset="0"/>
                <a:cs typeface="Times New Roman" pitchFamily="18" charset="0"/>
              </a:rPr>
              <a:t>занятий:</a:t>
            </a:r>
            <a:br>
              <a:rPr lang="ru-RU" sz="2800" dirty="0">
                <a:latin typeface="Times New Roman" pitchFamily="18" charset="0"/>
                <a:cs typeface="Times New Roman" pitchFamily="18" charset="0"/>
              </a:rPr>
            </a:br>
            <a:r>
              <a:rPr lang="ru-RU" sz="2800" dirty="0" smtClean="0">
                <a:latin typeface="Times New Roman" pitchFamily="18" charset="0"/>
                <a:cs typeface="Times New Roman" pitchFamily="18" charset="0"/>
              </a:rPr>
              <a:t>	Выберите </a:t>
            </a:r>
            <a:r>
              <a:rPr lang="ru-RU" sz="2800" dirty="0">
                <a:latin typeface="Times New Roman" pitchFamily="18" charset="0"/>
                <a:cs typeface="Times New Roman" pitchFamily="18" charset="0"/>
              </a:rPr>
              <a:t>момент, когда ребенок не обращает на Вас внимания и возьмите пакет с его любимыми сухариками, подойдите к ребенку на достаточно близкое расстояние и спокойным голосом произносите его имя. Если ребенок не реагирует, повторите его имя и одновременно дотроньтесь рукой до его плеча. Когда ребенок повернулся, отдайте ему пакет. Подобное упражнение выполняйте ежедневно на протяжении длительного промежутка времени. Когда ребенок начнет откликаться в ответ на свое имя, постепенно сокращая использование подкреплений.</a:t>
            </a:r>
            <a:br>
              <a:rPr lang="ru-RU" sz="2800"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3913295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0761" y="566669"/>
            <a:ext cx="11294771" cy="5885645"/>
          </a:xfrm>
        </p:spPr>
        <p:txBody>
          <a:bodyPr>
            <a:normAutofit fontScale="90000"/>
          </a:bodyPr>
          <a:lstStyle/>
          <a:p>
            <a:r>
              <a:rPr lang="ru-RU" sz="3100" dirty="0" smtClean="0">
                <a:latin typeface="Times New Roman" pitchFamily="18" charset="0"/>
                <a:cs typeface="Times New Roman" pitchFamily="18" charset="0"/>
              </a:rPr>
              <a:t>	</a:t>
            </a:r>
            <a:r>
              <a:rPr lang="ru-RU" sz="3100" dirty="0" smtClean="0">
                <a:latin typeface="Times New Roman" pitchFamily="18" charset="0"/>
                <a:cs typeface="Times New Roman" pitchFamily="18" charset="0"/>
              </a:rPr>
              <a:t/>
            </a:r>
            <a:br>
              <a:rPr lang="ru-RU" sz="3100" dirty="0" smtClean="0">
                <a:latin typeface="Times New Roman" pitchFamily="18" charset="0"/>
                <a:cs typeface="Times New Roman" pitchFamily="18" charset="0"/>
              </a:rPr>
            </a:br>
            <a:r>
              <a:rPr lang="ru-RU" sz="3100" dirty="0">
                <a:latin typeface="Times New Roman" pitchFamily="18" charset="0"/>
                <a:cs typeface="Times New Roman" pitchFamily="18" charset="0"/>
              </a:rPr>
              <a:t>	</a:t>
            </a:r>
            <a:r>
              <a:rPr lang="ru-RU" sz="3100" dirty="0" smtClean="0">
                <a:latin typeface="Times New Roman" pitchFamily="18" charset="0"/>
                <a:cs typeface="Times New Roman" pitchFamily="18" charset="0"/>
              </a:rPr>
              <a:t>Ответ </a:t>
            </a:r>
            <a:r>
              <a:rPr lang="ru-RU" sz="3100" dirty="0">
                <a:latin typeface="Times New Roman" pitchFamily="18" charset="0"/>
                <a:cs typeface="Times New Roman" pitchFamily="18" charset="0"/>
              </a:rPr>
              <a:t>на приветствия других людей</a:t>
            </a:r>
            <a:br>
              <a:rPr lang="ru-RU" sz="3100" dirty="0">
                <a:latin typeface="Times New Roman" pitchFamily="18" charset="0"/>
                <a:cs typeface="Times New Roman" pitchFamily="18" charset="0"/>
              </a:rPr>
            </a:br>
            <a:r>
              <a:rPr lang="ru-RU" sz="3100" dirty="0" smtClean="0">
                <a:latin typeface="Times New Roman" pitchFamily="18" charset="0"/>
                <a:cs typeface="Times New Roman" pitchFamily="18" charset="0"/>
              </a:rPr>
              <a:t>	Цель</a:t>
            </a:r>
            <a:r>
              <a:rPr lang="ru-RU" sz="3100" dirty="0">
                <a:latin typeface="Times New Roman" pitchFamily="18" charset="0"/>
                <a:cs typeface="Times New Roman" pitchFamily="18" charset="0"/>
              </a:rPr>
              <a:t>: формирование умения выразить приветствие</a:t>
            </a:r>
            <a:br>
              <a:rPr lang="ru-RU" sz="3100" dirty="0">
                <a:latin typeface="Times New Roman" pitchFamily="18" charset="0"/>
                <a:cs typeface="Times New Roman" pitchFamily="18" charset="0"/>
              </a:rPr>
            </a:br>
            <a:r>
              <a:rPr lang="ru-RU" sz="3100" dirty="0" smtClean="0">
                <a:latin typeface="Times New Roman" pitchFamily="18" charset="0"/>
                <a:cs typeface="Times New Roman" pitchFamily="18" charset="0"/>
              </a:rPr>
              <a:t>	Стимульный </a:t>
            </a:r>
            <a:r>
              <a:rPr lang="ru-RU" sz="3100" dirty="0">
                <a:latin typeface="Times New Roman" pitchFamily="18" charset="0"/>
                <a:cs typeface="Times New Roman" pitchFamily="18" charset="0"/>
              </a:rPr>
              <a:t>материал: отсутствует</a:t>
            </a:r>
            <a:br>
              <a:rPr lang="ru-RU" sz="3100" dirty="0">
                <a:latin typeface="Times New Roman" pitchFamily="18" charset="0"/>
                <a:cs typeface="Times New Roman" pitchFamily="18" charset="0"/>
              </a:rPr>
            </a:br>
            <a:r>
              <a:rPr lang="ru-RU" sz="3100" dirty="0" smtClean="0">
                <a:latin typeface="Times New Roman" pitchFamily="18" charset="0"/>
                <a:cs typeface="Times New Roman" pitchFamily="18" charset="0"/>
              </a:rPr>
              <a:t>	Ход </a:t>
            </a:r>
            <a:r>
              <a:rPr lang="ru-RU" sz="3100" dirty="0">
                <a:latin typeface="Times New Roman" pitchFamily="18" charset="0"/>
                <a:cs typeface="Times New Roman" pitchFamily="18" charset="0"/>
              </a:rPr>
              <a:t>занятий:</a:t>
            </a:r>
            <a:br>
              <a:rPr lang="ru-RU" sz="3100" dirty="0">
                <a:latin typeface="Times New Roman" pitchFamily="18" charset="0"/>
                <a:cs typeface="Times New Roman" pitchFamily="18" charset="0"/>
              </a:rPr>
            </a:br>
            <a:r>
              <a:rPr lang="ru-RU" sz="3100" dirty="0" smtClean="0">
                <a:latin typeface="Times New Roman" pitchFamily="18" charset="0"/>
                <a:cs typeface="Times New Roman" pitchFamily="18" charset="0"/>
              </a:rPr>
              <a:t>	Каждый </a:t>
            </a:r>
            <a:r>
              <a:rPr lang="ru-RU" sz="3100" dirty="0">
                <a:latin typeface="Times New Roman" pitchFamily="18" charset="0"/>
                <a:cs typeface="Times New Roman" pitchFamily="18" charset="0"/>
              </a:rPr>
              <a:t>раз перед началом занятия приветливо здоровайтесь с ребенком, называя его по имени (например, «Здравствуй, Егор», «Привет, Егор»), и протягивайте ему руку для рукопожатия или поднимайте ее вверх так, чтобы ладонь была обращена в сторону ребенка (для хлопка). Если он не реагирует, либо повторяет за Вами, подскажите ему: «Здравствуйте, (имя педагога)». Здоровайтесь с ребенком при каждой встрече, сокращая подсказку.</a:t>
            </a:r>
            <a:br>
              <a:rPr lang="ru-RU" sz="3100" dirty="0">
                <a:latin typeface="Times New Roman" pitchFamily="18" charset="0"/>
                <a:cs typeface="Times New Roman" pitchFamily="18" charset="0"/>
              </a:rPr>
            </a:br>
            <a:r>
              <a:rPr lang="ru-RU" sz="3100" dirty="0" smtClean="0">
                <a:latin typeface="Times New Roman" pitchFamily="18" charset="0"/>
                <a:cs typeface="Times New Roman" pitchFamily="18" charset="0"/>
              </a:rPr>
              <a:t>	При </a:t>
            </a:r>
            <a:r>
              <a:rPr lang="ru-RU" sz="3100" dirty="0">
                <a:latin typeface="Times New Roman" pitchFamily="18" charset="0"/>
                <a:cs typeface="Times New Roman" pitchFamily="18" charset="0"/>
              </a:rPr>
              <a:t>проведении занятий в подгруппе помогите детям взяться за руки и образовать круг. Веселым голосом нараспев произнесите «</a:t>
            </a:r>
            <a:r>
              <a:rPr lang="ru-RU" sz="3100" dirty="0" err="1">
                <a:latin typeface="Times New Roman" pitchFamily="18" charset="0"/>
                <a:cs typeface="Times New Roman" pitchFamily="18" charset="0"/>
              </a:rPr>
              <a:t>здравст</a:t>
            </a:r>
            <a:r>
              <a:rPr lang="ru-RU" sz="3100" dirty="0">
                <a:latin typeface="Times New Roman" pitchFamily="18" charset="0"/>
                <a:cs typeface="Times New Roman" pitchFamily="18" charset="0"/>
              </a:rPr>
              <a:t>-</a:t>
            </a:r>
            <a:r>
              <a:rPr lang="ru-RU" sz="3100" dirty="0" err="1">
                <a:latin typeface="Times New Roman" pitchFamily="18" charset="0"/>
                <a:cs typeface="Times New Roman" pitchFamily="18" charset="0"/>
              </a:rPr>
              <a:t>вуй</a:t>
            </a:r>
            <a:r>
              <a:rPr lang="ru-RU" sz="3100" dirty="0">
                <a:latin typeface="Times New Roman" pitchFamily="18" charset="0"/>
                <a:cs typeface="Times New Roman" pitchFamily="18" charset="0"/>
              </a:rPr>
              <a:t>-те» и подождите их реакции. Если дети не отвечают, подскажите - начните произносить приветствие и дайте им возможность завершить его: «</a:t>
            </a:r>
            <a:r>
              <a:rPr lang="ru-RU" sz="3100" dirty="0" err="1">
                <a:latin typeface="Times New Roman" pitchFamily="18" charset="0"/>
                <a:cs typeface="Times New Roman" pitchFamily="18" charset="0"/>
              </a:rPr>
              <a:t>Здравст</a:t>
            </a:r>
            <a:r>
              <a:rPr lang="ru-RU" sz="3100" dirty="0">
                <a:latin typeface="Times New Roman" pitchFamily="18" charset="0"/>
                <a:cs typeface="Times New Roman" pitchFamily="18" charset="0"/>
              </a:rPr>
              <a:t> -... - </a:t>
            </a:r>
            <a:r>
              <a:rPr lang="ru-RU" sz="3100" dirty="0" err="1">
                <a:latin typeface="Times New Roman" pitchFamily="18" charset="0"/>
                <a:cs typeface="Times New Roman" pitchFamily="18" charset="0"/>
              </a:rPr>
              <a:t>вуй</a:t>
            </a:r>
            <a:r>
              <a:rPr lang="ru-RU" sz="3100" dirty="0">
                <a:latin typeface="Times New Roman" pitchFamily="18" charset="0"/>
                <a:cs typeface="Times New Roman" pitchFamily="18" charset="0"/>
              </a:rPr>
              <a:t>-те». Повторяйте это упражнение каждое занятие.</a:t>
            </a:r>
            <a:r>
              <a:rPr lang="ru-RU" dirty="0"/>
              <a:t/>
            </a:r>
            <a:br>
              <a:rPr lang="ru-RU" dirty="0"/>
            </a:br>
            <a:endParaRPr lang="ru-RU" dirty="0"/>
          </a:p>
        </p:txBody>
      </p:sp>
    </p:spTree>
    <p:extLst>
      <p:ext uri="{BB962C8B-B14F-4D97-AF65-F5344CB8AC3E}">
        <p14:creationId xmlns:p14="http://schemas.microsoft.com/office/powerpoint/2010/main" val="2780550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0761" y="365125"/>
            <a:ext cx="11294771" cy="6074312"/>
          </a:xfrm>
        </p:spPr>
        <p:txBody>
          <a:bodyPr>
            <a:normAutofit/>
          </a:bodyPr>
          <a:lstStyle/>
          <a:p>
            <a:r>
              <a:rPr lang="ru-RU" sz="2800" dirty="0" smtClean="0">
                <a:latin typeface="Times New Roman" pitchFamily="18" charset="0"/>
                <a:cs typeface="Times New Roman" pitchFamily="18" charset="0"/>
              </a:rPr>
              <a:t>	Используемые </a:t>
            </a:r>
            <a:r>
              <a:rPr lang="ru-RU" sz="2800" dirty="0">
                <a:latin typeface="Times New Roman" pitchFamily="18" charset="0"/>
                <a:cs typeface="Times New Roman" pitchFamily="18" charset="0"/>
              </a:rPr>
              <a:t>игры в коррекционной работе по формированию навыков взаимодействия детей с расстройством аутистического спектра, показали хороший результат. Дети начали реагировать на своё имя, откликаться на речь педагога, у детей появилась мотивация к взаимодействию с педагогами, начал прослеживаться зрительный и эмоциональный контакт, дети начали самостоятельно проявлять инициативу в общении (дети начали поглаживать педагога, брать его за руку, </a:t>
            </a:r>
            <a:r>
              <a:rPr lang="ru-RU" sz="2800" dirty="0" err="1">
                <a:latin typeface="Times New Roman" pitchFamily="18" charset="0"/>
                <a:cs typeface="Times New Roman" pitchFamily="18" charset="0"/>
              </a:rPr>
              <a:t>невербально</a:t>
            </a:r>
            <a:r>
              <a:rPr lang="ru-RU" sz="2800" dirty="0">
                <a:latin typeface="Times New Roman" pitchFamily="18" charset="0"/>
                <a:cs typeface="Times New Roman" pitchFamily="18" charset="0"/>
              </a:rPr>
              <a:t> (жестами, мимическими комплексами) просить помощи, появилось желание идти на занятия, перестали проявлять негативизм). Один ребёнок начал строить фразы, формулировать вопрос и ответ, выражать просьбы словами, использовать местоимение «я».</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	</a:t>
            </a:r>
          </a:p>
        </p:txBody>
      </p:sp>
    </p:spTree>
    <p:extLst>
      <p:ext uri="{BB962C8B-B14F-4D97-AF65-F5344CB8AC3E}">
        <p14:creationId xmlns:p14="http://schemas.microsoft.com/office/powerpoint/2010/main" val="16730329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30</TotalTime>
  <Words>57</Words>
  <Application>Microsoft Office PowerPoint</Application>
  <PresentationFormat>Произвольный</PresentationFormat>
  <Paragraphs>11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Эркер</vt:lpstr>
      <vt:lpstr>Использование игровых технологий в формировании коммуникативных навыков у детей с расстройством аутистического спектра. Выполнила: Ершова В.Г., учитель-дефектолог МБДОУ детский сад компенсирующего вида №5,  г. Новороссийск.  </vt:lpstr>
      <vt:lpstr> Ежегодно количество детей с расстройством аутистического спектра увеличивается. Согласно статистике всемирной организации здравоохранения (ВОЗ) на 160 здоровых детей 1 ребёнок рождается с аутизмом.  Как отмечает доктор медицинских наук, профессор, детский невролог А.С. Петрухин, в настоящее время наблюдается пугающая статистика по аутизму в России: он входит в четвёрку самых распространенных заболеваний детского возраста.  На сегодняшний день МКБ-10 представляет следующую классификацию аутизма: 1. Типичный аутизм (аутистические расстройства, инфантильный аутизм, инфантильный психоз, синдром аутизма Каннера), 2. Атипичный аутизм (атипичные детские психозы, УМО с аутистическими чертами), 3. Синдром Ретта. </vt:lpstr>
      <vt:lpstr> Расстройства аутистического спектра - это группа поведенческих синдромов, которые характеризуются замедленным или ограниченным психологическим развитием в трёх сферах поведения: социальные отношения, вербальные и невербальные коммуникации, виды интересов и деятельности, выраженные в повторяющихся или стереотипных формах. Как известно, в настоящее время расстройства аутистического спектра относят к группе, так называемых, первазивных (охватывающих все стороны психики) расстройств развития. Эти расстройства имеют разную степень выраженности ключевых признаков аутизма: нарушения способности целенаправленно использовать речь для коммуникации; узость и ограниченность интересов, стереотипность поведения; трудности в выражении своих эмоций и понимании эмоций других людей. </vt:lpstr>
      <vt:lpstr> Проблемами развития коммуникативных навыков у детей с расстройством аутистического спектра занимались Сухорукова И.В., Завалов А.В., Морозова Т.И., Лебединская К.С. и др. Под термином “коммуникативные навыки”, понимаются автоматизированные компоненты деятельности, которые формируются с помощью общения ребёнка со взрослыми и сверстниками. </vt:lpstr>
      <vt:lpstr> Перед началом коррекционной работы по формированию коммуникативных навыков необходимо провести диагностику, направленную на изучение имеющихся коммуникативных умений у детей с расстройством аутистического спектра.   Для диагностики коммуникативных навыков у детей с расстройством аутистического спектра использовались «Рейтинговая шкала оценки степени аутизма» (CARS), переведённая и адаптированная Морозовой Т.Ю., Довбня С.В. и «Карта наблюдений за проявлениями коммуникативных способностей у дошкольников» Щетининой А.М., Никифоровой М.А., направленная на изучение коммуникативных качеств личности, коммуникативных действий и умений. </vt:lpstr>
      <vt:lpstr> Согласно результатам диагностики у детей с расстройством аутистического спектра, коммуникативные навыки этих детей значительно ниже возрастной нормы. Двое детей на момент диагностики не обладали никакими средствами общения. Они не воспринимали взрослого, как партнёра по общению, не обращались с просьбами или за помощью, проявляли отстранённость, при попытках педагога вызвать ребёнка на контакт дети отвечали негативизмом, у них наблюдалось полевое поведение. Один ребёнок произносил отдельные слова в качестве просьбы.   Учитывая, что у детей дошкольного возраста ведущим видом деятельности является игра, для формирования коммуникативных навыков нами были подобраны несколько игр. Основной целью игр было обучение детей с расстройством аутистического спектра игровому взаимодействию со взрослыми.  </vt:lpstr>
      <vt:lpstr> Формирование социальной ответной реакции  Отклик на свое имя  Цель: формирование умения реагировать на свое имя  Стимульный материал: пакет с сухариками  Ход занятий:  Выберите момент, когда ребенок не обращает на Вас внимания и возьмите пакет с его любимыми сухариками, подойдите к ребенку на достаточно близкое расстояние и спокойным голосом произносите его имя. Если ребенок не реагирует, повторите его имя и одновременно дотроньтесь рукой до его плеча. Когда ребенок повернулся, отдайте ему пакет. Подобное упражнение выполняйте ежедневно на протяжении длительного промежутка времени. Когда ребенок начнет откликаться в ответ на свое имя, постепенно сокращая использование подкреплений. </vt:lpstr>
      <vt:lpstr>   Ответ на приветствия других людей  Цель: формирование умения выразить приветствие  Стимульный материал: отсутствует  Ход занятий:  Каждый раз перед началом занятия приветливо здоровайтесь с ребенком, называя его по имени (например, «Здравствуй, Егор», «Привет, Егор»), и протягивайте ему руку для рукопожатия или поднимайте ее вверх так, чтобы ладонь была обращена в сторону ребенка (для хлопка). Если он не реагирует, либо повторяет за Вами, подскажите ему: «Здравствуйте, (имя педагога)». Здоровайтесь с ребенком при каждой встрече, сокращая подсказку.  При проведении занятий в подгруппе помогите детям взяться за руки и образовать круг. Веселым голосом нараспев произнесите «здравст-вуй-те» и подождите их реакции. Если дети не отвечают, подскажите - начните произносить приветствие и дайте им возможность завершить его: «Здравст -... - вуй-те». Повторяйте это упражнение каждое занятие. </vt:lpstr>
      <vt:lpstr> Используемые игры в коррекционной работе по формированию навыков взаимодействия детей с расстройством аутистического спектра, показали хороший результат. Дети начали реагировать на своё имя, откликаться на речь педагога, у детей появилась мотивация к взаимодействию с педагогами, начал прослеживаться зрительный и эмоциональный контакт, дети начали самостоятельно проявлять инициативу в общении (дети начали поглаживать педагога, брать его за руку, невербально (жестами, мимическими комплексами) просить помощи, появилось желание идти на занятия, перестали проявлять негативизм). Один ребёнок начал строить фразы, формулировать вопрос и ответ, выражать просьбы словами, использовать местоимение «я».  </vt:lpstr>
      <vt:lpstr>Таким образом, результаты проведённой коррекционной работы показали, что совместная игровая деятельность способствует развитию когнитивной, эмоциональной и социально-коммуникативной сфер ребёнка с расстройством аутистического спектра.  В результате использования игровых технологий у детей с аутизмом отмечается динамика развития коммуникативных навыков. </vt:lpstr>
      <vt:lpstr>Спасибо за  внимание!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WPS Presentation</dc:title>
  <dc:creator>DELL</dc:creator>
  <cp:lastModifiedBy>DELL</cp:lastModifiedBy>
  <cp:revision>5</cp:revision>
  <dcterms:created xsi:type="dcterms:W3CDTF">2021-06-07T11:12:36Z</dcterms:created>
  <dcterms:modified xsi:type="dcterms:W3CDTF">2023-05-04T08:10:37Z</dcterms:modified>
</cp:coreProperties>
</file>