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2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40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5/9/2023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5/9/2023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5/9/2023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5/9/2023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9319" y="4074175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5/9/2023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5/9/2023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5/9/2023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5/9/2023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5/9/2023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5/9/2023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5/9/2023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63A1C593-65D0-4073-BCC9-577B9352EA97}" type="datetimeFigureOut">
              <a:rPr lang="en-US" smtClean="0"/>
              <a:t>5/9/2023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«Формируем сенсорное восприятие у детей с РАС через игру»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Учитель-дефектолог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МБДОУ компенсирующего вида № 5 </a:t>
            </a:r>
          </a:p>
          <a:p>
            <a:pPr algn="r"/>
            <a:r>
              <a:rPr lang="ru-RU" dirty="0">
                <a:solidFill>
                  <a:schemeClr val="tx1"/>
                </a:solidFill>
              </a:rPr>
              <a:t>г</a:t>
            </a:r>
            <a:r>
              <a:rPr lang="ru-RU" dirty="0" smtClean="0">
                <a:solidFill>
                  <a:schemeClr val="tx1"/>
                </a:solidFill>
              </a:rPr>
              <a:t>. Новороссийск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Ершова В.Г. 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0133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0"/>
            <a:ext cx="12191999" cy="6858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	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</a:rPr>
              <a:t>	</a:t>
            </a:r>
            <a:r>
              <a:rPr lang="ru-RU" dirty="0" smtClean="0">
                <a:solidFill>
                  <a:schemeClr val="tx1"/>
                </a:solidFill>
              </a:rPr>
              <a:t>Расстройства аутистического спектра (РАС) – это расстройство нервной системы, характеризующееся дефицитом в социальных взаимодействиях и коммуникацией с наличием стереотипий (повторяющихся действий), а также нарушениями высших психических функций, в том числе речи. 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</a:rPr>
              <a:t>	</a:t>
            </a:r>
            <a:r>
              <a:rPr lang="ru-RU" dirty="0" smtClean="0">
                <a:solidFill>
                  <a:schemeClr val="tx1"/>
                </a:solidFill>
              </a:rPr>
              <a:t>РАС характеризуется проблемами в социальных, коммуникативных и интеллектуальных  способностях. У детей с аутизмом, в зависимости от интеллектуальных способностей и возраста,  наблюдаются различные степени нарушений коммуникации. Эти дефициты проявляются в задержках речи. Речь у детей с РАС монотонная, имеются </a:t>
            </a:r>
            <a:r>
              <a:rPr lang="ru-RU" dirty="0" err="1" smtClean="0">
                <a:solidFill>
                  <a:schemeClr val="tx1"/>
                </a:solidFill>
              </a:rPr>
              <a:t>эхолалии</a:t>
            </a:r>
            <a:r>
              <a:rPr lang="ru-RU" dirty="0">
                <a:solidFill>
                  <a:schemeClr val="tx1"/>
                </a:solidFill>
              </a:rPr>
              <a:t> (неконтролируемом автоматическом повторении слов, услышанных в чужой речи</a:t>
            </a:r>
            <a:r>
              <a:rPr lang="ru-RU" dirty="0" smtClean="0">
                <a:solidFill>
                  <a:schemeClr val="tx1"/>
                </a:solidFill>
              </a:rPr>
              <a:t>). Также у детей с </a:t>
            </a:r>
            <a:r>
              <a:rPr lang="ru-RU" dirty="0">
                <a:solidFill>
                  <a:schemeClr val="tx1"/>
                </a:solidFill>
              </a:rPr>
              <a:t>РАС речь  варьируют от плохого понимания до полного отсутствия устной речи. Невербальная коммуникация также нарушена и может включать трудности в установлении зрительного контакта, сложности в понимании выражений лица и жестов. Еще одной важной особенностью людей с РАС является дефицит социально-эмоциональной </a:t>
            </a:r>
            <a:r>
              <a:rPr lang="ru-RU" dirty="0" smtClean="0">
                <a:solidFill>
                  <a:schemeClr val="tx1"/>
                </a:solidFill>
              </a:rPr>
              <a:t>взаимности.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8641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" y="0"/>
            <a:ext cx="12192000" cy="6858000"/>
          </a:xfrm>
        </p:spPr>
        <p:txBody>
          <a:bodyPr/>
          <a:lstStyle/>
          <a:p>
            <a:pPr marL="0" indent="0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</a:rPr>
              <a:t>	Именно аномалии тактильной чувствительности являются наиболее частыми жалобами родителей детей с </a:t>
            </a:r>
            <a:r>
              <a:rPr lang="ru-RU" dirty="0" smtClean="0">
                <a:solidFill>
                  <a:schemeClr val="tx1"/>
                </a:solidFill>
              </a:rPr>
              <a:t>РАС. </a:t>
            </a:r>
            <a:r>
              <a:rPr lang="ru-RU" dirty="0">
                <a:solidFill>
                  <a:schemeClr val="tx1"/>
                </a:solidFill>
              </a:rPr>
              <a:t>Однако мало внимания уделено изучению ее влияния на исследовательскую и предметно-практическую деятельность ребенка. К. Пирс и Е. </a:t>
            </a:r>
            <a:r>
              <a:rPr lang="ru-RU" dirty="0" err="1">
                <a:solidFill>
                  <a:schemeClr val="tx1"/>
                </a:solidFill>
              </a:rPr>
              <a:t>Коурчесне</a:t>
            </a:r>
            <a:r>
              <a:rPr lang="ru-RU" dirty="0">
                <a:solidFill>
                  <a:schemeClr val="tx1"/>
                </a:solidFill>
              </a:rPr>
              <a:t> (K. </a:t>
            </a:r>
            <a:r>
              <a:rPr lang="ru-RU" dirty="0" err="1">
                <a:solidFill>
                  <a:schemeClr val="tx1"/>
                </a:solidFill>
              </a:rPr>
              <a:t>Pierce</a:t>
            </a:r>
            <a:r>
              <a:rPr lang="ru-RU" dirty="0">
                <a:solidFill>
                  <a:schemeClr val="tx1"/>
                </a:solidFill>
              </a:rPr>
              <a:t>, E. </a:t>
            </a:r>
            <a:r>
              <a:rPr lang="ru-RU" dirty="0" err="1">
                <a:solidFill>
                  <a:schemeClr val="tx1"/>
                </a:solidFill>
              </a:rPr>
              <a:t>Courchesne</a:t>
            </a:r>
            <a:r>
              <a:rPr lang="ru-RU" dirty="0" smtClean="0">
                <a:solidFill>
                  <a:schemeClr val="tx1"/>
                </a:solidFill>
              </a:rPr>
              <a:t>) </a:t>
            </a:r>
            <a:r>
              <a:rPr lang="ru-RU" dirty="0">
                <a:solidFill>
                  <a:schemeClr val="tx1"/>
                </a:solidFill>
              </a:rPr>
              <a:t>показали, что уровень исследовательской активности при свободном изучении пространства у детей с РАС снижен и отрицательно коррелирует с гипоплазией мозжечка. Изучение предметной исследовательской игры детей с РАС также обнаруживает сниженный уровень их </a:t>
            </a:r>
            <a:r>
              <a:rPr lang="ru-RU" dirty="0" smtClean="0">
                <a:solidFill>
                  <a:schemeClr val="tx1"/>
                </a:solidFill>
              </a:rPr>
              <a:t>активности. </a:t>
            </a:r>
            <a:r>
              <a:rPr lang="ru-RU" dirty="0">
                <a:solidFill>
                  <a:schemeClr val="tx1"/>
                </a:solidFill>
              </a:rPr>
              <a:t>Наблюдается предпочтение предметов низкой и средней визуальной сложности по сравнению со здоровыми сверстниками и детьми с синдромом Дауна. Разницы по количеству исследовательских движений с предметами, произведенных руками и ртом, а также по объему общей моторной активности между тремя группами обнаружено не было. Из этого авторы заключили, что базовые перцептивные действия у детей с аутизмом не отличаются от таковых у остальных групп, за исключением зрительной модальности.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0410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0"/>
            <a:ext cx="12191999" cy="68580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</a:rPr>
              <a:t>	</a:t>
            </a:r>
            <a:r>
              <a:rPr lang="ru-RU" b="1" dirty="0">
                <a:solidFill>
                  <a:schemeClr val="tx1"/>
                </a:solidFill>
              </a:rPr>
              <a:t>Игры на развитие зрительного </a:t>
            </a:r>
            <a:r>
              <a:rPr lang="ru-RU" b="1" dirty="0" smtClean="0">
                <a:solidFill>
                  <a:schemeClr val="tx1"/>
                </a:solidFill>
              </a:rPr>
              <a:t>восприятия</a:t>
            </a:r>
            <a:endParaRPr lang="ru-RU" b="1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</a:rPr>
              <a:t>- Игры с фонариком «Где зажегся огонек?», «Путешествуем вместе». Взрослый включает фонарик в разных частях комнаты, ребенок должен найти глазами место, куда светит фонарик. Взрослый перемещает огонек фонаря на разные предметы в комнате, ребенок глазами «передвигается» вместе с огоньком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</a:rPr>
              <a:t>- «Найди половинку»: перед ребенком выкладываются изображения предметов, разрезанные пополам. Ребенок должен найти и соединить половинки. Вариант усложнения — «Разрезанные картинки», где изображение разрезано на 2—4 части (можно сложить картинку из кубиков</a:t>
            </a:r>
            <a:r>
              <a:rPr lang="ru-RU" dirty="0" smtClean="0">
                <a:solidFill>
                  <a:schemeClr val="tx1"/>
                </a:solidFill>
              </a:rPr>
              <a:t>).</a:t>
            </a:r>
            <a:endParaRPr lang="ru-RU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</a:rPr>
              <a:t>- «Сложи узор»: ребенок выкладывает по образцу узор, предложенный взрослым (используя различные геометрические фигуры, счетные палочки, кубики, </a:t>
            </a:r>
            <a:r>
              <a:rPr lang="ru-RU" dirty="0" err="1">
                <a:solidFill>
                  <a:schemeClr val="tx1"/>
                </a:solidFill>
              </a:rPr>
              <a:t>мозайку</a:t>
            </a:r>
            <a:r>
              <a:rPr lang="ru-RU" dirty="0">
                <a:solidFill>
                  <a:schemeClr val="tx1"/>
                </a:solidFill>
              </a:rPr>
              <a:t>, конструктор и т.д</a:t>
            </a:r>
            <a:r>
              <a:rPr lang="ru-RU" dirty="0" smtClean="0">
                <a:solidFill>
                  <a:schemeClr val="tx1"/>
                </a:solidFill>
              </a:rPr>
              <a:t>.).</a:t>
            </a:r>
            <a:endParaRPr lang="ru-RU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</a:rPr>
              <a:t>- «</a:t>
            </a:r>
            <a:r>
              <a:rPr lang="ru-RU" dirty="0" err="1">
                <a:solidFill>
                  <a:schemeClr val="tx1"/>
                </a:solidFill>
              </a:rPr>
              <a:t>Цветотерапия</a:t>
            </a:r>
            <a:r>
              <a:rPr lang="ru-RU" dirty="0">
                <a:solidFill>
                  <a:schemeClr val="tx1"/>
                </a:solidFill>
              </a:rPr>
              <a:t>», «</a:t>
            </a:r>
            <a:r>
              <a:rPr lang="ru-RU" dirty="0" err="1">
                <a:solidFill>
                  <a:schemeClr val="tx1"/>
                </a:solidFill>
              </a:rPr>
              <a:t>Светотерапия</a:t>
            </a:r>
            <a:r>
              <a:rPr lang="ru-RU" dirty="0">
                <a:solidFill>
                  <a:schemeClr val="tx1"/>
                </a:solidFill>
              </a:rPr>
              <a:t>» — улучшение зрительного цветового восприятия с использованием оборудования со световым и цветовым эффектом, где цвет плавно перетекает один в другой, смешиваясь и образуя новые оттенки.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9846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0"/>
            <a:ext cx="12191999" cy="6858000"/>
          </a:xfrm>
        </p:spPr>
        <p:txBody>
          <a:bodyPr/>
          <a:lstStyle/>
          <a:p>
            <a:pPr marL="0" indent="0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</a:rPr>
              <a:t>	</a:t>
            </a:r>
            <a:r>
              <a:rPr lang="ru-RU" b="1" dirty="0">
                <a:solidFill>
                  <a:schemeClr val="tx1"/>
                </a:solidFill>
              </a:rPr>
              <a:t>Игры на развитие слухового </a:t>
            </a:r>
            <a:r>
              <a:rPr lang="ru-RU" b="1" dirty="0" smtClean="0">
                <a:solidFill>
                  <a:schemeClr val="tx1"/>
                </a:solidFill>
              </a:rPr>
              <a:t>восприятия</a:t>
            </a:r>
            <a:endParaRPr lang="ru-RU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</a:rPr>
              <a:t>- «Откуда звук?» — взрослый звонит в колокольчик в разных частях комнаты, ребенок показывает, откуда слышен звук или подходит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</a:rPr>
              <a:t>-«Найди пару»: в упаковки от киндер-сюрпризов раскладываются небольшие предметы (камушки, песок, бусины, скрепки, семечки) так, чтобы одинаковый наполнитель был в двух упаковках. Ребенок должен найти парные коробочки, ориентируясь только на звук при встряхивании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</a:rPr>
              <a:t>- «Повтори»: взрослый показывает звучание музыкального инструмента, а ребенок должен повторить звук на инструменте (удары в барабан или бубен, шум трещоток, маракас, свистка и т.п.).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3892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" y="0"/>
            <a:ext cx="12192000" cy="694815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</a:rPr>
              <a:t>	</a:t>
            </a:r>
            <a:r>
              <a:rPr lang="ru-RU" b="1" dirty="0">
                <a:solidFill>
                  <a:schemeClr val="tx1"/>
                </a:solidFill>
              </a:rPr>
              <a:t>Игры на развитие восприятия пространства и времени, формы, величины и </a:t>
            </a:r>
            <a:r>
              <a:rPr lang="ru-RU" b="1" dirty="0" smtClean="0">
                <a:solidFill>
                  <a:schemeClr val="tx1"/>
                </a:solidFill>
              </a:rPr>
              <a:t>цвета</a:t>
            </a:r>
            <a:endParaRPr lang="ru-RU" b="1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</a:rPr>
              <a:t>- « Покажи правильно »: психолог на кукле показывает разные части тела. Ребенок должен показать эту же часть на себе (левая нога, правая рука, колено, локоть, пятка, щека и т. д</a:t>
            </a:r>
            <a:r>
              <a:rPr lang="ru-RU" dirty="0" smtClean="0">
                <a:solidFill>
                  <a:schemeClr val="tx1"/>
                </a:solidFill>
              </a:rPr>
              <a:t>.).</a:t>
            </a:r>
            <a:endParaRPr lang="ru-RU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</a:rPr>
              <a:t>- « Найди предмет указанной формы »: перед ребенком выкладываются картинки с изображениями разных предметов и выкладываются по очереди разные геометрические фигуры (круг, квадрат, треугольник, прямоугольник). Ребенок показывает предметы соответствующей формы. Можно использовать натуральные предметы, разложив их на столе, предоставить образцы геометрических фигур, ребенок соответствующей формы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</a:rPr>
              <a:t>- « Какая фигура лишняя? »: ребенку предлагают наборы из 4 геометрических фигур (например, 3 круга и 1 треугольник). Необходимо убрать лишнюю фигуру. Вариант усложнения: можно использовать фигуры разного цвета и размера, но обращать внимание на то, чтобы 1 фигура не получилась лишней по цвету или форме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</a:rPr>
              <a:t>- « Пирамидка »: ребенок строит пирамидку из 5—7 колец. Усложнение задания: можно разобрать колечки из 2—3 пирамидок и все перемешать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</a:rPr>
              <a:t>- « Матрешки »: ребенок собирает матрешку из 3—4 частей. Усложнение: разбираются 2—3 разные матрешки и все перемешиваются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</a:rPr>
              <a:t>- « Творческие работы »: ребенок может выполнять творческую работу по инструкции или самостоятельно с использованием пальчиковой краски, пластилина, теста, пены для бритья и </a:t>
            </a:r>
            <a:r>
              <a:rPr lang="ru-RU" dirty="0" err="1">
                <a:solidFill>
                  <a:schemeClr val="tx1"/>
                </a:solidFill>
              </a:rPr>
              <a:t>т.д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50953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0"/>
            <a:ext cx="12191999" cy="6858000"/>
          </a:xfrm>
        </p:spPr>
        <p:txBody>
          <a:bodyPr/>
          <a:lstStyle/>
          <a:p>
            <a:pPr marL="0" indent="0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	</a:t>
            </a:r>
            <a:r>
              <a:rPr lang="ru-RU" dirty="0" smtClean="0">
                <a:solidFill>
                  <a:schemeClr val="tx1"/>
                </a:solidFill>
              </a:rPr>
              <a:t>Таким образом, у детей с расстройствами аутистического спектра наблюдаются нарушения сенсорного восприятия. Формирование сенсорного восприятия необходимо для детей дошкольного возраста с РАС. В последние годы разрабатываются игры для формирования сенсорного восприятия.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4571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97574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0"/>
            <a:ext cx="12191999" cy="6858000"/>
          </a:xfrm>
        </p:spPr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4400" dirty="0" smtClean="0">
                <a:solidFill>
                  <a:schemeClr val="tx1"/>
                </a:solidFill>
              </a:rPr>
              <a:t>Спасибо за внимание!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4571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76350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77</TotalTime>
  <Words>29</Words>
  <Application>Microsoft Office PowerPoint</Application>
  <PresentationFormat>Произвольный</PresentationFormat>
  <Paragraphs>40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Волна</vt:lpstr>
      <vt:lpstr>«Формируем сенсорное восприятие у детей с РАС через игру»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</vt:lpstr>
      <vt:lpstr>о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WPS Presentation</dc:title>
  <dc:creator>DELL</dc:creator>
  <cp:lastModifiedBy>DELL</cp:lastModifiedBy>
  <cp:revision>6</cp:revision>
  <dcterms:created xsi:type="dcterms:W3CDTF">2023-05-09T08:29:16Z</dcterms:created>
  <dcterms:modified xsi:type="dcterms:W3CDTF">2023-05-09T09:46:42Z</dcterms:modified>
</cp:coreProperties>
</file>