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9" r:id="rId4"/>
    <p:sldId id="263" r:id="rId5"/>
    <p:sldId id="264" r:id="rId6"/>
    <p:sldId id="266" r:id="rId7"/>
    <p:sldId id="267" r:id="rId8"/>
    <p:sldId id="269" r:id="rId9"/>
    <p:sldId id="270" r:id="rId10"/>
    <p:sldId id="271" r:id="rId11"/>
    <p:sldId id="272" r:id="rId12"/>
    <p:sldId id="274" r:id="rId13"/>
    <p:sldId id="27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2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76470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7030A0"/>
                </a:solidFill>
              </a:rPr>
              <a:t>«Использование логопедических игр для ранней профориентации дошкольников»</a:t>
            </a:r>
            <a:endParaRPr lang="ru-RU" b="1" i="1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3501008"/>
            <a:ext cx="7668344" cy="1752600"/>
          </a:xfrm>
        </p:spPr>
        <p:txBody>
          <a:bodyPr>
            <a:normAutofit/>
          </a:bodyPr>
          <a:lstStyle/>
          <a:p>
            <a:pPr algn="r"/>
            <a:r>
              <a:rPr lang="ru-RU" sz="2000" b="1" dirty="0" smtClean="0">
                <a:solidFill>
                  <a:srgbClr val="7030A0"/>
                </a:solidFill>
              </a:rPr>
              <a:t>МКДОУ «Тальменский детский сад №9» СП пер. Банковский 1</a:t>
            </a:r>
          </a:p>
          <a:p>
            <a:pPr algn="r"/>
            <a:r>
              <a:rPr lang="ru-RU" sz="2400" b="1" i="1" dirty="0" smtClean="0">
                <a:solidFill>
                  <a:srgbClr val="7030A0"/>
                </a:solidFill>
              </a:rPr>
              <a:t>Учитель-логопед Гилева Елена Анатольевна </a:t>
            </a:r>
            <a:endParaRPr lang="ru-RU" sz="2400" b="1" i="1" dirty="0">
              <a:solidFill>
                <a:srgbClr val="7030A0"/>
              </a:solidFill>
            </a:endParaRPr>
          </a:p>
        </p:txBody>
      </p:sp>
      <p:pic>
        <p:nvPicPr>
          <p:cNvPr id="2050" name="Picture 2" descr="https://phonoteka.org/uploads/posts/2022-02/1644833276_8-phonoteka-org-p-fon-dlya-prezentatsii-na-temu-professii-8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4509120"/>
            <a:ext cx="9144000" cy="23488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https://catherineasquithgallery.com/uploads/posts/2021-02/1613673721_55-p-foni-dlya-prezentatsii-dlya-detei-nachalno-72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83284" cy="6858000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899592" y="188640"/>
            <a:ext cx="6840760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</a:rPr>
              <a:t>Пазлы «</a:t>
            </a:r>
            <a:r>
              <a:rPr lang="ru-RU" sz="3100" b="1" dirty="0" smtClean="0">
                <a:solidFill>
                  <a:srgbClr val="7030A0"/>
                </a:solidFill>
              </a:rPr>
              <a:t>ПРОФЕССИИ»</a:t>
            </a:r>
            <a:endParaRPr lang="ru-RU" sz="3100" dirty="0" smtClean="0">
              <a:solidFill>
                <a:srgbClr val="7030A0"/>
              </a:solidFill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395536" y="692696"/>
            <a:ext cx="8352928" cy="61653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kumimoji="0" lang="ru-RU" sz="3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lang="ru-RU" sz="2900" dirty="0" smtClean="0">
              <a:solidFill>
                <a:srgbClr val="7030A0"/>
              </a:solidFill>
            </a:endParaRPr>
          </a:p>
          <a:p>
            <a:pPr algn="ctr"/>
            <a:endParaRPr lang="ru-RU" sz="2900" dirty="0" smtClean="0">
              <a:solidFill>
                <a:srgbClr val="7030A0"/>
              </a:solidFill>
            </a:endParaRPr>
          </a:p>
          <a:p>
            <a:pPr lvl="0" algn="ctr">
              <a:buFont typeface="Arial" pitchFamily="34" charset="0"/>
              <a:buChar char="•"/>
            </a:pPr>
            <a:endParaRPr lang="ru-RU" sz="3400" dirty="0" smtClean="0">
              <a:solidFill>
                <a:srgbClr val="7030A0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539552" y="764704"/>
            <a:ext cx="8208912" cy="345638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Цель: развитие зрительного восприятия и внимания, конструктивного </a:t>
            </a:r>
            <a:r>
              <a:rPr lang="ru-RU" dirty="0" err="1" smtClean="0">
                <a:solidFill>
                  <a:srgbClr val="7030A0"/>
                </a:solidFill>
              </a:rPr>
              <a:t>праксиса</a:t>
            </a:r>
            <a:r>
              <a:rPr lang="ru-RU" dirty="0" smtClean="0">
                <a:solidFill>
                  <a:srgbClr val="7030A0"/>
                </a:solidFill>
              </a:rPr>
              <a:t>, тонкой моторики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Материал: комплекты  пазлы – картинки  людей различных  профессий, инструментов,  соответствующего оборудования. 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Ход игры: </a:t>
            </a:r>
          </a:p>
          <a:p>
            <a:r>
              <a:rPr lang="ru-RU" i="1" dirty="0" smtClean="0">
                <a:solidFill>
                  <a:srgbClr val="7030A0"/>
                </a:solidFill>
              </a:rPr>
              <a:t>Логопед «Рассмотри картинки, назови профессии людей.  Собери пазлы, подбирая инструменты и необходимое оборудование для каждой профессии»</a:t>
            </a:r>
            <a:endParaRPr lang="ru-RU" dirty="0" smtClean="0">
              <a:solidFill>
                <a:srgbClr val="7030A0"/>
              </a:solidFill>
            </a:endParaRPr>
          </a:p>
          <a:p>
            <a:pPr algn="just"/>
            <a:endParaRPr lang="ru-RU" i="1" dirty="0" smtClean="0">
              <a:solidFill>
                <a:srgbClr val="7030A0"/>
              </a:solidFill>
            </a:endParaRPr>
          </a:p>
        </p:txBody>
      </p:sp>
      <p:pic>
        <p:nvPicPr>
          <p:cNvPr id="10" name="Рисунок 9" descr="C:\Users\Masha\Documents\Мои документы\лена\профессии\4s1btZr7D7Q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771800" y="3140968"/>
            <a:ext cx="3888432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https://catherineasquithgallery.com/uploads/posts/2021-02/1613673721_55-p-foni-dlya-prezentatsii-dlya-detei-nachalno-72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83284" cy="6858000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899592" y="188640"/>
            <a:ext cx="6840760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</a:rPr>
              <a:t>«ПАЛЬЧИКОВЫЕ ВОДИЛКИ</a:t>
            </a:r>
            <a:r>
              <a:rPr lang="ru-RU" sz="3100" b="1" dirty="0" smtClean="0">
                <a:solidFill>
                  <a:srgbClr val="7030A0"/>
                </a:solidFill>
              </a:rPr>
              <a:t>»</a:t>
            </a:r>
            <a:endParaRPr lang="ru-RU" sz="3100" dirty="0" smtClean="0">
              <a:solidFill>
                <a:srgbClr val="7030A0"/>
              </a:solidFill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395536" y="692696"/>
            <a:ext cx="8352928" cy="61653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kumimoji="0" lang="ru-RU" sz="3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lang="ru-RU" sz="2900" dirty="0" smtClean="0">
              <a:solidFill>
                <a:srgbClr val="7030A0"/>
              </a:solidFill>
            </a:endParaRPr>
          </a:p>
          <a:p>
            <a:pPr algn="ctr"/>
            <a:endParaRPr lang="ru-RU" sz="2900" dirty="0" smtClean="0">
              <a:solidFill>
                <a:srgbClr val="7030A0"/>
              </a:solidFill>
            </a:endParaRPr>
          </a:p>
          <a:p>
            <a:pPr lvl="0" algn="ctr">
              <a:buFont typeface="Arial" pitchFamily="34" charset="0"/>
              <a:buChar char="•"/>
            </a:pPr>
            <a:endParaRPr lang="ru-RU" sz="3400" dirty="0" smtClean="0">
              <a:solidFill>
                <a:srgbClr val="7030A0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539552" y="764704"/>
            <a:ext cx="8208912" cy="345638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Цель: развитие зрительного восприятия и внимания, тонкой моторики, пространственной ориентировки на листе.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Материал: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7030A0"/>
                </a:solidFill>
              </a:rPr>
              <a:t>предметные картинки с изображением транспортных средств, людей разных профессий, пунктирные линии. 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Ход игры: </a:t>
            </a:r>
          </a:p>
          <a:p>
            <a:r>
              <a:rPr lang="ru-RU" i="1" dirty="0" smtClean="0">
                <a:solidFill>
                  <a:srgbClr val="7030A0"/>
                </a:solidFill>
              </a:rPr>
              <a:t>Логопед «Рассмотри картинки, кому принадлежит данное транспортное средство. Указательным пальцем главной руки обведи пунктирную линию»</a:t>
            </a:r>
            <a:endParaRPr lang="ru-RU" dirty="0" smtClean="0">
              <a:solidFill>
                <a:srgbClr val="7030A0"/>
              </a:solidFill>
            </a:endParaRPr>
          </a:p>
          <a:p>
            <a:pPr algn="just"/>
            <a:endParaRPr lang="ru-RU" i="1" dirty="0" smtClean="0">
              <a:solidFill>
                <a:srgbClr val="7030A0"/>
              </a:solidFill>
            </a:endParaRPr>
          </a:p>
        </p:txBody>
      </p:sp>
      <p:pic>
        <p:nvPicPr>
          <p:cNvPr id="12" name="Рисунок 11" descr="C:\Users\Masha\Documents\Мои документы\лена\профессии\72.jpg"/>
          <p:cNvPicPr/>
          <p:nvPr/>
        </p:nvPicPr>
        <p:blipFill rotWithShape="1">
          <a:blip r:embed="rId3" cstate="screen"/>
          <a:srcRect/>
          <a:stretch/>
        </p:blipFill>
        <p:spPr bwMode="auto">
          <a:xfrm>
            <a:off x="2843808" y="2924944"/>
            <a:ext cx="5256584" cy="377016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lc="http://schemas.openxmlformats.org/drawingml/2006/lockedCanvas" xmlns:pic="http://schemas.openxmlformats.org/drawingml/2006/picture"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oel="http://schemas.microsoft.com/office/2019/extlst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dtdh="http://schemas.microsoft.com/office/word/2020/wordml/sdtdatahash" xmlns:w16se="http://schemas.microsoft.com/office/word/2015/wordml/symex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https://catherineasquithgallery.com/uploads/posts/2021-02/1613673721_55-p-foni-dlya-prezentatsii-dlya-detei-nachalno-72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83284" cy="6858000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899592" y="188640"/>
            <a:ext cx="6840760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ru-RU" sz="2400" dirty="0" smtClean="0">
                <a:solidFill>
                  <a:srgbClr val="7030A0"/>
                </a:solidFill>
              </a:rPr>
              <a:t>Целенаправленная коррекционная работа с использованием логопедических игр позволяет:</a:t>
            </a:r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395536" y="692696"/>
            <a:ext cx="8352928" cy="61653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kumimoji="0" lang="ru-RU" sz="3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lang="ru-RU" sz="2900" dirty="0" smtClean="0">
              <a:solidFill>
                <a:srgbClr val="7030A0"/>
              </a:solidFill>
            </a:endParaRPr>
          </a:p>
          <a:p>
            <a:pPr algn="ctr"/>
            <a:endParaRPr lang="ru-RU" sz="2900" dirty="0" smtClean="0">
              <a:solidFill>
                <a:srgbClr val="7030A0"/>
              </a:solidFill>
            </a:endParaRPr>
          </a:p>
          <a:p>
            <a:pPr lvl="0" algn="ctr">
              <a:buFont typeface="Arial" pitchFamily="34" charset="0"/>
              <a:buChar char="•"/>
            </a:pPr>
            <a:endParaRPr lang="ru-RU" sz="3400" dirty="0" smtClean="0">
              <a:solidFill>
                <a:srgbClr val="7030A0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611560" y="980728"/>
            <a:ext cx="8208912" cy="38164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algn="just">
              <a:buFont typeface="Arial" pitchFamily="34" charset="0"/>
              <a:buChar char="•"/>
            </a:pP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sz="2000" dirty="0" smtClean="0">
                <a:solidFill>
                  <a:srgbClr val="7030A0"/>
                </a:solidFill>
              </a:rPr>
              <a:t>снизить объёма требуемой помощи воспитанникам при выполнении заданий за счёт положительной динамики;</a:t>
            </a:r>
          </a:p>
          <a:p>
            <a:pPr algn="just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7030A0"/>
                </a:solidFill>
              </a:rPr>
              <a:t> активизировать  лексический словарь, состоящий из разных частей речи; </a:t>
            </a:r>
          </a:p>
          <a:p>
            <a:pPr algn="just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7030A0"/>
                </a:solidFill>
              </a:rPr>
              <a:t> формировать семантические поля слов;</a:t>
            </a:r>
          </a:p>
          <a:p>
            <a:pPr algn="just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7030A0"/>
                </a:solidFill>
              </a:rPr>
              <a:t> распространять простое предложение до сложного;</a:t>
            </a:r>
          </a:p>
          <a:p>
            <a:pPr algn="just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7030A0"/>
                </a:solidFill>
              </a:rPr>
              <a:t> преодолевать ошибки в словоизменениях и словообразованиях;</a:t>
            </a:r>
          </a:p>
          <a:p>
            <a:pPr algn="just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7030A0"/>
                </a:solidFill>
              </a:rPr>
              <a:t> развивать умение излагать своё мнение и аргументировать свою точку зрения;</a:t>
            </a:r>
          </a:p>
          <a:p>
            <a:pPr algn="just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7030A0"/>
                </a:solidFill>
              </a:rPr>
              <a:t> вызвать интерес к трудовой деятельности взрослых;</a:t>
            </a:r>
          </a:p>
          <a:p>
            <a:pPr algn="just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7030A0"/>
                </a:solidFill>
              </a:rPr>
              <a:t> воспитывать умение работать в группе, проводить самопроверку и взаимопроверку в совместной деятельности;</a:t>
            </a:r>
          </a:p>
          <a:p>
            <a:pPr algn="just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7030A0"/>
                </a:solidFill>
              </a:rPr>
              <a:t>повышать познавательный интерес и мотивацию воспитанников.</a:t>
            </a:r>
          </a:p>
          <a:p>
            <a:pPr algn="just"/>
            <a:endParaRPr lang="ru-RU" sz="2000" dirty="0" smtClean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https://catherineasquithgallery.com/uploads/posts/2021-02/1613673721_55-p-foni-dlya-prezentatsii-dlya-detei-nachalno-72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39284" y="0"/>
            <a:ext cx="9183284" cy="6858000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899592" y="188640"/>
            <a:ext cx="6840760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algn="ctr"/>
            <a:r>
              <a:rPr lang="ru-RU" sz="3600" dirty="0" smtClean="0">
                <a:solidFill>
                  <a:srgbClr val="7030A0"/>
                </a:solidFill>
              </a:rPr>
              <a:t>Литература</a:t>
            </a:r>
            <a:endParaRPr lang="ru-RU" sz="3600" dirty="0">
              <a:solidFill>
                <a:srgbClr val="7030A0"/>
              </a:solidFill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395536" y="692696"/>
            <a:ext cx="8352928" cy="61653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kumimoji="0" lang="ru-RU" sz="3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lang="ru-RU" sz="2900" dirty="0" smtClean="0">
              <a:solidFill>
                <a:srgbClr val="7030A0"/>
              </a:solidFill>
            </a:endParaRPr>
          </a:p>
          <a:p>
            <a:pPr algn="ctr"/>
            <a:endParaRPr lang="ru-RU" sz="2900" dirty="0" smtClean="0">
              <a:solidFill>
                <a:srgbClr val="7030A0"/>
              </a:solidFill>
            </a:endParaRPr>
          </a:p>
          <a:p>
            <a:pPr lvl="0" algn="ctr">
              <a:buFont typeface="Arial" pitchFamily="34" charset="0"/>
              <a:buChar char="•"/>
            </a:pPr>
            <a:endParaRPr lang="ru-RU" sz="3400" dirty="0" smtClean="0">
              <a:solidFill>
                <a:srgbClr val="7030A0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539552" y="764704"/>
            <a:ext cx="8208912" cy="20162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algn="just"/>
            <a:r>
              <a:rPr lang="ru-RU" dirty="0" smtClean="0">
                <a:solidFill>
                  <a:srgbClr val="7030A0"/>
                </a:solidFill>
              </a:rPr>
              <a:t>Арефьева Л.Н. Лексические темы по развитию речи детей 4-8 лет. –М.: ТЦ Сфера, 2005.</a:t>
            </a:r>
          </a:p>
          <a:p>
            <a:pPr algn="just"/>
            <a:r>
              <a:rPr lang="ru-RU" dirty="0" err="1" smtClean="0">
                <a:solidFill>
                  <a:srgbClr val="7030A0"/>
                </a:solidFill>
              </a:rPr>
              <a:t>Нищева</a:t>
            </a:r>
            <a:r>
              <a:rPr lang="ru-RU" dirty="0" smtClean="0">
                <a:solidFill>
                  <a:srgbClr val="7030A0"/>
                </a:solidFill>
              </a:rPr>
              <a:t> Н.В. Современная система коррекционной работы в группе компенсирующей направленности для детей с нарушениями речи с 3 до 7 лет. – СПб.: «ДЕТСТВО-ПРЕСС», 2019.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  Интернет </a:t>
            </a:r>
            <a:r>
              <a:rPr lang="ru-RU" dirty="0" err="1" smtClean="0">
                <a:solidFill>
                  <a:srgbClr val="7030A0"/>
                </a:solidFill>
              </a:rPr>
              <a:t>ресуры</a:t>
            </a:r>
            <a:r>
              <a:rPr lang="ru-RU" dirty="0" smtClean="0">
                <a:solidFill>
                  <a:srgbClr val="7030A0"/>
                </a:solidFill>
              </a:rPr>
              <a:t>: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Картинки –</a:t>
            </a:r>
            <a:r>
              <a:rPr lang="en-US" dirty="0" smtClean="0">
                <a:solidFill>
                  <a:srgbClr val="7030A0"/>
                </a:solidFill>
              </a:rPr>
              <a:t> </a:t>
            </a:r>
            <a:r>
              <a:rPr lang="en-US" u="sng" dirty="0" err="1" smtClean="0">
                <a:solidFill>
                  <a:srgbClr val="7030A0"/>
                </a:solidFill>
              </a:rPr>
              <a:t>htth</a:t>
            </a:r>
            <a:r>
              <a:rPr lang="ru-RU" u="sng" dirty="0" smtClean="0">
                <a:solidFill>
                  <a:srgbClr val="7030A0"/>
                </a:solidFill>
              </a:rPr>
              <a:t>:</a:t>
            </a:r>
            <a:r>
              <a:rPr lang="en-US" u="sng" dirty="0" smtClean="0">
                <a:solidFill>
                  <a:srgbClr val="7030A0"/>
                </a:solidFill>
              </a:rPr>
              <a:t>//images.yandex.ru</a:t>
            </a:r>
            <a:r>
              <a:rPr lang="ru-RU" u="sng" dirty="0" smtClean="0">
                <a:solidFill>
                  <a:srgbClr val="7030A0"/>
                </a:solidFill>
              </a:rPr>
              <a:t> </a:t>
            </a:r>
            <a:endParaRPr lang="ru-RU" dirty="0" smtClean="0">
              <a:solidFill>
                <a:srgbClr val="7030A0"/>
              </a:solidFill>
            </a:endParaRPr>
          </a:p>
          <a:p>
            <a:pPr algn="just"/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https://catherineasquithgallery.com/uploads/posts/2021-02/1613673721_55-p-foni-dlya-prezentatsii-dlya-detei-nachalno-72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39284" y="0"/>
            <a:ext cx="9183284" cy="6858000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899592" y="188640"/>
            <a:ext cx="6840760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/>
          <a:p>
            <a:pPr lvl="0" algn="ctr">
              <a:spcBef>
                <a:spcPct val="0"/>
              </a:spcBef>
            </a:pPr>
            <a:r>
              <a:rPr lang="ru-RU" sz="4400" b="1" i="1" dirty="0" smtClean="0">
                <a:solidFill>
                  <a:srgbClr val="7030A0"/>
                </a:solidFill>
              </a:rPr>
              <a:t>Игра «ШОФЁР»</a:t>
            </a:r>
            <a:endParaRPr kumimoji="0" lang="ru-RU" sz="4400" b="0" i="1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395536" y="908720"/>
            <a:ext cx="8568952" cy="4752528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kumimoji="0" lang="ru-RU" sz="2900" b="0" i="1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Цель: развитие </a:t>
            </a:r>
            <a:r>
              <a:rPr kumimoji="0" lang="ru-RU" sz="2900" b="1" i="1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900" b="0" i="1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координации  речи с движением</a:t>
            </a:r>
            <a:endParaRPr kumimoji="0" lang="ru-RU" sz="3200" b="0" i="1" u="none" strike="noStrike" kern="120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                                               </a:t>
            </a:r>
            <a:endParaRPr lang="ru-RU" sz="3200" dirty="0" smtClean="0">
              <a:solidFill>
                <a:srgbClr val="7030A0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Качу, лечу</a:t>
            </a:r>
            <a:r>
              <a:rPr kumimoji="0" lang="ru-RU" sz="2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                        </a:t>
            </a:r>
            <a:r>
              <a:rPr kumimoji="0" lang="ru-RU" sz="3200" b="0" i="0" u="none" strike="noStrike" kern="1200" cap="none" spc="0" normalizeH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r>
              <a:rPr kumimoji="0" lang="ru-RU" sz="2900" b="0" i="1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Бегут по кругу, крутят воображаемый руль.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Во весь опор. 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                      </a:t>
            </a:r>
            <a:r>
              <a:rPr lang="ru-RU" sz="2900" i="1" dirty="0" smtClean="0">
                <a:solidFill>
                  <a:srgbClr val="7030A0"/>
                </a:solidFill>
              </a:rPr>
              <a:t>Б</a:t>
            </a:r>
            <a:r>
              <a:rPr kumimoji="0" lang="ru-RU" sz="2900" b="0" i="1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егут</a:t>
            </a:r>
            <a:r>
              <a:rPr kumimoji="0" lang="ru-RU" sz="2900" b="0" i="1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по кругу, крутят воображаемый руль.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Я сам -  шофёр,   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                </a:t>
            </a:r>
            <a:r>
              <a:rPr lang="ru-RU" sz="2900" i="1" noProof="0" dirty="0" smtClean="0">
                <a:solidFill>
                  <a:srgbClr val="7030A0"/>
                </a:solidFill>
              </a:rPr>
              <a:t>Б</a:t>
            </a:r>
            <a:r>
              <a:rPr kumimoji="0" lang="ru-RU" sz="2900" b="0" i="1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егут по кругу, крутят воображаемый руль.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Я сам  - мотор,</a:t>
            </a:r>
            <a:r>
              <a:rPr kumimoji="0" lang="ru-RU" sz="3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     </a:t>
            </a:r>
            <a: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Б</a:t>
            </a: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егут по кругу, крутят воображаемый руль.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ru-RU" sz="2800" dirty="0" smtClean="0">
              <a:solidFill>
                <a:srgbClr val="7030A0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Нажимаю на педаль -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       </a:t>
            </a:r>
            <a: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</a:t>
            </a:r>
            <a:r>
              <a:rPr lang="ru-RU" sz="2800" i="1" dirty="0" err="1" smtClean="0">
                <a:solidFill>
                  <a:srgbClr val="7030A0"/>
                </a:solidFill>
              </a:rPr>
              <a:t>станавливаются</a:t>
            </a: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«нажимают на</a:t>
            </a:r>
            <a:r>
              <a:rPr kumimoji="0" lang="ru-RU" sz="2800" b="0" i="1" u="none" strike="noStrike" kern="1200" cap="none" spc="0" normalizeH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педаль».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 машина мчится вдаль!</a:t>
            </a:r>
            <a:r>
              <a:rPr kumimoji="0" lang="ru-RU" sz="3100" b="0" i="1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 </a:t>
            </a:r>
            <a: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Б</a:t>
            </a: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егут по кругу, крутят воображаемый руль.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https://catherineasquithgallery.com/uploads/posts/2021-02/1613673721_55-p-foni-dlya-prezentatsii-dlya-detei-nachalno-72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39284" y="0"/>
            <a:ext cx="9183284" cy="6858000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899592" y="188640"/>
            <a:ext cx="6984776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Пальчиковая гимнастика</a:t>
            </a:r>
            <a:endParaRPr lang="ru-RU" sz="2400" dirty="0" smtClean="0">
              <a:solidFill>
                <a:srgbClr val="7030A0"/>
              </a:solidFill>
            </a:endParaRPr>
          </a:p>
          <a:p>
            <a:pPr algn="ctr"/>
            <a:r>
              <a:rPr lang="ru-RU" sz="2000" b="1" dirty="0" smtClean="0">
                <a:solidFill>
                  <a:srgbClr val="7030A0"/>
                </a:solidFill>
              </a:rPr>
              <a:t>      «ПЕКАРЬ»</a:t>
            </a:r>
            <a:endParaRPr lang="ru-RU" sz="2000" dirty="0">
              <a:solidFill>
                <a:srgbClr val="7030A0"/>
              </a:solidFill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467544" y="908720"/>
            <a:ext cx="8352928" cy="460851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ru-RU" sz="1900" dirty="0" smtClean="0">
                <a:solidFill>
                  <a:srgbClr val="7030A0"/>
                </a:solidFill>
              </a:rPr>
              <a:t> </a:t>
            </a:r>
            <a:r>
              <a:rPr lang="ru-RU" sz="1900" i="1" dirty="0" smtClean="0">
                <a:solidFill>
                  <a:srgbClr val="7030A0"/>
                </a:solidFill>
              </a:rPr>
              <a:t>Цель: развитие речевого слуха, совершенствование навыков сложения, пересчет по пальцам.</a:t>
            </a:r>
          </a:p>
          <a:p>
            <a:r>
              <a:rPr lang="ru-RU" sz="1900" i="1" dirty="0" smtClean="0">
                <a:solidFill>
                  <a:srgbClr val="7030A0"/>
                </a:solidFill>
              </a:rPr>
              <a:t>   Логопед: «Предлагаю стать подмастерьями-учениками пекаря и помочь ему. Прослушайте и сосчитайте по пальчикам, сколько всего противней- закладок испёк пекарь?»</a:t>
            </a:r>
            <a:endParaRPr lang="ru-RU" sz="1900" dirty="0" smtClean="0">
              <a:solidFill>
                <a:srgbClr val="7030A0"/>
              </a:solidFill>
            </a:endParaRPr>
          </a:p>
          <a:p>
            <a:r>
              <a:rPr lang="ru-RU" sz="1900" dirty="0" smtClean="0">
                <a:solidFill>
                  <a:srgbClr val="7030A0"/>
                </a:solidFill>
              </a:rPr>
              <a:t> </a:t>
            </a:r>
            <a:endParaRPr lang="ru-RU" sz="2400" dirty="0" smtClean="0">
              <a:solidFill>
                <a:srgbClr val="7030A0"/>
              </a:solidFill>
            </a:endParaRPr>
          </a:p>
          <a:p>
            <a:r>
              <a:rPr lang="ru-RU" sz="2600" dirty="0" smtClean="0">
                <a:solidFill>
                  <a:srgbClr val="7030A0"/>
                </a:solidFill>
              </a:rPr>
              <a:t>Пять закладок булок сладких,</a:t>
            </a:r>
          </a:p>
          <a:p>
            <a:r>
              <a:rPr lang="ru-RU" sz="2600" dirty="0" smtClean="0">
                <a:solidFill>
                  <a:srgbClr val="7030A0"/>
                </a:solidFill>
              </a:rPr>
              <a:t>Да баранок три закладки, </a:t>
            </a:r>
          </a:p>
          <a:p>
            <a:r>
              <a:rPr lang="ru-RU" sz="2600" dirty="0" smtClean="0">
                <a:solidFill>
                  <a:srgbClr val="7030A0"/>
                </a:solidFill>
              </a:rPr>
              <a:t>Да два противня плетёнок</a:t>
            </a:r>
          </a:p>
          <a:p>
            <a:r>
              <a:rPr lang="ru-RU" sz="2600" dirty="0" smtClean="0">
                <a:solidFill>
                  <a:srgbClr val="7030A0"/>
                </a:solidFill>
              </a:rPr>
              <a:t>Пекарь наш испёк спросонок.</a:t>
            </a:r>
          </a:p>
          <a:p>
            <a:r>
              <a:rPr lang="ru-RU" sz="2600" dirty="0" smtClean="0">
                <a:solidFill>
                  <a:srgbClr val="7030A0"/>
                </a:solidFill>
              </a:rPr>
              <a:t>Вот испечь-то он испёк, </a:t>
            </a:r>
          </a:p>
          <a:p>
            <a:r>
              <a:rPr lang="ru-RU" sz="2600" dirty="0" smtClean="0">
                <a:solidFill>
                  <a:srgbClr val="7030A0"/>
                </a:solidFill>
              </a:rPr>
              <a:t>Сосчитать никак не смог.</a:t>
            </a:r>
          </a:p>
          <a:p>
            <a:r>
              <a:rPr lang="ru-RU" sz="2600" dirty="0" smtClean="0">
                <a:solidFill>
                  <a:srgbClr val="7030A0"/>
                </a:solidFill>
              </a:rPr>
              <a:t>Бедолаге помогите, </a:t>
            </a:r>
          </a:p>
          <a:p>
            <a:r>
              <a:rPr lang="ru-RU" sz="2600" dirty="0" smtClean="0">
                <a:solidFill>
                  <a:srgbClr val="7030A0"/>
                </a:solidFill>
              </a:rPr>
              <a:t>Всё, что он испёк, сочтите.         </a:t>
            </a:r>
            <a:endParaRPr lang="ru-RU" sz="2400" dirty="0" smtClean="0">
              <a:solidFill>
                <a:srgbClr val="7030A0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9458" name="Picture 2" descr="https://papik.pro/uploads/posts/2023-01/1674224137_papik-pro-p-pekar-risunok-22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508104" y="2925771"/>
            <a:ext cx="2930822" cy="39322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https://catherineasquithgallery.com/uploads/posts/2021-02/1613673721_55-p-foni-dlya-prezentatsii-dlya-detei-nachalno-72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39284" y="0"/>
            <a:ext cx="9183284" cy="6858000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899592" y="188640"/>
            <a:ext cx="6840760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</a:rPr>
              <a:t>Игра «УГАДАЙ ПРОФЕССИЮ» </a:t>
            </a:r>
            <a:endParaRPr lang="ru-RU" sz="3600" dirty="0">
              <a:solidFill>
                <a:srgbClr val="7030A0"/>
              </a:solidFill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395536" y="692696"/>
            <a:ext cx="8352928" cy="6165304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/>
          <a:p>
            <a:r>
              <a:rPr kumimoji="0" lang="ru-RU" sz="3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ru-RU" sz="2600" dirty="0" smtClean="0">
                <a:solidFill>
                  <a:srgbClr val="7030A0"/>
                </a:solidFill>
              </a:rPr>
              <a:t>Цель: совершенствование грамматического строя речи (образование существительных  суффиксальным способом), развитие речевого слуха, умения отвечать на вопросы,  быстроты мышления, памяти, сообразительности.</a:t>
            </a:r>
          </a:p>
          <a:p>
            <a:r>
              <a:rPr lang="ru-RU" sz="2600" dirty="0" smtClean="0">
                <a:solidFill>
                  <a:srgbClr val="7030A0"/>
                </a:solidFill>
              </a:rPr>
              <a:t>  Материал: фишки</a:t>
            </a:r>
          </a:p>
          <a:p>
            <a:r>
              <a:rPr lang="ru-RU" sz="2600" dirty="0" smtClean="0">
                <a:solidFill>
                  <a:srgbClr val="7030A0"/>
                </a:solidFill>
              </a:rPr>
              <a:t>  Ход игры:</a:t>
            </a:r>
            <a:r>
              <a:rPr lang="ru-RU" sz="2600" i="1" dirty="0" smtClean="0">
                <a:solidFill>
                  <a:srgbClr val="7030A0"/>
                </a:solidFill>
              </a:rPr>
              <a:t> Логопед задает вопросы детям. Кто из детей знает правильный ответ, поднимает руку. Кто первым ответит правильно, получает фишку. Выигрывает тот, кто получил больше фишек за правильные ответы. </a:t>
            </a:r>
            <a:endParaRPr lang="ru-RU" sz="2600" dirty="0" smtClean="0">
              <a:solidFill>
                <a:srgbClr val="7030A0"/>
              </a:solidFill>
            </a:endParaRPr>
          </a:p>
          <a:p>
            <a:pPr algn="ctr"/>
            <a:endParaRPr lang="ru-RU" sz="2900" dirty="0" smtClean="0">
              <a:solidFill>
                <a:srgbClr val="7030A0"/>
              </a:solidFill>
            </a:endParaRPr>
          </a:p>
          <a:p>
            <a:pPr algn="ctr"/>
            <a:endParaRPr lang="ru-RU" sz="2900" dirty="0" smtClean="0">
              <a:solidFill>
                <a:srgbClr val="7030A0"/>
              </a:solidFill>
            </a:endParaRPr>
          </a:p>
          <a:p>
            <a:pPr algn="ctr"/>
            <a:r>
              <a:rPr lang="ru-RU" sz="3400" i="1" u="sng" dirty="0" smtClean="0">
                <a:solidFill>
                  <a:srgbClr val="7030A0"/>
                </a:solidFill>
              </a:rPr>
              <a:t>Вопросы:</a:t>
            </a:r>
          </a:p>
          <a:p>
            <a:pPr algn="ctr"/>
            <a:endParaRPr lang="ru-RU" sz="2900" dirty="0" smtClean="0">
              <a:solidFill>
                <a:srgbClr val="7030A0"/>
              </a:solidFill>
            </a:endParaRPr>
          </a:p>
          <a:p>
            <a:pPr algn="ctr">
              <a:buFont typeface="Arial" pitchFamily="34" charset="0"/>
              <a:buChar char="•"/>
            </a:pPr>
            <a:r>
              <a:rPr lang="ru-RU" sz="3400" dirty="0" smtClean="0">
                <a:solidFill>
                  <a:srgbClr val="7030A0"/>
                </a:solidFill>
              </a:rPr>
              <a:t> Кто красит стены? (Маляр)</a:t>
            </a:r>
          </a:p>
          <a:p>
            <a:pPr algn="ctr">
              <a:buFont typeface="Arial" pitchFamily="34" charset="0"/>
              <a:buChar char="•"/>
            </a:pPr>
            <a:r>
              <a:rPr lang="ru-RU" sz="3400" dirty="0" smtClean="0">
                <a:solidFill>
                  <a:srgbClr val="7030A0"/>
                </a:solidFill>
              </a:rPr>
              <a:t> Кто чинит часы? (Часовщик)</a:t>
            </a:r>
          </a:p>
          <a:p>
            <a:pPr lvl="0" algn="ctr">
              <a:buFont typeface="Arial" pitchFamily="34" charset="0"/>
              <a:buChar char="•"/>
            </a:pPr>
            <a:r>
              <a:rPr lang="ru-RU" sz="3400" dirty="0" smtClean="0">
                <a:solidFill>
                  <a:srgbClr val="7030A0"/>
                </a:solidFill>
              </a:rPr>
              <a:t>  Кто носит багаж? (Носильщик)</a:t>
            </a:r>
          </a:p>
          <a:p>
            <a:pPr lvl="0" algn="ctr">
              <a:buFont typeface="Arial" pitchFamily="34" charset="0"/>
              <a:buChar char="•"/>
            </a:pPr>
            <a:r>
              <a:rPr lang="ru-RU" sz="3400" dirty="0" smtClean="0">
                <a:solidFill>
                  <a:srgbClr val="7030A0"/>
                </a:solidFill>
              </a:rPr>
              <a:t> Кто точит ножи? (Точильщик)</a:t>
            </a:r>
          </a:p>
          <a:p>
            <a:pPr lvl="0" algn="ctr">
              <a:buFont typeface="Arial" pitchFamily="34" charset="0"/>
              <a:buChar char="•"/>
            </a:pPr>
            <a:r>
              <a:rPr lang="ru-RU" sz="3400" dirty="0" smtClean="0">
                <a:solidFill>
                  <a:srgbClr val="7030A0"/>
                </a:solidFill>
              </a:rPr>
              <a:t>Кто играет на рояле? (Пианист)</a:t>
            </a:r>
          </a:p>
          <a:p>
            <a:pPr algn="ctr">
              <a:buFont typeface="Arial" pitchFamily="34" charset="0"/>
              <a:buChar char="•"/>
            </a:pPr>
            <a:r>
              <a:rPr lang="ru-RU" sz="3400" dirty="0" smtClean="0">
                <a:solidFill>
                  <a:srgbClr val="7030A0"/>
                </a:solidFill>
              </a:rPr>
              <a:t>Кто сваривает трубы? (Сварщик)</a:t>
            </a:r>
          </a:p>
          <a:p>
            <a:pPr lvl="0" algn="ctr">
              <a:buFont typeface="Arial" pitchFamily="34" charset="0"/>
              <a:buChar char="•"/>
            </a:pPr>
            <a:r>
              <a:rPr lang="ru-RU" sz="3400" dirty="0" smtClean="0">
                <a:solidFill>
                  <a:srgbClr val="7030A0"/>
                </a:solidFill>
              </a:rPr>
              <a:t>  Кто вставляет стекло? (Стекольщик)</a:t>
            </a:r>
          </a:p>
          <a:p>
            <a:pPr lvl="0" algn="ctr">
              <a:buFont typeface="Arial" pitchFamily="34" charset="0"/>
              <a:buChar char="•"/>
            </a:pPr>
            <a:r>
              <a:rPr lang="ru-RU" sz="3400" dirty="0" smtClean="0">
                <a:solidFill>
                  <a:srgbClr val="7030A0"/>
                </a:solidFill>
              </a:rPr>
              <a:t>Кто сочиняет музыку? (Композитор)</a:t>
            </a:r>
          </a:p>
          <a:p>
            <a:pPr lvl="0" algn="ctr">
              <a:buFont typeface="Arial" pitchFamily="34" charset="0"/>
              <a:buChar char="•"/>
            </a:pPr>
            <a:r>
              <a:rPr lang="ru-RU" sz="3400" dirty="0" smtClean="0">
                <a:solidFill>
                  <a:srgbClr val="7030A0"/>
                </a:solidFill>
              </a:rPr>
              <a:t>  Кто работает на кране? (Крановщик)</a:t>
            </a:r>
          </a:p>
          <a:p>
            <a:pPr lvl="0" algn="ctr">
              <a:buFont typeface="Arial" pitchFamily="34" charset="0"/>
              <a:buChar char="•"/>
            </a:pPr>
            <a:r>
              <a:rPr lang="ru-RU" sz="3400" dirty="0" smtClean="0">
                <a:solidFill>
                  <a:srgbClr val="7030A0"/>
                </a:solidFill>
              </a:rPr>
              <a:t>  Кто укладывает кирпичи? (Каменщик) </a:t>
            </a:r>
          </a:p>
          <a:p>
            <a:pPr lvl="0" algn="ctr">
              <a:buFont typeface="Arial" pitchFamily="34" charset="0"/>
              <a:buChar char="•"/>
            </a:pPr>
            <a:r>
              <a:rPr lang="ru-RU" sz="3400" dirty="0" smtClean="0">
                <a:solidFill>
                  <a:srgbClr val="7030A0"/>
                </a:solidFill>
              </a:rPr>
              <a:t>Кто ухаживает за птицами? (Птичница) </a:t>
            </a:r>
          </a:p>
          <a:p>
            <a:pPr lvl="0" algn="ctr">
              <a:buFont typeface="Arial" pitchFamily="34" charset="0"/>
              <a:buChar char="•"/>
            </a:pPr>
            <a:r>
              <a:rPr lang="ru-RU" sz="3400" dirty="0" smtClean="0">
                <a:solidFill>
                  <a:srgbClr val="7030A0"/>
                </a:solidFill>
              </a:rPr>
              <a:t>   Кто работает на экскаваторе? (Экскаваторщик) </a:t>
            </a:r>
          </a:p>
          <a:p>
            <a:pPr lvl="0" algn="ctr">
              <a:buFont typeface="Arial" pitchFamily="34" charset="0"/>
              <a:buChar char="•"/>
            </a:pPr>
            <a:endParaRPr lang="ru-RU" sz="3400" dirty="0" smtClean="0">
              <a:solidFill>
                <a:srgbClr val="7030A0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https://catherineasquithgallery.com/uploads/posts/2021-02/1613673721_55-p-foni-dlya-prezentatsii-dlya-detei-nachalno-72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39284" y="0"/>
            <a:ext cx="9183284" cy="6858000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899592" y="188640"/>
            <a:ext cx="6840760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</a:rPr>
              <a:t>Игра «Назови профессию»</a:t>
            </a:r>
            <a:endParaRPr lang="ru-RU" sz="3600" dirty="0">
              <a:solidFill>
                <a:srgbClr val="7030A0"/>
              </a:solidFill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395536" y="692696"/>
            <a:ext cx="8352928" cy="61653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kumimoji="0" lang="ru-RU" sz="3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lang="ru-RU" sz="2900" dirty="0" smtClean="0">
              <a:solidFill>
                <a:srgbClr val="7030A0"/>
              </a:solidFill>
            </a:endParaRPr>
          </a:p>
          <a:p>
            <a:pPr algn="ctr"/>
            <a:endParaRPr lang="ru-RU" sz="2900" dirty="0" smtClean="0">
              <a:solidFill>
                <a:srgbClr val="7030A0"/>
              </a:solidFill>
            </a:endParaRPr>
          </a:p>
          <a:p>
            <a:pPr lvl="0" algn="ctr">
              <a:buFont typeface="Arial" pitchFamily="34" charset="0"/>
              <a:buChar char="•"/>
            </a:pPr>
            <a:endParaRPr lang="ru-RU" sz="3400" dirty="0" smtClean="0">
              <a:solidFill>
                <a:srgbClr val="7030A0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Рисунок 6" descr="C:\Users\Masha\Documents\Мои документы\лена\профессии\проф.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979712" y="1916832"/>
            <a:ext cx="6768752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одержимое 2"/>
          <p:cNvSpPr txBox="1">
            <a:spLocks/>
          </p:cNvSpPr>
          <p:nvPr/>
        </p:nvSpPr>
        <p:spPr>
          <a:xfrm>
            <a:off x="179512" y="764705"/>
            <a:ext cx="8568952" cy="122413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</a:t>
            </a:r>
            <a:r>
              <a:rPr kumimoji="0" lang="ru-RU" sz="190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Цель: формирование умения образовать отглагольные существительные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90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Материал: мяч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90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Ход игры:  </a:t>
            </a:r>
            <a:r>
              <a:rPr kumimoji="0" lang="ru-RU" sz="1900" i="1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Логопед «Поймав мяч, вы будете называть профессию, используя указанное мной слово –действие» </a:t>
            </a:r>
            <a:endParaRPr kumimoji="0" lang="ru-RU" sz="1900" i="0" u="none" strike="noStrike" kern="120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979712" y="1916832"/>
            <a:ext cx="216024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https://catherineasquithgallery.com/uploads/posts/2021-02/1613673721_55-p-foni-dlya-prezentatsii-dlya-detei-nachalno-72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39284" y="0"/>
            <a:ext cx="9183284" cy="6858000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899592" y="188640"/>
            <a:ext cx="6840760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</a:rPr>
              <a:t>Игра «Мужская и женская профессия»</a:t>
            </a:r>
            <a:endParaRPr lang="ru-RU" sz="3600" dirty="0">
              <a:solidFill>
                <a:srgbClr val="7030A0"/>
              </a:solidFill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395536" y="692696"/>
            <a:ext cx="8352928" cy="61653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kumimoji="0" lang="ru-RU" sz="3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lang="ru-RU" sz="2900" dirty="0" smtClean="0">
              <a:solidFill>
                <a:srgbClr val="7030A0"/>
              </a:solidFill>
            </a:endParaRPr>
          </a:p>
          <a:p>
            <a:pPr algn="ctr"/>
            <a:endParaRPr lang="ru-RU" sz="2900" dirty="0" smtClean="0">
              <a:solidFill>
                <a:srgbClr val="7030A0"/>
              </a:solidFill>
            </a:endParaRPr>
          </a:p>
          <a:p>
            <a:pPr lvl="0" algn="ctr">
              <a:buFont typeface="Arial" pitchFamily="34" charset="0"/>
              <a:buChar char="•"/>
            </a:pPr>
            <a:endParaRPr lang="ru-RU" sz="3400" dirty="0" smtClean="0">
              <a:solidFill>
                <a:srgbClr val="7030A0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539552" y="764704"/>
            <a:ext cx="8208912" cy="20162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algn="just"/>
            <a:r>
              <a:rPr lang="ru-RU" dirty="0" smtClean="0">
                <a:solidFill>
                  <a:srgbClr val="7030A0"/>
                </a:solidFill>
              </a:rPr>
              <a:t>Цель: совершенствование грамматического строя речи (образование и употребление существительных с суффиксом </a:t>
            </a:r>
            <a:r>
              <a:rPr lang="ru-RU" i="1" dirty="0" smtClean="0">
                <a:solidFill>
                  <a:srgbClr val="7030A0"/>
                </a:solidFill>
              </a:rPr>
              <a:t>–</a:t>
            </a:r>
            <a:r>
              <a:rPr lang="ru-RU" i="1" dirty="0" err="1" smtClean="0">
                <a:solidFill>
                  <a:srgbClr val="7030A0"/>
                </a:solidFill>
              </a:rPr>
              <a:t>иц</a:t>
            </a:r>
            <a:r>
              <a:rPr lang="ru-RU" dirty="0" smtClean="0">
                <a:solidFill>
                  <a:srgbClr val="7030A0"/>
                </a:solidFill>
              </a:rPr>
              <a:t>, сложносочиненные предложения с противительным союзом </a:t>
            </a:r>
            <a:r>
              <a:rPr lang="ru-RU" i="1" dirty="0" smtClean="0">
                <a:solidFill>
                  <a:srgbClr val="7030A0"/>
                </a:solidFill>
              </a:rPr>
              <a:t>а</a:t>
            </a:r>
            <a:r>
              <a:rPr lang="ru-RU" dirty="0" smtClean="0">
                <a:solidFill>
                  <a:srgbClr val="7030A0"/>
                </a:solidFill>
              </a:rPr>
              <a:t>)</a:t>
            </a:r>
          </a:p>
          <a:p>
            <a:pPr algn="just"/>
            <a:r>
              <a:rPr lang="ru-RU" dirty="0" smtClean="0">
                <a:solidFill>
                  <a:srgbClr val="7030A0"/>
                </a:solidFill>
              </a:rPr>
              <a:t>Материал:  предметные картинки с изображением различных профессий</a:t>
            </a:r>
          </a:p>
          <a:p>
            <a:pPr algn="just"/>
            <a:r>
              <a:rPr lang="ru-RU" dirty="0" smtClean="0">
                <a:solidFill>
                  <a:srgbClr val="7030A0"/>
                </a:solidFill>
              </a:rPr>
              <a:t>Ход игры: </a:t>
            </a:r>
          </a:p>
          <a:p>
            <a:pPr algn="just"/>
            <a:r>
              <a:rPr lang="ru-RU" i="1" dirty="0" smtClean="0">
                <a:solidFill>
                  <a:srgbClr val="7030A0"/>
                </a:solidFill>
              </a:rPr>
              <a:t>Логопед раздает мальчикам картинки с изображением мужчин разных профессий: учитель, портной, продавец, спортсмен, скрипач и т. д. Мальчики выбирают девочек, затем мальчик называет свою картинку: «Я учитель». Девочка отвечает: «А я учительница». Мальчики провожают девочек на стульчики.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 descr="http://klubmama.ru/uploads/posts/2022-08/1661656691_37-klubmama-ru-p-podelka-vse-professii-nuzhni-vse-professii-3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3968" y="3548118"/>
            <a:ext cx="4392488" cy="33098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https://catherineasquithgallery.com/uploads/posts/2021-02/1613673721_55-p-foni-dlya-prezentatsii-dlya-detei-nachalno-72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39284" y="0"/>
            <a:ext cx="9183284" cy="6858000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899592" y="188640"/>
            <a:ext cx="6840760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</a:rPr>
              <a:t>Игра «Кому что нужно для работы?»</a:t>
            </a:r>
            <a:endParaRPr lang="ru-RU" sz="3600" dirty="0">
              <a:solidFill>
                <a:srgbClr val="7030A0"/>
              </a:solidFill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395536" y="692696"/>
            <a:ext cx="8352928" cy="61653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kumimoji="0" lang="ru-RU" sz="3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lang="ru-RU" sz="2900" dirty="0" smtClean="0">
              <a:solidFill>
                <a:srgbClr val="7030A0"/>
              </a:solidFill>
            </a:endParaRPr>
          </a:p>
          <a:p>
            <a:pPr algn="ctr"/>
            <a:endParaRPr lang="ru-RU" sz="2900" dirty="0" smtClean="0">
              <a:solidFill>
                <a:srgbClr val="7030A0"/>
              </a:solidFill>
            </a:endParaRPr>
          </a:p>
          <a:p>
            <a:pPr lvl="0" algn="ctr">
              <a:buFont typeface="Arial" pitchFamily="34" charset="0"/>
              <a:buChar char="•"/>
            </a:pPr>
            <a:endParaRPr lang="ru-RU" sz="3400" dirty="0" smtClean="0">
              <a:solidFill>
                <a:srgbClr val="7030A0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539552" y="764704"/>
            <a:ext cx="8208912" cy="20162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algn="just"/>
            <a:r>
              <a:rPr lang="ru-RU" dirty="0" smtClean="0">
                <a:solidFill>
                  <a:srgbClr val="7030A0"/>
                </a:solidFill>
              </a:rPr>
              <a:t>Цель: совершенствование синтаксической стороны речи (сложноподчинённые предложения со словами </a:t>
            </a:r>
            <a:r>
              <a:rPr lang="ru-RU" i="1" dirty="0" smtClean="0">
                <a:solidFill>
                  <a:srgbClr val="7030A0"/>
                </a:solidFill>
              </a:rPr>
              <a:t>для того чтобы).</a:t>
            </a:r>
            <a:endParaRPr lang="ru-RU" dirty="0" smtClean="0">
              <a:solidFill>
                <a:srgbClr val="7030A0"/>
              </a:solidFill>
            </a:endParaRPr>
          </a:p>
          <a:p>
            <a:pPr algn="just"/>
            <a:r>
              <a:rPr lang="ru-RU" dirty="0" smtClean="0">
                <a:solidFill>
                  <a:srgbClr val="7030A0"/>
                </a:solidFill>
              </a:rPr>
              <a:t>Материал: индивидуальный  комплект картинок различных  профессий,  инструментов, оборудования для людей различных профессий, счётные палочки.</a:t>
            </a:r>
          </a:p>
          <a:p>
            <a:pPr algn="just"/>
            <a:r>
              <a:rPr lang="ru-RU" dirty="0" smtClean="0">
                <a:solidFill>
                  <a:srgbClr val="7030A0"/>
                </a:solidFill>
              </a:rPr>
              <a:t>Ход игры:</a:t>
            </a:r>
            <a:r>
              <a:rPr lang="ru-RU" i="1" dirty="0" smtClean="0">
                <a:solidFill>
                  <a:srgbClr val="7030A0"/>
                </a:solidFill>
              </a:rPr>
              <a:t> </a:t>
            </a:r>
            <a:endParaRPr lang="ru-RU" dirty="0" smtClean="0">
              <a:solidFill>
                <a:srgbClr val="7030A0"/>
              </a:solidFill>
            </a:endParaRPr>
          </a:p>
          <a:p>
            <a:pPr algn="just"/>
            <a:r>
              <a:rPr lang="ru-RU" i="1" dirty="0" smtClean="0">
                <a:solidFill>
                  <a:srgbClr val="7030A0"/>
                </a:solidFill>
              </a:rPr>
              <a:t>Логопед: «Рассмотрите картинки. Подумайте, кому и для чего нужны эти предметы. Составьте предложения об этом со словами потому что. Следите за произношением звуков» 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9" name="Рисунок 8" descr="C:\Users\Masha\Documents\Мои документы\лена\профессии\3ba79a30e4b7f628a31a81ccd17201ed.png"/>
          <p:cNvPicPr/>
          <p:nvPr/>
        </p:nvPicPr>
        <p:blipFill rotWithShape="1">
          <a:blip r:embed="rId3" cstate="screen"/>
          <a:srcRect t="5701" r="7073"/>
          <a:stretch/>
        </p:blipFill>
        <p:spPr bwMode="auto">
          <a:xfrm>
            <a:off x="2483768" y="3068960"/>
            <a:ext cx="6192688" cy="378904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lc="http://schemas.openxmlformats.org/drawingml/2006/lockedCanvas" xmlns:pic="http://schemas.openxmlformats.org/drawingml/2006/picture"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oel="http://schemas.microsoft.com/office/2019/extlst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dtdh="http://schemas.microsoft.com/office/word/2020/wordml/sdtdatahash" xmlns:w16se="http://schemas.microsoft.com/office/word/2015/wordml/symex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https://catherineasquithgallery.com/uploads/posts/2021-02/1613673721_55-p-foni-dlya-prezentatsii-dlya-detei-nachalno-72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83284" cy="6858000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899592" y="188640"/>
            <a:ext cx="6840760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</a:rPr>
              <a:t>Игра «</a:t>
            </a:r>
            <a:r>
              <a:rPr lang="ru-RU" sz="3100" b="1" dirty="0" smtClean="0">
                <a:solidFill>
                  <a:srgbClr val="7030A0"/>
                </a:solidFill>
              </a:rPr>
              <a:t>НЕБЫЛИЦЫ»</a:t>
            </a:r>
            <a:endParaRPr lang="ru-RU" sz="3100" dirty="0" smtClean="0">
              <a:solidFill>
                <a:srgbClr val="7030A0"/>
              </a:solidFill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395536" y="692696"/>
            <a:ext cx="8352928" cy="61653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kumimoji="0" lang="ru-RU" sz="3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lang="ru-RU" sz="2900" dirty="0" smtClean="0">
              <a:solidFill>
                <a:srgbClr val="7030A0"/>
              </a:solidFill>
            </a:endParaRPr>
          </a:p>
          <a:p>
            <a:pPr algn="ctr"/>
            <a:endParaRPr lang="ru-RU" sz="2900" dirty="0" smtClean="0">
              <a:solidFill>
                <a:srgbClr val="7030A0"/>
              </a:solidFill>
            </a:endParaRPr>
          </a:p>
          <a:p>
            <a:pPr lvl="0" algn="ctr">
              <a:buFont typeface="Arial" pitchFamily="34" charset="0"/>
              <a:buChar char="•"/>
            </a:pPr>
            <a:endParaRPr lang="ru-RU" sz="3400" dirty="0" smtClean="0">
              <a:solidFill>
                <a:srgbClr val="7030A0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539552" y="764704"/>
            <a:ext cx="8208912" cy="345638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algn="just"/>
            <a:r>
              <a:rPr lang="ru-RU" dirty="0" smtClean="0">
                <a:solidFill>
                  <a:srgbClr val="7030A0"/>
                </a:solidFill>
              </a:rPr>
              <a:t>Цель: развитие словесно-логического мышления, речевого слуха, умения отвечать на вопросы </a:t>
            </a:r>
          </a:p>
          <a:p>
            <a:pPr algn="just"/>
            <a:r>
              <a:rPr lang="ru-RU" dirty="0" smtClean="0">
                <a:solidFill>
                  <a:srgbClr val="7030A0"/>
                </a:solidFill>
              </a:rPr>
              <a:t>Материал: комплект картинок различных профессий, красные и зелёные квадраты.</a:t>
            </a:r>
          </a:p>
          <a:p>
            <a:pPr algn="just"/>
            <a:r>
              <a:rPr lang="ru-RU" dirty="0" smtClean="0">
                <a:solidFill>
                  <a:srgbClr val="7030A0"/>
                </a:solidFill>
              </a:rPr>
              <a:t>Ход игры</a:t>
            </a:r>
            <a:r>
              <a:rPr lang="ru-RU" i="1" dirty="0" smtClean="0">
                <a:solidFill>
                  <a:srgbClr val="7030A0"/>
                </a:solidFill>
              </a:rPr>
              <a:t>: </a:t>
            </a:r>
            <a:endParaRPr lang="ru-RU" dirty="0" smtClean="0">
              <a:solidFill>
                <a:srgbClr val="7030A0"/>
              </a:solidFill>
            </a:endParaRPr>
          </a:p>
          <a:p>
            <a:pPr algn="just"/>
            <a:r>
              <a:rPr lang="ru-RU" i="1" dirty="0" smtClean="0">
                <a:solidFill>
                  <a:srgbClr val="7030A0"/>
                </a:solidFill>
              </a:rPr>
              <a:t>Логопед  произносит предложение, дети находят картинку названной профессии. Если предложение составлено правильно, то дети показывают зелёную карточку, если нет – красную. Если предложение неверно, дети дают правильный вариант.</a:t>
            </a:r>
          </a:p>
          <a:p>
            <a:pPr algn="just"/>
            <a:endParaRPr lang="ru-RU" i="1" dirty="0" smtClean="0">
              <a:solidFill>
                <a:srgbClr val="7030A0"/>
              </a:solidFill>
            </a:endParaRPr>
          </a:p>
          <a:p>
            <a:pPr algn="just"/>
            <a:endParaRPr lang="ru-RU" i="1" dirty="0" smtClean="0">
              <a:solidFill>
                <a:srgbClr val="7030A0"/>
              </a:solidFill>
            </a:endParaRPr>
          </a:p>
          <a:p>
            <a:r>
              <a:rPr lang="en-US" b="1" dirty="0" smtClean="0">
                <a:solidFill>
                  <a:srgbClr val="7030A0"/>
                </a:solidFill>
              </a:rPr>
              <a:t>I</a:t>
            </a:r>
            <a:r>
              <a:rPr lang="ru-RU" b="1" dirty="0" smtClean="0">
                <a:solidFill>
                  <a:srgbClr val="7030A0"/>
                </a:solidFill>
              </a:rPr>
              <a:t> вариант</a:t>
            </a:r>
            <a:endParaRPr lang="ru-RU" dirty="0" smtClean="0">
              <a:solidFill>
                <a:srgbClr val="7030A0"/>
              </a:solidFill>
            </a:endParaRPr>
          </a:p>
          <a:p>
            <a:r>
              <a:rPr lang="ru-RU" dirty="0" smtClean="0">
                <a:solidFill>
                  <a:srgbClr val="7030A0"/>
                </a:solidFill>
              </a:rPr>
              <a:t>«Маляр шьёт одежду»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«Водитель управляет самолётом»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«Парикмахер вяжет кофту»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«Фотограф сочиняет музыку»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«Библиотекарь разносит почту»</a:t>
            </a:r>
          </a:p>
          <a:p>
            <a:pPr algn="just"/>
            <a:endParaRPr lang="ru-RU" dirty="0" smtClean="0">
              <a:solidFill>
                <a:srgbClr val="7030A0"/>
              </a:solidFill>
            </a:endParaRPr>
          </a:p>
        </p:txBody>
      </p:sp>
      <p:sp>
        <p:nvSpPr>
          <p:cNvPr id="9" name="Содержимое 2"/>
          <p:cNvSpPr txBox="1">
            <a:spLocks/>
          </p:cNvSpPr>
          <p:nvPr/>
        </p:nvSpPr>
        <p:spPr>
          <a:xfrm>
            <a:off x="4139952" y="3573016"/>
            <a:ext cx="4824536" cy="143177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II</a:t>
            </a:r>
            <a:r>
              <a:rPr lang="ru-RU" b="1" dirty="0" smtClean="0">
                <a:solidFill>
                  <a:srgbClr val="7030A0"/>
                </a:solidFill>
              </a:rPr>
              <a:t> вариант</a:t>
            </a:r>
            <a:endParaRPr lang="ru-RU" dirty="0" smtClean="0">
              <a:solidFill>
                <a:srgbClr val="7030A0"/>
              </a:solidFill>
            </a:endParaRPr>
          </a:p>
          <a:p>
            <a:r>
              <a:rPr lang="ru-RU" dirty="0" smtClean="0">
                <a:solidFill>
                  <a:srgbClr val="7030A0"/>
                </a:solidFill>
              </a:rPr>
              <a:t> «Уборщица - это та, кто делает головные    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                                                                     уборы»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 «Столяр - это тот, кто изготавливает 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                                           предметы из дерева»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 «Плотник - это тот, кто делает плоты»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 «Водитель - это тот, кто водит на экскурсии»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 «Машинист - это тот, кто водит машину»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 «Сапожник шьёт одежду, а портной шьёт 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                                                                      обувь»</a:t>
            </a:r>
          </a:p>
          <a:p>
            <a:pPr algn="just"/>
            <a:endParaRPr lang="ru-RU" i="1" dirty="0" smtClean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https://catherineasquithgallery.com/uploads/posts/2021-02/1613673721_55-p-foni-dlya-prezentatsii-dlya-detei-nachalno-72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83284" cy="6858000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899592" y="188640"/>
            <a:ext cx="6840760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</a:rPr>
              <a:t>Игра «</a:t>
            </a:r>
            <a:r>
              <a:rPr lang="ru-RU" sz="3100" b="1" dirty="0" smtClean="0">
                <a:solidFill>
                  <a:srgbClr val="7030A0"/>
                </a:solidFill>
              </a:rPr>
              <a:t>КТО ЛИШНИЙ?</a:t>
            </a:r>
            <a:r>
              <a:rPr lang="ru-RU" sz="3600" b="1" dirty="0" smtClean="0">
                <a:solidFill>
                  <a:srgbClr val="7030A0"/>
                </a:solidFill>
              </a:rPr>
              <a:t>»</a:t>
            </a:r>
            <a:endParaRPr lang="ru-RU" sz="3100" dirty="0" smtClean="0">
              <a:solidFill>
                <a:srgbClr val="7030A0"/>
              </a:solidFill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395536" y="692696"/>
            <a:ext cx="8352928" cy="61653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kumimoji="0" lang="ru-RU" sz="3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lang="ru-RU" sz="2900" dirty="0" smtClean="0">
              <a:solidFill>
                <a:srgbClr val="7030A0"/>
              </a:solidFill>
            </a:endParaRPr>
          </a:p>
          <a:p>
            <a:pPr algn="ctr"/>
            <a:endParaRPr lang="ru-RU" sz="2900" dirty="0" smtClean="0">
              <a:solidFill>
                <a:srgbClr val="7030A0"/>
              </a:solidFill>
            </a:endParaRPr>
          </a:p>
          <a:p>
            <a:pPr lvl="0" algn="ctr">
              <a:buFont typeface="Arial" pitchFamily="34" charset="0"/>
              <a:buChar char="•"/>
            </a:pPr>
            <a:endParaRPr lang="ru-RU" sz="3400" dirty="0" smtClean="0">
              <a:solidFill>
                <a:srgbClr val="7030A0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539552" y="764704"/>
            <a:ext cx="8208912" cy="345638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algn="just"/>
            <a:r>
              <a:rPr lang="ru-RU" dirty="0" smtClean="0">
                <a:solidFill>
                  <a:srgbClr val="7030A0"/>
                </a:solidFill>
              </a:rPr>
              <a:t>Цель: развитие речевого слуха, совершенствование синтаксической стороны речи (составление сложноподчиненных предложений со словами  </a:t>
            </a:r>
            <a:r>
              <a:rPr lang="ru-RU" i="1" dirty="0" smtClean="0">
                <a:solidFill>
                  <a:srgbClr val="7030A0"/>
                </a:solidFill>
              </a:rPr>
              <a:t>потому что)</a:t>
            </a:r>
            <a:endParaRPr lang="ru-RU" dirty="0" smtClean="0">
              <a:solidFill>
                <a:srgbClr val="7030A0"/>
              </a:solidFill>
            </a:endParaRPr>
          </a:p>
          <a:p>
            <a:pPr algn="just"/>
            <a:r>
              <a:rPr lang="ru-RU" i="1" dirty="0" smtClean="0">
                <a:solidFill>
                  <a:srgbClr val="7030A0"/>
                </a:solidFill>
              </a:rPr>
              <a:t>Логопед: «Я хочу проверить, хорошо ли знаете профессии? Определите, какая профессия лишняя. Объясните свой выбор, почему ты так считаешь»</a:t>
            </a:r>
            <a:endParaRPr lang="ru-RU" dirty="0" smtClean="0">
              <a:solidFill>
                <a:srgbClr val="7030A0"/>
              </a:solidFill>
            </a:endParaRPr>
          </a:p>
          <a:p>
            <a:pPr algn="just"/>
            <a:endParaRPr lang="ru-RU" i="1" dirty="0" smtClean="0">
              <a:solidFill>
                <a:srgbClr val="7030A0"/>
              </a:solidFill>
            </a:endParaRPr>
          </a:p>
          <a:p>
            <a:pPr algn="just"/>
            <a:r>
              <a:rPr lang="ru-RU" i="1" dirty="0" smtClean="0">
                <a:solidFill>
                  <a:srgbClr val="7030A0"/>
                </a:solidFill>
              </a:rPr>
              <a:t>Логопед:</a:t>
            </a:r>
            <a:endParaRPr lang="ru-RU" dirty="0" smtClean="0">
              <a:solidFill>
                <a:srgbClr val="7030A0"/>
              </a:solidFill>
            </a:endParaRPr>
          </a:p>
          <a:p>
            <a:pPr algn="just"/>
            <a:r>
              <a:rPr lang="ru-RU" dirty="0" smtClean="0">
                <a:solidFill>
                  <a:srgbClr val="7030A0"/>
                </a:solidFill>
              </a:rPr>
              <a:t>«Воспитатель, логопед, летчик, помощник воспитателя»</a:t>
            </a:r>
          </a:p>
          <a:p>
            <a:pPr algn="just"/>
            <a:r>
              <a:rPr lang="ru-RU" dirty="0" smtClean="0">
                <a:solidFill>
                  <a:srgbClr val="7030A0"/>
                </a:solidFill>
              </a:rPr>
              <a:t>«Продавец, кассир, врач, грузчик»</a:t>
            </a:r>
          </a:p>
          <a:p>
            <a:pPr algn="just"/>
            <a:r>
              <a:rPr lang="ru-RU" dirty="0" smtClean="0">
                <a:solidFill>
                  <a:srgbClr val="7030A0"/>
                </a:solidFill>
              </a:rPr>
              <a:t>«Лётчик, шофёр, швея, капитан»</a:t>
            </a:r>
          </a:p>
          <a:p>
            <a:pPr algn="just"/>
            <a:r>
              <a:rPr lang="ru-RU" dirty="0" smtClean="0">
                <a:solidFill>
                  <a:srgbClr val="7030A0"/>
                </a:solidFill>
              </a:rPr>
              <a:t>«Маляр, строитель, почтальон, плотник» </a:t>
            </a:r>
          </a:p>
          <a:p>
            <a:pPr algn="just"/>
            <a:r>
              <a:rPr lang="ru-RU" dirty="0" smtClean="0">
                <a:solidFill>
                  <a:srgbClr val="7030A0"/>
                </a:solidFill>
              </a:rPr>
              <a:t>«Тракторист, комбайнёр, шофёр, птичница» </a:t>
            </a:r>
          </a:p>
          <a:p>
            <a:pPr algn="just"/>
            <a:endParaRPr lang="ru-RU" dirty="0" smtClean="0">
              <a:solidFill>
                <a:srgbClr val="7030A0"/>
              </a:solidFill>
            </a:endParaRPr>
          </a:p>
        </p:txBody>
      </p:sp>
      <p:pic>
        <p:nvPicPr>
          <p:cNvPr id="1026" name="Picture 2" descr="https://printonic.ru/uploads/images/2016/04/15/.tmb/thumb_img_5710ae47c4b61_resize_900_500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95736" y="3908154"/>
            <a:ext cx="1944216" cy="2949846"/>
          </a:xfrm>
          <a:prstGeom prst="rect">
            <a:avLst/>
          </a:prstGeom>
          <a:noFill/>
        </p:spPr>
      </p:pic>
      <p:pic>
        <p:nvPicPr>
          <p:cNvPr id="1028" name="Picture 4" descr="https://sun9-84.userapi.com/impg/uTg1C_Jx5Uaz0ImTXn3734PCPdY2rwbJM64BsQ/ysVVk7G7AW4.jpg?size=718x832&amp;quality=95&amp;sign=4a39ee98651a1f3f984a93e4427bda0e&amp;c_uniq_tag=g-dYMP49pMWzN3xbcfiMQfofNJEE9RtiW37HxDbHWrY&amp;type=album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067944" y="3861048"/>
            <a:ext cx="1829236" cy="2996952"/>
          </a:xfrm>
          <a:prstGeom prst="rect">
            <a:avLst/>
          </a:prstGeom>
          <a:noFill/>
        </p:spPr>
      </p:pic>
      <p:sp>
        <p:nvSpPr>
          <p:cNvPr id="1030" name="AutoShape 6" descr="https://img.freepik.com/premium-vector/a-ship-captain-behind-the-wheel-isolated-on-white-background_7496-99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https://img.freepik.com/premium-vector/a-ship-captain-behind-the-wheel-isolated-on-white-background_7496-99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4" name="AutoShape 10" descr="https://img.freepik.com/premium-vector/a-ship-captain-behind-the-wheel-isolated-on-white-background_7496-99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6" name="Picture 12" descr="https://thumbs.dreamstime.com/b/%D0%BA%D0%B0%D0%BF%D0%B8%D1%82%D0%B0%D0%BD-s-%D0%BA%D0%BE%D1%80%D0%B0%D0%B1%D0%BB%D1%8F-112384884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83568" y="3833664"/>
            <a:ext cx="1512168" cy="3024336"/>
          </a:xfrm>
          <a:prstGeom prst="rect">
            <a:avLst/>
          </a:prstGeom>
          <a:noFill/>
        </p:spPr>
      </p:pic>
      <p:pic>
        <p:nvPicPr>
          <p:cNvPr id="1040" name="Picture 16" descr="https://media.istockphoto.com/vectors/cartoon-trucker-vector-id165741283?k=20&amp;m=165741283&amp;s=612x612&amp;w=0&amp;h=Yp3pogbuLB6DNY1DO4AWLpI-mx0e7XtFkr3xMIlud40=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868144" y="3861048"/>
            <a:ext cx="2952328" cy="29969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309</TotalTime>
  <Words>1018</Words>
  <Application>Microsoft Office PowerPoint</Application>
  <PresentationFormat>Экран (4:3)</PresentationFormat>
  <Paragraphs>140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«Использование логопедических игр для ранней профориентации дошкольников»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«Использование логоигр для ранней профориентации дошкольников»</dc:title>
  <dc:creator>Masha</dc:creator>
  <cp:lastModifiedBy>Masha</cp:lastModifiedBy>
  <cp:revision>55</cp:revision>
  <dcterms:created xsi:type="dcterms:W3CDTF">2023-02-19T10:53:03Z</dcterms:created>
  <dcterms:modified xsi:type="dcterms:W3CDTF">2023-05-09T11:53:33Z</dcterms:modified>
</cp:coreProperties>
</file>