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Default ContentType="image/vnd.ms-photo" Extension="wdp"/>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81" r:id="rId2"/>
    <p:sldId id="283" r:id="rId3"/>
    <p:sldId id="284" r:id="rId4"/>
    <p:sldId id="282" r:id="rId5"/>
    <p:sldId id="286" r:id="rId6"/>
    <p:sldId id="285" r:id="rId7"/>
    <p:sldId id="288" r:id="rId8"/>
    <p:sldId id="287" r:id="rId9"/>
    <p:sldId id="289" r:id="rId10"/>
    <p:sldId id="290" r:id="rId11"/>
    <p:sldId id="291" r:id="rId12"/>
    <p:sldId id="292" r:id="rId13"/>
  </p:sldIdLst>
  <p:sldSz cx="7343775" cy="10620375"/>
  <p:notesSz cx="6889750" cy="100218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5EBCD"/>
    <a:srgbClr val="DFEED6"/>
    <a:srgbClr val="CC3300"/>
    <a:srgbClr val="CAE3BB"/>
    <a:srgbClr val="FFE79B"/>
    <a:srgbClr val="D8EBCD"/>
    <a:srgbClr val="FFE5E5"/>
    <a:srgbClr val="FFD5D5"/>
    <a:srgbClr val="FFC9FF"/>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434" autoAdjust="0"/>
  </p:normalViewPr>
  <p:slideViewPr>
    <p:cSldViewPr snapToGrid="0">
      <p:cViewPr varScale="1">
        <p:scale>
          <a:sx n="48" d="100"/>
          <a:sy n="48" d="100"/>
        </p:scale>
        <p:origin x="2286" y="72"/>
      </p:cViewPr>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85188" cy="501730"/>
          </a:xfrm>
          <a:prstGeom prst="rect">
            <a:avLst/>
          </a:prstGeom>
        </p:spPr>
        <p:txBody>
          <a:bodyPr vert="horz" lIns="91449" tIns="45725" rIns="91449" bIns="45725" rtlCol="0"/>
          <a:lstStyle>
            <a:lvl1pPr algn="l">
              <a:defRPr sz="1200"/>
            </a:lvl1pPr>
          </a:lstStyle>
          <a:p>
            <a:endParaRPr lang="ru-RU"/>
          </a:p>
        </p:txBody>
      </p:sp>
      <p:sp>
        <p:nvSpPr>
          <p:cNvPr id="3" name="Дата 2"/>
          <p:cNvSpPr>
            <a:spLocks noGrp="1"/>
          </p:cNvSpPr>
          <p:nvPr>
            <p:ph type="dt" idx="1"/>
          </p:nvPr>
        </p:nvSpPr>
        <p:spPr>
          <a:xfrm>
            <a:off x="3902974" y="0"/>
            <a:ext cx="2985188" cy="501730"/>
          </a:xfrm>
          <a:prstGeom prst="rect">
            <a:avLst/>
          </a:prstGeom>
        </p:spPr>
        <p:txBody>
          <a:bodyPr vert="horz" lIns="91449" tIns="45725" rIns="91449" bIns="45725" rtlCol="0"/>
          <a:lstStyle>
            <a:lvl1pPr algn="r">
              <a:defRPr sz="1200"/>
            </a:lvl1pPr>
          </a:lstStyle>
          <a:p>
            <a:fld id="{3260C142-A111-4E78-9EE4-FD5D94FB264D}" type="datetimeFigureOut">
              <a:rPr lang="ru-RU" smtClean="0"/>
              <a:t>09.05.2023</a:t>
            </a:fld>
            <a:endParaRPr lang="ru-RU"/>
          </a:p>
        </p:txBody>
      </p:sp>
      <p:sp>
        <p:nvSpPr>
          <p:cNvPr id="4" name="Образ слайда 3"/>
          <p:cNvSpPr>
            <a:spLocks noGrp="1" noRot="1" noChangeAspect="1"/>
          </p:cNvSpPr>
          <p:nvPr>
            <p:ph type="sldImg" idx="2"/>
          </p:nvPr>
        </p:nvSpPr>
        <p:spPr>
          <a:xfrm>
            <a:off x="2276475" y="1252538"/>
            <a:ext cx="2336800" cy="3381375"/>
          </a:xfrm>
          <a:prstGeom prst="rect">
            <a:avLst/>
          </a:prstGeom>
          <a:noFill/>
          <a:ln w="12700">
            <a:solidFill>
              <a:prstClr val="black"/>
            </a:solidFill>
          </a:ln>
        </p:spPr>
        <p:txBody>
          <a:bodyPr vert="horz" lIns="91449" tIns="45725" rIns="91449" bIns="45725" rtlCol="0" anchor="ctr"/>
          <a:lstStyle/>
          <a:p>
            <a:endParaRPr lang="ru-RU"/>
          </a:p>
        </p:txBody>
      </p:sp>
      <p:sp>
        <p:nvSpPr>
          <p:cNvPr id="5" name="Заметки 4"/>
          <p:cNvSpPr>
            <a:spLocks noGrp="1"/>
          </p:cNvSpPr>
          <p:nvPr>
            <p:ph type="body" sz="quarter" idx="3"/>
          </p:nvPr>
        </p:nvSpPr>
        <p:spPr>
          <a:xfrm>
            <a:off x="689134" y="4823589"/>
            <a:ext cx="5511483" cy="3945563"/>
          </a:xfrm>
          <a:prstGeom prst="rect">
            <a:avLst/>
          </a:prstGeom>
        </p:spPr>
        <p:txBody>
          <a:bodyPr vert="horz" lIns="91449" tIns="45725" rIns="91449" bIns="45725"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9520158"/>
            <a:ext cx="2985188" cy="501730"/>
          </a:xfrm>
          <a:prstGeom prst="rect">
            <a:avLst/>
          </a:prstGeom>
        </p:spPr>
        <p:txBody>
          <a:bodyPr vert="horz" lIns="91449" tIns="45725" rIns="91449" bIns="45725" rtlCol="0" anchor="b"/>
          <a:lstStyle>
            <a:lvl1pPr algn="l">
              <a:defRPr sz="1200"/>
            </a:lvl1pPr>
          </a:lstStyle>
          <a:p>
            <a:endParaRPr lang="ru-RU"/>
          </a:p>
        </p:txBody>
      </p:sp>
      <p:sp>
        <p:nvSpPr>
          <p:cNvPr id="7" name="Номер слайда 6"/>
          <p:cNvSpPr>
            <a:spLocks noGrp="1"/>
          </p:cNvSpPr>
          <p:nvPr>
            <p:ph type="sldNum" sz="quarter" idx="5"/>
          </p:nvPr>
        </p:nvSpPr>
        <p:spPr>
          <a:xfrm>
            <a:off x="3902974" y="9520158"/>
            <a:ext cx="2985188" cy="501730"/>
          </a:xfrm>
          <a:prstGeom prst="rect">
            <a:avLst/>
          </a:prstGeom>
        </p:spPr>
        <p:txBody>
          <a:bodyPr vert="horz" lIns="91449" tIns="45725" rIns="91449" bIns="45725" rtlCol="0" anchor="b"/>
          <a:lstStyle>
            <a:lvl1pPr algn="r">
              <a:defRPr sz="1200"/>
            </a:lvl1pPr>
          </a:lstStyle>
          <a:p>
            <a:fld id="{731F6C33-1790-4BD1-B74B-142C036C3867}" type="slidenum">
              <a:rPr lang="ru-RU" smtClean="0"/>
              <a:t>‹#›</a:t>
            </a:fld>
            <a:endParaRPr lang="ru-RU"/>
          </a:p>
        </p:txBody>
      </p:sp>
    </p:spTree>
    <p:extLst>
      <p:ext uri="{BB962C8B-B14F-4D97-AF65-F5344CB8AC3E}">
        <p14:creationId xmlns:p14="http://schemas.microsoft.com/office/powerpoint/2010/main" val="2552107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550783" y="1738104"/>
            <a:ext cx="6242209" cy="3697464"/>
          </a:xfrm>
        </p:spPr>
        <p:txBody>
          <a:bodyPr anchor="b"/>
          <a:lstStyle>
            <a:lvl1pPr algn="ctr">
              <a:defRPr sz="4819"/>
            </a:lvl1pPr>
          </a:lstStyle>
          <a:p>
            <a:r>
              <a:rPr lang="ru-RU"/>
              <a:t>Образец заголовка</a:t>
            </a:r>
            <a:endParaRPr lang="en-US" dirty="0"/>
          </a:p>
        </p:txBody>
      </p:sp>
      <p:sp>
        <p:nvSpPr>
          <p:cNvPr id="3" name="Subtitle 2"/>
          <p:cNvSpPr>
            <a:spLocks noGrp="1"/>
          </p:cNvSpPr>
          <p:nvPr>
            <p:ph type="subTitle" idx="1"/>
          </p:nvPr>
        </p:nvSpPr>
        <p:spPr>
          <a:xfrm>
            <a:off x="917972" y="5578156"/>
            <a:ext cx="5507831" cy="2564131"/>
          </a:xfrm>
        </p:spPr>
        <p:txBody>
          <a:bodyPr/>
          <a:lstStyle>
            <a:lvl1pPr marL="0" indent="0" algn="ctr">
              <a:buNone/>
              <a:defRPr sz="1927"/>
            </a:lvl1pPr>
            <a:lvl2pPr marL="367177" indent="0" algn="ctr">
              <a:buNone/>
              <a:defRPr sz="1606"/>
            </a:lvl2pPr>
            <a:lvl3pPr marL="734355" indent="0" algn="ctr">
              <a:buNone/>
              <a:defRPr sz="1446"/>
            </a:lvl3pPr>
            <a:lvl4pPr marL="1101532" indent="0" algn="ctr">
              <a:buNone/>
              <a:defRPr sz="1285"/>
            </a:lvl4pPr>
            <a:lvl5pPr marL="1468709" indent="0" algn="ctr">
              <a:buNone/>
              <a:defRPr sz="1285"/>
            </a:lvl5pPr>
            <a:lvl6pPr marL="1835887" indent="0" algn="ctr">
              <a:buNone/>
              <a:defRPr sz="1285"/>
            </a:lvl6pPr>
            <a:lvl7pPr marL="2203064" indent="0" algn="ctr">
              <a:buNone/>
              <a:defRPr sz="1285"/>
            </a:lvl7pPr>
            <a:lvl8pPr marL="2570241" indent="0" algn="ctr">
              <a:buNone/>
              <a:defRPr sz="1285"/>
            </a:lvl8pPr>
            <a:lvl9pPr marL="2937419" indent="0" algn="ctr">
              <a:buNone/>
              <a:defRPr sz="1285"/>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0614FDA7-2277-44F8-A8C1-8A0E20D94119}" type="datetimeFigureOut">
              <a:rPr lang="ru-RU" smtClean="0"/>
              <a:t>09.05.2023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B068FF-9DB2-4946-A079-999F019FE500}" type="slidenum">
              <a:rPr lang="ru-RU" smtClean="0"/>
              <a:t>‹#›</a:t>
            </a:fld>
            <a:endParaRPr lang="ru-RU"/>
          </a:p>
        </p:txBody>
      </p:sp>
    </p:spTree>
    <p:extLst>
      <p:ext uri="{BB962C8B-B14F-4D97-AF65-F5344CB8AC3E}">
        <p14:creationId xmlns:p14="http://schemas.microsoft.com/office/powerpoint/2010/main" val="12332306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614FDA7-2277-44F8-A8C1-8A0E20D94119}" type="datetimeFigureOut">
              <a:rPr lang="ru-RU" smtClean="0"/>
              <a:t>09.05.2023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B068FF-9DB2-4946-A079-999F019FE500}" type="slidenum">
              <a:rPr lang="ru-RU" smtClean="0"/>
              <a:t>‹#›</a:t>
            </a:fld>
            <a:endParaRPr lang="ru-RU"/>
          </a:p>
        </p:txBody>
      </p:sp>
    </p:spTree>
    <p:extLst>
      <p:ext uri="{BB962C8B-B14F-4D97-AF65-F5344CB8AC3E}">
        <p14:creationId xmlns:p14="http://schemas.microsoft.com/office/powerpoint/2010/main" val="1229272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255390" y="565437"/>
            <a:ext cx="1583501" cy="9000277"/>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504885" y="565437"/>
            <a:ext cx="4658707" cy="900027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614FDA7-2277-44F8-A8C1-8A0E20D94119}" type="datetimeFigureOut">
              <a:rPr lang="ru-RU" smtClean="0"/>
              <a:t>09.05.2023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B068FF-9DB2-4946-A079-999F019FE500}" type="slidenum">
              <a:rPr lang="ru-RU" smtClean="0"/>
              <a:t>‹#›</a:t>
            </a:fld>
            <a:endParaRPr lang="ru-RU"/>
          </a:p>
        </p:txBody>
      </p:sp>
    </p:spTree>
    <p:extLst>
      <p:ext uri="{BB962C8B-B14F-4D97-AF65-F5344CB8AC3E}">
        <p14:creationId xmlns:p14="http://schemas.microsoft.com/office/powerpoint/2010/main" val="1908391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614FDA7-2277-44F8-A8C1-8A0E20D94119}" type="datetimeFigureOut">
              <a:rPr lang="ru-RU" smtClean="0"/>
              <a:t>09.05.2023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B068FF-9DB2-4946-A079-999F019FE500}" type="slidenum">
              <a:rPr lang="ru-RU" smtClean="0"/>
              <a:t>‹#›</a:t>
            </a:fld>
            <a:endParaRPr lang="ru-RU"/>
          </a:p>
        </p:txBody>
      </p:sp>
    </p:spTree>
    <p:extLst>
      <p:ext uri="{BB962C8B-B14F-4D97-AF65-F5344CB8AC3E}">
        <p14:creationId xmlns:p14="http://schemas.microsoft.com/office/powerpoint/2010/main" val="14338630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01060" y="2647722"/>
            <a:ext cx="6334006" cy="4417780"/>
          </a:xfrm>
        </p:spPr>
        <p:txBody>
          <a:bodyPr anchor="b"/>
          <a:lstStyle>
            <a:lvl1pPr>
              <a:defRPr sz="4819"/>
            </a:lvl1pPr>
          </a:lstStyle>
          <a:p>
            <a:r>
              <a:rPr lang="ru-RU"/>
              <a:t>Образец заголовка</a:t>
            </a:r>
            <a:endParaRPr lang="en-US" dirty="0"/>
          </a:p>
        </p:txBody>
      </p:sp>
      <p:sp>
        <p:nvSpPr>
          <p:cNvPr id="3" name="Text Placeholder 2"/>
          <p:cNvSpPr>
            <a:spLocks noGrp="1"/>
          </p:cNvSpPr>
          <p:nvPr>
            <p:ph type="body" idx="1"/>
          </p:nvPr>
        </p:nvSpPr>
        <p:spPr>
          <a:xfrm>
            <a:off x="501060" y="7107296"/>
            <a:ext cx="6334006" cy="2323206"/>
          </a:xfrm>
        </p:spPr>
        <p:txBody>
          <a:bodyPr/>
          <a:lstStyle>
            <a:lvl1pPr marL="0" indent="0">
              <a:buNone/>
              <a:defRPr sz="1927">
                <a:solidFill>
                  <a:schemeClr val="tx1"/>
                </a:solidFill>
              </a:defRPr>
            </a:lvl1pPr>
            <a:lvl2pPr marL="367177" indent="0">
              <a:buNone/>
              <a:defRPr sz="1606">
                <a:solidFill>
                  <a:schemeClr val="tx1">
                    <a:tint val="75000"/>
                  </a:schemeClr>
                </a:solidFill>
              </a:defRPr>
            </a:lvl2pPr>
            <a:lvl3pPr marL="734355" indent="0">
              <a:buNone/>
              <a:defRPr sz="1446">
                <a:solidFill>
                  <a:schemeClr val="tx1">
                    <a:tint val="75000"/>
                  </a:schemeClr>
                </a:solidFill>
              </a:defRPr>
            </a:lvl3pPr>
            <a:lvl4pPr marL="1101532" indent="0">
              <a:buNone/>
              <a:defRPr sz="1285">
                <a:solidFill>
                  <a:schemeClr val="tx1">
                    <a:tint val="75000"/>
                  </a:schemeClr>
                </a:solidFill>
              </a:defRPr>
            </a:lvl4pPr>
            <a:lvl5pPr marL="1468709" indent="0">
              <a:buNone/>
              <a:defRPr sz="1285">
                <a:solidFill>
                  <a:schemeClr val="tx1">
                    <a:tint val="75000"/>
                  </a:schemeClr>
                </a:solidFill>
              </a:defRPr>
            </a:lvl5pPr>
            <a:lvl6pPr marL="1835887" indent="0">
              <a:buNone/>
              <a:defRPr sz="1285">
                <a:solidFill>
                  <a:schemeClr val="tx1">
                    <a:tint val="75000"/>
                  </a:schemeClr>
                </a:solidFill>
              </a:defRPr>
            </a:lvl6pPr>
            <a:lvl7pPr marL="2203064" indent="0">
              <a:buNone/>
              <a:defRPr sz="1285">
                <a:solidFill>
                  <a:schemeClr val="tx1">
                    <a:tint val="75000"/>
                  </a:schemeClr>
                </a:solidFill>
              </a:defRPr>
            </a:lvl7pPr>
            <a:lvl8pPr marL="2570241" indent="0">
              <a:buNone/>
              <a:defRPr sz="1285">
                <a:solidFill>
                  <a:schemeClr val="tx1">
                    <a:tint val="75000"/>
                  </a:schemeClr>
                </a:solidFill>
              </a:defRPr>
            </a:lvl8pPr>
            <a:lvl9pPr marL="2937419" indent="0">
              <a:buNone/>
              <a:defRPr sz="1285">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0614FDA7-2277-44F8-A8C1-8A0E20D94119}" type="datetimeFigureOut">
              <a:rPr lang="ru-RU" smtClean="0"/>
              <a:t>09.05.2023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BB068FF-9DB2-4946-A079-999F019FE500}" type="slidenum">
              <a:rPr lang="ru-RU" smtClean="0"/>
              <a:t>‹#›</a:t>
            </a:fld>
            <a:endParaRPr lang="ru-RU"/>
          </a:p>
        </p:txBody>
      </p:sp>
    </p:spTree>
    <p:extLst>
      <p:ext uri="{BB962C8B-B14F-4D97-AF65-F5344CB8AC3E}">
        <p14:creationId xmlns:p14="http://schemas.microsoft.com/office/powerpoint/2010/main" val="4048401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504885" y="2827183"/>
            <a:ext cx="3121104" cy="673853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3717786" y="2827183"/>
            <a:ext cx="3121104" cy="673853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0614FDA7-2277-44F8-A8C1-8A0E20D94119}" type="datetimeFigureOut">
              <a:rPr lang="ru-RU" smtClean="0"/>
              <a:t>09.05.2023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BB068FF-9DB2-4946-A079-999F019FE500}" type="slidenum">
              <a:rPr lang="ru-RU" smtClean="0"/>
              <a:t>‹#›</a:t>
            </a:fld>
            <a:endParaRPr lang="ru-RU"/>
          </a:p>
        </p:txBody>
      </p:sp>
    </p:spTree>
    <p:extLst>
      <p:ext uri="{BB962C8B-B14F-4D97-AF65-F5344CB8AC3E}">
        <p14:creationId xmlns:p14="http://schemas.microsoft.com/office/powerpoint/2010/main" val="11860109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05841" y="565439"/>
            <a:ext cx="6334006" cy="2052782"/>
          </a:xfrm>
        </p:spPr>
        <p:txBody>
          <a:bodyPr/>
          <a:lstStyle/>
          <a:p>
            <a:r>
              <a:rPr lang="ru-RU"/>
              <a:t>Образец заголовка</a:t>
            </a:r>
            <a:endParaRPr lang="en-US" dirty="0"/>
          </a:p>
        </p:txBody>
      </p:sp>
      <p:sp>
        <p:nvSpPr>
          <p:cNvPr id="3" name="Text Placeholder 2"/>
          <p:cNvSpPr>
            <a:spLocks noGrp="1"/>
          </p:cNvSpPr>
          <p:nvPr>
            <p:ph type="body" idx="1"/>
          </p:nvPr>
        </p:nvSpPr>
        <p:spPr>
          <a:xfrm>
            <a:off x="505842" y="2603468"/>
            <a:ext cx="3106761" cy="1275919"/>
          </a:xfrm>
        </p:spPr>
        <p:txBody>
          <a:bodyPr anchor="b"/>
          <a:lstStyle>
            <a:lvl1pPr marL="0" indent="0">
              <a:buNone/>
              <a:defRPr sz="1927" b="1"/>
            </a:lvl1pPr>
            <a:lvl2pPr marL="367177" indent="0">
              <a:buNone/>
              <a:defRPr sz="1606" b="1"/>
            </a:lvl2pPr>
            <a:lvl3pPr marL="734355" indent="0">
              <a:buNone/>
              <a:defRPr sz="1446" b="1"/>
            </a:lvl3pPr>
            <a:lvl4pPr marL="1101532" indent="0">
              <a:buNone/>
              <a:defRPr sz="1285" b="1"/>
            </a:lvl4pPr>
            <a:lvl5pPr marL="1468709" indent="0">
              <a:buNone/>
              <a:defRPr sz="1285" b="1"/>
            </a:lvl5pPr>
            <a:lvl6pPr marL="1835887" indent="0">
              <a:buNone/>
              <a:defRPr sz="1285" b="1"/>
            </a:lvl6pPr>
            <a:lvl7pPr marL="2203064" indent="0">
              <a:buNone/>
              <a:defRPr sz="1285" b="1"/>
            </a:lvl7pPr>
            <a:lvl8pPr marL="2570241" indent="0">
              <a:buNone/>
              <a:defRPr sz="1285" b="1"/>
            </a:lvl8pPr>
            <a:lvl9pPr marL="2937419" indent="0">
              <a:buNone/>
              <a:defRPr sz="1285" b="1"/>
            </a:lvl9pPr>
          </a:lstStyle>
          <a:p>
            <a:pPr lvl="0"/>
            <a:r>
              <a:rPr lang="ru-RU"/>
              <a:t>Образец текста</a:t>
            </a:r>
          </a:p>
        </p:txBody>
      </p:sp>
      <p:sp>
        <p:nvSpPr>
          <p:cNvPr id="4" name="Content Placeholder 3"/>
          <p:cNvSpPr>
            <a:spLocks noGrp="1"/>
          </p:cNvSpPr>
          <p:nvPr>
            <p:ph sz="half" idx="2"/>
          </p:nvPr>
        </p:nvSpPr>
        <p:spPr>
          <a:xfrm>
            <a:off x="505842" y="3879387"/>
            <a:ext cx="3106761" cy="570599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3717786" y="2603468"/>
            <a:ext cx="3122061" cy="1275919"/>
          </a:xfrm>
        </p:spPr>
        <p:txBody>
          <a:bodyPr anchor="b"/>
          <a:lstStyle>
            <a:lvl1pPr marL="0" indent="0">
              <a:buNone/>
              <a:defRPr sz="1927" b="1"/>
            </a:lvl1pPr>
            <a:lvl2pPr marL="367177" indent="0">
              <a:buNone/>
              <a:defRPr sz="1606" b="1"/>
            </a:lvl2pPr>
            <a:lvl3pPr marL="734355" indent="0">
              <a:buNone/>
              <a:defRPr sz="1446" b="1"/>
            </a:lvl3pPr>
            <a:lvl4pPr marL="1101532" indent="0">
              <a:buNone/>
              <a:defRPr sz="1285" b="1"/>
            </a:lvl4pPr>
            <a:lvl5pPr marL="1468709" indent="0">
              <a:buNone/>
              <a:defRPr sz="1285" b="1"/>
            </a:lvl5pPr>
            <a:lvl6pPr marL="1835887" indent="0">
              <a:buNone/>
              <a:defRPr sz="1285" b="1"/>
            </a:lvl6pPr>
            <a:lvl7pPr marL="2203064" indent="0">
              <a:buNone/>
              <a:defRPr sz="1285" b="1"/>
            </a:lvl7pPr>
            <a:lvl8pPr marL="2570241" indent="0">
              <a:buNone/>
              <a:defRPr sz="1285" b="1"/>
            </a:lvl8pPr>
            <a:lvl9pPr marL="2937419" indent="0">
              <a:buNone/>
              <a:defRPr sz="1285" b="1"/>
            </a:lvl9pPr>
          </a:lstStyle>
          <a:p>
            <a:pPr lvl="0"/>
            <a:r>
              <a:rPr lang="ru-RU"/>
              <a:t>Образец текста</a:t>
            </a:r>
          </a:p>
        </p:txBody>
      </p:sp>
      <p:sp>
        <p:nvSpPr>
          <p:cNvPr id="6" name="Content Placeholder 5"/>
          <p:cNvSpPr>
            <a:spLocks noGrp="1"/>
          </p:cNvSpPr>
          <p:nvPr>
            <p:ph sz="quarter" idx="4"/>
          </p:nvPr>
        </p:nvSpPr>
        <p:spPr>
          <a:xfrm>
            <a:off x="3717786" y="3879387"/>
            <a:ext cx="3122061" cy="5705994"/>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0614FDA7-2277-44F8-A8C1-8A0E20D94119}" type="datetimeFigureOut">
              <a:rPr lang="ru-RU" smtClean="0"/>
              <a:t>09.05.2023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BB068FF-9DB2-4946-A079-999F019FE500}" type="slidenum">
              <a:rPr lang="ru-RU" smtClean="0"/>
              <a:t>‹#›</a:t>
            </a:fld>
            <a:endParaRPr lang="ru-RU"/>
          </a:p>
        </p:txBody>
      </p:sp>
    </p:spTree>
    <p:extLst>
      <p:ext uri="{BB962C8B-B14F-4D97-AF65-F5344CB8AC3E}">
        <p14:creationId xmlns:p14="http://schemas.microsoft.com/office/powerpoint/2010/main" val="541255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0614FDA7-2277-44F8-A8C1-8A0E20D94119}" type="datetimeFigureOut">
              <a:rPr lang="ru-RU" smtClean="0"/>
              <a:t>09.05.2023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BB068FF-9DB2-4946-A079-999F019FE500}" type="slidenum">
              <a:rPr lang="ru-RU" smtClean="0"/>
              <a:t>‹#›</a:t>
            </a:fld>
            <a:endParaRPr lang="ru-RU"/>
          </a:p>
        </p:txBody>
      </p:sp>
    </p:spTree>
    <p:extLst>
      <p:ext uri="{BB962C8B-B14F-4D97-AF65-F5344CB8AC3E}">
        <p14:creationId xmlns:p14="http://schemas.microsoft.com/office/powerpoint/2010/main" val="1392594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14FDA7-2277-44F8-A8C1-8A0E20D94119}" type="datetimeFigureOut">
              <a:rPr lang="ru-RU" smtClean="0"/>
              <a:t>09.05.2023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BB068FF-9DB2-4946-A079-999F019FE500}" type="slidenum">
              <a:rPr lang="ru-RU" smtClean="0"/>
              <a:t>‹#›</a:t>
            </a:fld>
            <a:endParaRPr lang="ru-RU"/>
          </a:p>
        </p:txBody>
      </p:sp>
    </p:spTree>
    <p:extLst>
      <p:ext uri="{BB962C8B-B14F-4D97-AF65-F5344CB8AC3E}">
        <p14:creationId xmlns:p14="http://schemas.microsoft.com/office/powerpoint/2010/main" val="23373291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5841" y="708025"/>
            <a:ext cx="2368559" cy="2478088"/>
          </a:xfrm>
        </p:spPr>
        <p:txBody>
          <a:bodyPr anchor="b"/>
          <a:lstStyle>
            <a:lvl1pPr>
              <a:defRPr sz="2570"/>
            </a:lvl1pPr>
          </a:lstStyle>
          <a:p>
            <a:r>
              <a:rPr lang="ru-RU"/>
              <a:t>Образец заголовка</a:t>
            </a:r>
            <a:endParaRPr lang="en-US" dirty="0"/>
          </a:p>
        </p:txBody>
      </p:sp>
      <p:sp>
        <p:nvSpPr>
          <p:cNvPr id="3" name="Content Placeholder 2"/>
          <p:cNvSpPr>
            <a:spLocks noGrp="1"/>
          </p:cNvSpPr>
          <p:nvPr>
            <p:ph idx="1"/>
          </p:nvPr>
        </p:nvSpPr>
        <p:spPr>
          <a:xfrm>
            <a:off x="3122061" y="1529140"/>
            <a:ext cx="3717786" cy="7547350"/>
          </a:xfrm>
        </p:spPr>
        <p:txBody>
          <a:bodyPr/>
          <a:lstStyle>
            <a:lvl1pPr>
              <a:defRPr sz="2570"/>
            </a:lvl1pPr>
            <a:lvl2pPr>
              <a:defRPr sz="2249"/>
            </a:lvl2pPr>
            <a:lvl3pPr>
              <a:defRPr sz="1927"/>
            </a:lvl3pPr>
            <a:lvl4pPr>
              <a:defRPr sz="1606"/>
            </a:lvl4pPr>
            <a:lvl5pPr>
              <a:defRPr sz="1606"/>
            </a:lvl5pPr>
            <a:lvl6pPr>
              <a:defRPr sz="1606"/>
            </a:lvl6pPr>
            <a:lvl7pPr>
              <a:defRPr sz="1606"/>
            </a:lvl7pPr>
            <a:lvl8pPr>
              <a:defRPr sz="1606"/>
            </a:lvl8pPr>
            <a:lvl9pPr>
              <a:defRPr sz="1606"/>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505841" y="3186112"/>
            <a:ext cx="2368559" cy="5902668"/>
          </a:xfrm>
        </p:spPr>
        <p:txBody>
          <a:bodyPr/>
          <a:lstStyle>
            <a:lvl1pPr marL="0" indent="0">
              <a:buNone/>
              <a:defRPr sz="1285"/>
            </a:lvl1pPr>
            <a:lvl2pPr marL="367177" indent="0">
              <a:buNone/>
              <a:defRPr sz="1124"/>
            </a:lvl2pPr>
            <a:lvl3pPr marL="734355" indent="0">
              <a:buNone/>
              <a:defRPr sz="964"/>
            </a:lvl3pPr>
            <a:lvl4pPr marL="1101532" indent="0">
              <a:buNone/>
              <a:defRPr sz="803"/>
            </a:lvl4pPr>
            <a:lvl5pPr marL="1468709" indent="0">
              <a:buNone/>
              <a:defRPr sz="803"/>
            </a:lvl5pPr>
            <a:lvl6pPr marL="1835887" indent="0">
              <a:buNone/>
              <a:defRPr sz="803"/>
            </a:lvl6pPr>
            <a:lvl7pPr marL="2203064" indent="0">
              <a:buNone/>
              <a:defRPr sz="803"/>
            </a:lvl7pPr>
            <a:lvl8pPr marL="2570241" indent="0">
              <a:buNone/>
              <a:defRPr sz="803"/>
            </a:lvl8pPr>
            <a:lvl9pPr marL="2937419" indent="0">
              <a:buNone/>
              <a:defRPr sz="803"/>
            </a:lvl9pPr>
          </a:lstStyle>
          <a:p>
            <a:pPr lvl="0"/>
            <a:r>
              <a:rPr lang="ru-RU"/>
              <a:t>Образец текста</a:t>
            </a:r>
          </a:p>
        </p:txBody>
      </p:sp>
      <p:sp>
        <p:nvSpPr>
          <p:cNvPr id="5" name="Date Placeholder 4"/>
          <p:cNvSpPr>
            <a:spLocks noGrp="1"/>
          </p:cNvSpPr>
          <p:nvPr>
            <p:ph type="dt" sz="half" idx="10"/>
          </p:nvPr>
        </p:nvSpPr>
        <p:spPr/>
        <p:txBody>
          <a:bodyPr/>
          <a:lstStyle/>
          <a:p>
            <a:fld id="{0614FDA7-2277-44F8-A8C1-8A0E20D94119}" type="datetimeFigureOut">
              <a:rPr lang="ru-RU" smtClean="0"/>
              <a:t>09.05.2023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BB068FF-9DB2-4946-A079-999F019FE500}" type="slidenum">
              <a:rPr lang="ru-RU" smtClean="0"/>
              <a:t>‹#›</a:t>
            </a:fld>
            <a:endParaRPr lang="ru-RU"/>
          </a:p>
        </p:txBody>
      </p:sp>
    </p:spTree>
    <p:extLst>
      <p:ext uri="{BB962C8B-B14F-4D97-AF65-F5344CB8AC3E}">
        <p14:creationId xmlns:p14="http://schemas.microsoft.com/office/powerpoint/2010/main" val="6091265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5841" y="708025"/>
            <a:ext cx="2368559" cy="2478088"/>
          </a:xfrm>
        </p:spPr>
        <p:txBody>
          <a:bodyPr anchor="b"/>
          <a:lstStyle>
            <a:lvl1pPr>
              <a:defRPr sz="2570"/>
            </a:lvl1pPr>
          </a:lstStyle>
          <a:p>
            <a:r>
              <a:rPr lang="ru-RU"/>
              <a:t>Образец заголовка</a:t>
            </a:r>
            <a:endParaRPr lang="en-US" dirty="0"/>
          </a:p>
        </p:txBody>
      </p:sp>
      <p:sp>
        <p:nvSpPr>
          <p:cNvPr id="3" name="Picture Placeholder 2"/>
          <p:cNvSpPr>
            <a:spLocks noGrp="1" noChangeAspect="1"/>
          </p:cNvSpPr>
          <p:nvPr>
            <p:ph type="pic" idx="1"/>
          </p:nvPr>
        </p:nvSpPr>
        <p:spPr>
          <a:xfrm>
            <a:off x="3122061" y="1529140"/>
            <a:ext cx="3717786" cy="7547350"/>
          </a:xfrm>
        </p:spPr>
        <p:txBody>
          <a:bodyPr anchor="t"/>
          <a:lstStyle>
            <a:lvl1pPr marL="0" indent="0">
              <a:buNone/>
              <a:defRPr sz="2570"/>
            </a:lvl1pPr>
            <a:lvl2pPr marL="367177" indent="0">
              <a:buNone/>
              <a:defRPr sz="2249"/>
            </a:lvl2pPr>
            <a:lvl3pPr marL="734355" indent="0">
              <a:buNone/>
              <a:defRPr sz="1927"/>
            </a:lvl3pPr>
            <a:lvl4pPr marL="1101532" indent="0">
              <a:buNone/>
              <a:defRPr sz="1606"/>
            </a:lvl4pPr>
            <a:lvl5pPr marL="1468709" indent="0">
              <a:buNone/>
              <a:defRPr sz="1606"/>
            </a:lvl5pPr>
            <a:lvl6pPr marL="1835887" indent="0">
              <a:buNone/>
              <a:defRPr sz="1606"/>
            </a:lvl6pPr>
            <a:lvl7pPr marL="2203064" indent="0">
              <a:buNone/>
              <a:defRPr sz="1606"/>
            </a:lvl7pPr>
            <a:lvl8pPr marL="2570241" indent="0">
              <a:buNone/>
              <a:defRPr sz="1606"/>
            </a:lvl8pPr>
            <a:lvl9pPr marL="2937419" indent="0">
              <a:buNone/>
              <a:defRPr sz="1606"/>
            </a:lvl9pPr>
          </a:lstStyle>
          <a:p>
            <a:r>
              <a:rPr lang="ru-RU"/>
              <a:t>Вставка рисунка</a:t>
            </a:r>
            <a:endParaRPr lang="en-US" dirty="0"/>
          </a:p>
        </p:txBody>
      </p:sp>
      <p:sp>
        <p:nvSpPr>
          <p:cNvPr id="4" name="Text Placeholder 3"/>
          <p:cNvSpPr>
            <a:spLocks noGrp="1"/>
          </p:cNvSpPr>
          <p:nvPr>
            <p:ph type="body" sz="half" idx="2"/>
          </p:nvPr>
        </p:nvSpPr>
        <p:spPr>
          <a:xfrm>
            <a:off x="505841" y="3186112"/>
            <a:ext cx="2368559" cy="5902668"/>
          </a:xfrm>
        </p:spPr>
        <p:txBody>
          <a:bodyPr/>
          <a:lstStyle>
            <a:lvl1pPr marL="0" indent="0">
              <a:buNone/>
              <a:defRPr sz="1285"/>
            </a:lvl1pPr>
            <a:lvl2pPr marL="367177" indent="0">
              <a:buNone/>
              <a:defRPr sz="1124"/>
            </a:lvl2pPr>
            <a:lvl3pPr marL="734355" indent="0">
              <a:buNone/>
              <a:defRPr sz="964"/>
            </a:lvl3pPr>
            <a:lvl4pPr marL="1101532" indent="0">
              <a:buNone/>
              <a:defRPr sz="803"/>
            </a:lvl4pPr>
            <a:lvl5pPr marL="1468709" indent="0">
              <a:buNone/>
              <a:defRPr sz="803"/>
            </a:lvl5pPr>
            <a:lvl6pPr marL="1835887" indent="0">
              <a:buNone/>
              <a:defRPr sz="803"/>
            </a:lvl6pPr>
            <a:lvl7pPr marL="2203064" indent="0">
              <a:buNone/>
              <a:defRPr sz="803"/>
            </a:lvl7pPr>
            <a:lvl8pPr marL="2570241" indent="0">
              <a:buNone/>
              <a:defRPr sz="803"/>
            </a:lvl8pPr>
            <a:lvl9pPr marL="2937419" indent="0">
              <a:buNone/>
              <a:defRPr sz="803"/>
            </a:lvl9pPr>
          </a:lstStyle>
          <a:p>
            <a:pPr lvl="0"/>
            <a:r>
              <a:rPr lang="ru-RU"/>
              <a:t>Образец текста</a:t>
            </a:r>
          </a:p>
        </p:txBody>
      </p:sp>
      <p:sp>
        <p:nvSpPr>
          <p:cNvPr id="5" name="Date Placeholder 4"/>
          <p:cNvSpPr>
            <a:spLocks noGrp="1"/>
          </p:cNvSpPr>
          <p:nvPr>
            <p:ph type="dt" sz="half" idx="10"/>
          </p:nvPr>
        </p:nvSpPr>
        <p:spPr/>
        <p:txBody>
          <a:bodyPr/>
          <a:lstStyle/>
          <a:p>
            <a:fld id="{0614FDA7-2277-44F8-A8C1-8A0E20D94119}" type="datetimeFigureOut">
              <a:rPr lang="ru-RU" smtClean="0"/>
              <a:t>09.05.2023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BB068FF-9DB2-4946-A079-999F019FE500}" type="slidenum">
              <a:rPr lang="ru-RU" smtClean="0"/>
              <a:t>‹#›</a:t>
            </a:fld>
            <a:endParaRPr lang="ru-RU"/>
          </a:p>
        </p:txBody>
      </p:sp>
    </p:spTree>
    <p:extLst>
      <p:ext uri="{BB962C8B-B14F-4D97-AF65-F5344CB8AC3E}">
        <p14:creationId xmlns:p14="http://schemas.microsoft.com/office/powerpoint/2010/main" val="20165072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4885" y="565439"/>
            <a:ext cx="6334006" cy="2052782"/>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504885" y="2827183"/>
            <a:ext cx="6334006" cy="673853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504885" y="9843516"/>
            <a:ext cx="1652349" cy="565437"/>
          </a:xfrm>
          <a:prstGeom prst="rect">
            <a:avLst/>
          </a:prstGeom>
        </p:spPr>
        <p:txBody>
          <a:bodyPr vert="horz" lIns="91440" tIns="45720" rIns="91440" bIns="45720" rtlCol="0" anchor="ctr"/>
          <a:lstStyle>
            <a:lvl1pPr algn="l">
              <a:defRPr sz="964">
                <a:solidFill>
                  <a:schemeClr val="tx1">
                    <a:tint val="75000"/>
                  </a:schemeClr>
                </a:solidFill>
              </a:defRPr>
            </a:lvl1pPr>
          </a:lstStyle>
          <a:p>
            <a:fld id="{0614FDA7-2277-44F8-A8C1-8A0E20D94119}" type="datetimeFigureOut">
              <a:rPr lang="ru-RU" smtClean="0"/>
              <a:t>09.05.2023</a:t>
            </a:fld>
            <a:endParaRPr lang="ru-RU"/>
          </a:p>
        </p:txBody>
      </p:sp>
      <p:sp>
        <p:nvSpPr>
          <p:cNvPr id="5" name="Footer Placeholder 4"/>
          <p:cNvSpPr>
            <a:spLocks noGrp="1"/>
          </p:cNvSpPr>
          <p:nvPr>
            <p:ph type="ftr" sz="quarter" idx="3"/>
          </p:nvPr>
        </p:nvSpPr>
        <p:spPr>
          <a:xfrm>
            <a:off x="2432626" y="9843516"/>
            <a:ext cx="2478524" cy="565437"/>
          </a:xfrm>
          <a:prstGeom prst="rect">
            <a:avLst/>
          </a:prstGeom>
        </p:spPr>
        <p:txBody>
          <a:bodyPr vert="horz" lIns="91440" tIns="45720" rIns="91440" bIns="45720" rtlCol="0" anchor="ctr"/>
          <a:lstStyle>
            <a:lvl1pPr algn="ctr">
              <a:defRPr sz="964">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5186541" y="9843516"/>
            <a:ext cx="1652349" cy="565437"/>
          </a:xfrm>
          <a:prstGeom prst="rect">
            <a:avLst/>
          </a:prstGeom>
        </p:spPr>
        <p:txBody>
          <a:bodyPr vert="horz" lIns="91440" tIns="45720" rIns="91440" bIns="45720" rtlCol="0" anchor="ctr"/>
          <a:lstStyle>
            <a:lvl1pPr algn="r">
              <a:defRPr sz="964">
                <a:solidFill>
                  <a:schemeClr val="tx1">
                    <a:tint val="75000"/>
                  </a:schemeClr>
                </a:solidFill>
              </a:defRPr>
            </a:lvl1pPr>
          </a:lstStyle>
          <a:p>
            <a:fld id="{FBB068FF-9DB2-4946-A079-999F019FE500}" type="slidenum">
              <a:rPr lang="ru-RU" smtClean="0"/>
              <a:t>‹#›</a:t>
            </a:fld>
            <a:endParaRPr lang="ru-RU"/>
          </a:p>
        </p:txBody>
      </p:sp>
    </p:spTree>
    <p:extLst>
      <p:ext uri="{BB962C8B-B14F-4D97-AF65-F5344CB8AC3E}">
        <p14:creationId xmlns:p14="http://schemas.microsoft.com/office/powerpoint/2010/main" val="335746710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734355" rtl="0" eaLnBrk="1" latinLnBrk="0" hangingPunct="1">
        <a:lnSpc>
          <a:spcPct val="90000"/>
        </a:lnSpc>
        <a:spcBef>
          <a:spcPct val="0"/>
        </a:spcBef>
        <a:buNone/>
        <a:defRPr sz="3534" kern="1200">
          <a:solidFill>
            <a:schemeClr val="tx1"/>
          </a:solidFill>
          <a:latin typeface="+mj-lt"/>
          <a:ea typeface="+mj-ea"/>
          <a:cs typeface="+mj-cs"/>
        </a:defRPr>
      </a:lvl1pPr>
    </p:titleStyle>
    <p:bodyStyle>
      <a:lvl1pPr marL="183589" indent="-183589" algn="l" defTabSz="734355" rtl="0" eaLnBrk="1" latinLnBrk="0" hangingPunct="1">
        <a:lnSpc>
          <a:spcPct val="90000"/>
        </a:lnSpc>
        <a:spcBef>
          <a:spcPts val="803"/>
        </a:spcBef>
        <a:buFont typeface="Arial" panose="020B0604020202020204" pitchFamily="34" charset="0"/>
        <a:buChar char="•"/>
        <a:defRPr sz="2249" kern="1200">
          <a:solidFill>
            <a:schemeClr val="tx1"/>
          </a:solidFill>
          <a:latin typeface="+mn-lt"/>
          <a:ea typeface="+mn-ea"/>
          <a:cs typeface="+mn-cs"/>
        </a:defRPr>
      </a:lvl1pPr>
      <a:lvl2pPr marL="550766" indent="-183589" algn="l" defTabSz="734355" rtl="0" eaLnBrk="1" latinLnBrk="0" hangingPunct="1">
        <a:lnSpc>
          <a:spcPct val="90000"/>
        </a:lnSpc>
        <a:spcBef>
          <a:spcPts val="402"/>
        </a:spcBef>
        <a:buFont typeface="Arial" panose="020B0604020202020204" pitchFamily="34" charset="0"/>
        <a:buChar char="•"/>
        <a:defRPr sz="1927" kern="1200">
          <a:solidFill>
            <a:schemeClr val="tx1"/>
          </a:solidFill>
          <a:latin typeface="+mn-lt"/>
          <a:ea typeface="+mn-ea"/>
          <a:cs typeface="+mn-cs"/>
        </a:defRPr>
      </a:lvl2pPr>
      <a:lvl3pPr marL="917943" indent="-183589" algn="l" defTabSz="734355" rtl="0" eaLnBrk="1" latinLnBrk="0" hangingPunct="1">
        <a:lnSpc>
          <a:spcPct val="90000"/>
        </a:lnSpc>
        <a:spcBef>
          <a:spcPts val="402"/>
        </a:spcBef>
        <a:buFont typeface="Arial" panose="020B0604020202020204" pitchFamily="34" charset="0"/>
        <a:buChar char="•"/>
        <a:defRPr sz="1606" kern="1200">
          <a:solidFill>
            <a:schemeClr val="tx1"/>
          </a:solidFill>
          <a:latin typeface="+mn-lt"/>
          <a:ea typeface="+mn-ea"/>
          <a:cs typeface="+mn-cs"/>
        </a:defRPr>
      </a:lvl3pPr>
      <a:lvl4pPr marL="1285121" indent="-183589" algn="l" defTabSz="734355" rtl="0" eaLnBrk="1" latinLnBrk="0" hangingPunct="1">
        <a:lnSpc>
          <a:spcPct val="90000"/>
        </a:lnSpc>
        <a:spcBef>
          <a:spcPts val="402"/>
        </a:spcBef>
        <a:buFont typeface="Arial" panose="020B0604020202020204" pitchFamily="34" charset="0"/>
        <a:buChar char="•"/>
        <a:defRPr sz="1446" kern="1200">
          <a:solidFill>
            <a:schemeClr val="tx1"/>
          </a:solidFill>
          <a:latin typeface="+mn-lt"/>
          <a:ea typeface="+mn-ea"/>
          <a:cs typeface="+mn-cs"/>
        </a:defRPr>
      </a:lvl4pPr>
      <a:lvl5pPr marL="1652298" indent="-183589" algn="l" defTabSz="734355" rtl="0" eaLnBrk="1" latinLnBrk="0" hangingPunct="1">
        <a:lnSpc>
          <a:spcPct val="90000"/>
        </a:lnSpc>
        <a:spcBef>
          <a:spcPts val="402"/>
        </a:spcBef>
        <a:buFont typeface="Arial" panose="020B0604020202020204" pitchFamily="34" charset="0"/>
        <a:buChar char="•"/>
        <a:defRPr sz="1446" kern="1200">
          <a:solidFill>
            <a:schemeClr val="tx1"/>
          </a:solidFill>
          <a:latin typeface="+mn-lt"/>
          <a:ea typeface="+mn-ea"/>
          <a:cs typeface="+mn-cs"/>
        </a:defRPr>
      </a:lvl5pPr>
      <a:lvl6pPr marL="2019475" indent="-183589" algn="l" defTabSz="734355" rtl="0" eaLnBrk="1" latinLnBrk="0" hangingPunct="1">
        <a:lnSpc>
          <a:spcPct val="90000"/>
        </a:lnSpc>
        <a:spcBef>
          <a:spcPts val="402"/>
        </a:spcBef>
        <a:buFont typeface="Arial" panose="020B0604020202020204" pitchFamily="34" charset="0"/>
        <a:buChar char="•"/>
        <a:defRPr sz="1446" kern="1200">
          <a:solidFill>
            <a:schemeClr val="tx1"/>
          </a:solidFill>
          <a:latin typeface="+mn-lt"/>
          <a:ea typeface="+mn-ea"/>
          <a:cs typeface="+mn-cs"/>
        </a:defRPr>
      </a:lvl6pPr>
      <a:lvl7pPr marL="2386653" indent="-183589" algn="l" defTabSz="734355" rtl="0" eaLnBrk="1" latinLnBrk="0" hangingPunct="1">
        <a:lnSpc>
          <a:spcPct val="90000"/>
        </a:lnSpc>
        <a:spcBef>
          <a:spcPts val="402"/>
        </a:spcBef>
        <a:buFont typeface="Arial" panose="020B0604020202020204" pitchFamily="34" charset="0"/>
        <a:buChar char="•"/>
        <a:defRPr sz="1446" kern="1200">
          <a:solidFill>
            <a:schemeClr val="tx1"/>
          </a:solidFill>
          <a:latin typeface="+mn-lt"/>
          <a:ea typeface="+mn-ea"/>
          <a:cs typeface="+mn-cs"/>
        </a:defRPr>
      </a:lvl7pPr>
      <a:lvl8pPr marL="2753830" indent="-183589" algn="l" defTabSz="734355" rtl="0" eaLnBrk="1" latinLnBrk="0" hangingPunct="1">
        <a:lnSpc>
          <a:spcPct val="90000"/>
        </a:lnSpc>
        <a:spcBef>
          <a:spcPts val="402"/>
        </a:spcBef>
        <a:buFont typeface="Arial" panose="020B0604020202020204" pitchFamily="34" charset="0"/>
        <a:buChar char="•"/>
        <a:defRPr sz="1446" kern="1200">
          <a:solidFill>
            <a:schemeClr val="tx1"/>
          </a:solidFill>
          <a:latin typeface="+mn-lt"/>
          <a:ea typeface="+mn-ea"/>
          <a:cs typeface="+mn-cs"/>
        </a:defRPr>
      </a:lvl8pPr>
      <a:lvl9pPr marL="3121007" indent="-183589" algn="l" defTabSz="734355" rtl="0" eaLnBrk="1" latinLnBrk="0" hangingPunct="1">
        <a:lnSpc>
          <a:spcPct val="90000"/>
        </a:lnSpc>
        <a:spcBef>
          <a:spcPts val="402"/>
        </a:spcBef>
        <a:buFont typeface="Arial" panose="020B0604020202020204" pitchFamily="34" charset="0"/>
        <a:buChar char="•"/>
        <a:defRPr sz="1446" kern="1200">
          <a:solidFill>
            <a:schemeClr val="tx1"/>
          </a:solidFill>
          <a:latin typeface="+mn-lt"/>
          <a:ea typeface="+mn-ea"/>
          <a:cs typeface="+mn-cs"/>
        </a:defRPr>
      </a:lvl9pPr>
    </p:bodyStyle>
    <p:otherStyle>
      <a:defPPr>
        <a:defRPr lang="en-US"/>
      </a:defPPr>
      <a:lvl1pPr marL="0" algn="l" defTabSz="734355" rtl="0" eaLnBrk="1" latinLnBrk="0" hangingPunct="1">
        <a:defRPr sz="1446" kern="1200">
          <a:solidFill>
            <a:schemeClr val="tx1"/>
          </a:solidFill>
          <a:latin typeface="+mn-lt"/>
          <a:ea typeface="+mn-ea"/>
          <a:cs typeface="+mn-cs"/>
        </a:defRPr>
      </a:lvl1pPr>
      <a:lvl2pPr marL="367177" algn="l" defTabSz="734355" rtl="0" eaLnBrk="1" latinLnBrk="0" hangingPunct="1">
        <a:defRPr sz="1446" kern="1200">
          <a:solidFill>
            <a:schemeClr val="tx1"/>
          </a:solidFill>
          <a:latin typeface="+mn-lt"/>
          <a:ea typeface="+mn-ea"/>
          <a:cs typeface="+mn-cs"/>
        </a:defRPr>
      </a:lvl2pPr>
      <a:lvl3pPr marL="734355" algn="l" defTabSz="734355" rtl="0" eaLnBrk="1" latinLnBrk="0" hangingPunct="1">
        <a:defRPr sz="1446" kern="1200">
          <a:solidFill>
            <a:schemeClr val="tx1"/>
          </a:solidFill>
          <a:latin typeface="+mn-lt"/>
          <a:ea typeface="+mn-ea"/>
          <a:cs typeface="+mn-cs"/>
        </a:defRPr>
      </a:lvl3pPr>
      <a:lvl4pPr marL="1101532" algn="l" defTabSz="734355" rtl="0" eaLnBrk="1" latinLnBrk="0" hangingPunct="1">
        <a:defRPr sz="1446" kern="1200">
          <a:solidFill>
            <a:schemeClr val="tx1"/>
          </a:solidFill>
          <a:latin typeface="+mn-lt"/>
          <a:ea typeface="+mn-ea"/>
          <a:cs typeface="+mn-cs"/>
        </a:defRPr>
      </a:lvl4pPr>
      <a:lvl5pPr marL="1468709" algn="l" defTabSz="734355" rtl="0" eaLnBrk="1" latinLnBrk="0" hangingPunct="1">
        <a:defRPr sz="1446" kern="1200">
          <a:solidFill>
            <a:schemeClr val="tx1"/>
          </a:solidFill>
          <a:latin typeface="+mn-lt"/>
          <a:ea typeface="+mn-ea"/>
          <a:cs typeface="+mn-cs"/>
        </a:defRPr>
      </a:lvl5pPr>
      <a:lvl6pPr marL="1835887" algn="l" defTabSz="734355" rtl="0" eaLnBrk="1" latinLnBrk="0" hangingPunct="1">
        <a:defRPr sz="1446" kern="1200">
          <a:solidFill>
            <a:schemeClr val="tx1"/>
          </a:solidFill>
          <a:latin typeface="+mn-lt"/>
          <a:ea typeface="+mn-ea"/>
          <a:cs typeface="+mn-cs"/>
        </a:defRPr>
      </a:lvl6pPr>
      <a:lvl7pPr marL="2203064" algn="l" defTabSz="734355" rtl="0" eaLnBrk="1" latinLnBrk="0" hangingPunct="1">
        <a:defRPr sz="1446" kern="1200">
          <a:solidFill>
            <a:schemeClr val="tx1"/>
          </a:solidFill>
          <a:latin typeface="+mn-lt"/>
          <a:ea typeface="+mn-ea"/>
          <a:cs typeface="+mn-cs"/>
        </a:defRPr>
      </a:lvl7pPr>
      <a:lvl8pPr marL="2570241" algn="l" defTabSz="734355" rtl="0" eaLnBrk="1" latinLnBrk="0" hangingPunct="1">
        <a:defRPr sz="1446" kern="1200">
          <a:solidFill>
            <a:schemeClr val="tx1"/>
          </a:solidFill>
          <a:latin typeface="+mn-lt"/>
          <a:ea typeface="+mn-ea"/>
          <a:cs typeface="+mn-cs"/>
        </a:defRPr>
      </a:lvl8pPr>
      <a:lvl9pPr marL="2937419" algn="l" defTabSz="734355" rtl="0" eaLnBrk="1" latinLnBrk="0" hangingPunct="1">
        <a:defRPr sz="1446"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arget="../media/image2.jpeg" Type="http://schemas.openxmlformats.org/officeDocument/2006/relationships/image"/><Relationship Id="rId2" Target="../media/image1.png" Type="http://schemas.openxmlformats.org/officeDocument/2006/relationships/image"/><Relationship Id="rId1" Target="../slideLayouts/slideLayout7.xml" Type="http://schemas.openxmlformats.org/officeDocument/2006/relationships/slideLayout"/><Relationship Id="rId5" Target="../media/hdphoto1.wdp" Type="http://schemas.microsoft.com/office/2007/relationships/hdphoto"/><Relationship Id="rId4" Target="../media/image3.png" Type="http://schemas.openxmlformats.org/officeDocument/2006/relationships/image"/></Relationships>
</file>

<file path=ppt/slides/_rels/slide10.xml.rels><?xml version="1.0" encoding="UTF-8" standalone="yes" ?><Relationships xmlns="http://schemas.openxmlformats.org/package/2006/relationships"><Relationship Id="rId3" Target="../media/image14.jpeg" Type="http://schemas.openxmlformats.org/officeDocument/2006/relationships/image"/><Relationship Id="rId2" Target="../media/image4.jpeg" Type="http://schemas.openxmlformats.org/officeDocument/2006/relationships/image"/><Relationship Id="rId1" Target="../slideLayouts/slideLayout7.xml" Type="http://schemas.openxmlformats.org/officeDocument/2006/relationships/slideLayout"/></Relationships>
</file>

<file path=ppt/slides/_rels/slide11.xml.rels><?xml version="1.0" encoding="UTF-8" standalone="yes" ?><Relationships xmlns="http://schemas.openxmlformats.org/package/2006/relationships"><Relationship Id="rId3" Target="../media/image15.jpeg" Type="http://schemas.openxmlformats.org/officeDocument/2006/relationships/image"/><Relationship Id="rId2" Target="../media/image4.jpeg" Type="http://schemas.openxmlformats.org/officeDocument/2006/relationships/image"/><Relationship Id="rId1" Target="../slideLayouts/slideLayout7.xml" Type="http://schemas.openxmlformats.org/officeDocument/2006/relationships/slideLayout"/></Relationships>
</file>

<file path=ppt/slides/_rels/slide12.xml.rels><?xml version="1.0" encoding="UTF-8" standalone="yes" ?><Relationships xmlns="http://schemas.openxmlformats.org/package/2006/relationships"><Relationship Id="rId3" Target="../media/image16.png" Type="http://schemas.openxmlformats.org/officeDocument/2006/relationships/image"/><Relationship Id="rId2" Target="../media/image4.jpeg" Type="http://schemas.openxmlformats.org/officeDocument/2006/relationships/image"/><Relationship Id="rId1" Target="../slideLayouts/slideLayout7.xml" Type="http://schemas.openxmlformats.org/officeDocument/2006/relationships/slideLayout"/></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arget="../media/image5.jpeg" Type="http://schemas.openxmlformats.org/officeDocument/2006/relationships/image"/><Relationship Id="rId2" Target="../media/image4.jpeg" Type="http://schemas.openxmlformats.org/officeDocument/2006/relationships/image"/><Relationship Id="rId1" Target="../slideLayouts/slideLayout7.xml" Type="http://schemas.openxmlformats.org/officeDocument/2006/relationships/slideLayout"/></Relationships>
</file>

<file path=ppt/slides/_rels/slide4.xml.rels><?xml version="1.0" encoding="UTF-8" standalone="yes" ?><Relationships xmlns="http://schemas.openxmlformats.org/package/2006/relationships"><Relationship Id="rId3" Target="../media/image6.jpeg" Type="http://schemas.openxmlformats.org/officeDocument/2006/relationships/image"/><Relationship Id="rId2" Target="../media/image4.jpeg" Type="http://schemas.openxmlformats.org/officeDocument/2006/relationships/image"/><Relationship Id="rId1" Target="../slideLayouts/slideLayout7.xml" Type="http://schemas.openxmlformats.org/officeDocument/2006/relationships/slideLayout"/></Relationships>
</file>

<file path=ppt/slides/_rels/slide5.xml.rels><?xml version="1.0" encoding="UTF-8" standalone="yes" ?><Relationships xmlns="http://schemas.openxmlformats.org/package/2006/relationships"><Relationship Id="rId3" Target="../media/image7.jpeg" Type="http://schemas.openxmlformats.org/officeDocument/2006/relationships/image"/><Relationship Id="rId2" Target="../media/image4.jpeg" Type="http://schemas.openxmlformats.org/officeDocument/2006/relationships/image"/><Relationship Id="rId1" Target="../slideLayouts/slideLayout7.xml" Type="http://schemas.openxmlformats.org/officeDocument/2006/relationships/slideLayout"/></Relationships>
</file>

<file path=ppt/slides/_rels/slide6.xml.rels><?xml version="1.0" encoding="UTF-8" standalone="yes" ?><Relationships xmlns="http://schemas.openxmlformats.org/package/2006/relationships"><Relationship Id="rId3" Target="../media/image8.jpeg" Type="http://schemas.openxmlformats.org/officeDocument/2006/relationships/image"/><Relationship Id="rId2" Target="../media/image4.jpeg" Type="http://schemas.openxmlformats.org/officeDocument/2006/relationships/image"/><Relationship Id="rId1" Target="../slideLayouts/slideLayout7.xml" Type="http://schemas.openxmlformats.org/officeDocument/2006/relationships/slideLayout"/></Relationships>
</file>

<file path=ppt/slides/_rels/slide7.xml.rels><?xml version="1.0" encoding="UTF-8" standalone="yes" ?><Relationships xmlns="http://schemas.openxmlformats.org/package/2006/relationships"><Relationship Id="rId3" Target="../media/image9.jpeg" Type="http://schemas.openxmlformats.org/officeDocument/2006/relationships/image"/><Relationship Id="rId2" Target="../media/image4.jpeg" Type="http://schemas.openxmlformats.org/officeDocument/2006/relationships/image"/><Relationship Id="rId1" Target="../slideLayouts/slideLayout7.xml" Type="http://schemas.openxmlformats.org/officeDocument/2006/relationships/slideLayout"/></Relationships>
</file>

<file path=ppt/slides/_rels/slide8.xml.rels><?xml version="1.0" encoding="UTF-8" standalone="yes" ?><Relationships xmlns="http://schemas.openxmlformats.org/package/2006/relationships"><Relationship Id="rId3" Target="../media/image10.png" Type="http://schemas.openxmlformats.org/officeDocument/2006/relationships/image"/><Relationship Id="rId2" Target="../media/image4.jpeg" Type="http://schemas.openxmlformats.org/officeDocument/2006/relationships/image"/><Relationship Id="rId1" Target="../slideLayouts/slideLayout7.xml" Type="http://schemas.openxmlformats.org/officeDocument/2006/relationships/slideLayout"/></Relationships>
</file>

<file path=ppt/slides/_rels/slide9.xml.rels><?xml version="1.0" encoding="UTF-8" standalone="yes" ?><Relationships xmlns="http://schemas.openxmlformats.org/package/2006/relationships"><Relationship Id="rId3" Target="../media/image11.jpeg" Type="http://schemas.openxmlformats.org/officeDocument/2006/relationships/image"/><Relationship Id="rId2" Target="../media/image4.jpeg" Type="http://schemas.openxmlformats.org/officeDocument/2006/relationships/image"/><Relationship Id="rId1" Target="../slideLayouts/slideLayout7.xml" Type="http://schemas.openxmlformats.org/officeDocument/2006/relationships/slideLayout"/><Relationship Id="rId5" Target="../media/image13.jpeg" Type="http://schemas.openxmlformats.org/officeDocument/2006/relationships/image"/><Relationship Id="rId4" Target="../media/image12.jpeg" Type="http://schemas.openxmlformats.org/officeDocument/2006/relationships/image"/></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7343775" cy="10620375"/>
          </a:xfrm>
          <a:prstGeom prst="rect">
            <a:avLst/>
          </a:prstGeom>
        </p:spPr>
      </p:pic>
      <p:sp>
        <p:nvSpPr>
          <p:cNvPr id="3" name="Прямоугольник 2"/>
          <p:cNvSpPr/>
          <p:nvPr/>
        </p:nvSpPr>
        <p:spPr>
          <a:xfrm>
            <a:off x="893618" y="3138054"/>
            <a:ext cx="5614984" cy="2862322"/>
          </a:xfrm>
          <a:prstGeom prst="rect">
            <a:avLst/>
          </a:prstGeom>
        </p:spPr>
        <p:txBody>
          <a:bodyPr wrap="square">
            <a:spAutoFit/>
          </a:bodyPr>
          <a:lstStyle/>
          <a:p>
            <a:pPr algn="ctr"/>
            <a:r>
              <a:rPr lang="ru-RU" sz="3200" b="1" dirty="0">
                <a:solidFill>
                  <a:srgbClr val="C00000"/>
                </a:solidFill>
                <a:latin typeface="Times New Roman" panose="02020603050405020304" pitchFamily="18" charset="0"/>
                <a:cs typeface="Times New Roman" panose="02020603050405020304" pitchFamily="18" charset="0"/>
              </a:rPr>
              <a:t>Консультация для родителей</a:t>
            </a:r>
          </a:p>
          <a:p>
            <a:pPr algn="ctr"/>
            <a:endParaRPr lang="ru-RU" sz="2800" b="1" dirty="0">
              <a:solidFill>
                <a:srgbClr val="C00000"/>
              </a:solidFill>
              <a:latin typeface="Times New Roman" panose="02020603050405020304" pitchFamily="18" charset="0"/>
              <a:cs typeface="Times New Roman" panose="02020603050405020304" pitchFamily="18" charset="0"/>
            </a:endParaRPr>
          </a:p>
          <a:p>
            <a:pPr algn="ctr"/>
            <a:r>
              <a:rPr lang="ru-RU" sz="4000" b="1" dirty="0" smtClean="0">
                <a:solidFill>
                  <a:srgbClr val="C00000"/>
                </a:solidFill>
                <a:latin typeface="Times New Roman" panose="02020603050405020304" pitchFamily="18" charset="0"/>
                <a:cs typeface="Times New Roman" panose="02020603050405020304" pitchFamily="18" charset="0"/>
              </a:rPr>
              <a:t>«</a:t>
            </a:r>
            <a:r>
              <a:rPr lang="ru-RU" sz="4000" b="1" dirty="0">
                <a:solidFill>
                  <a:srgbClr val="C00000"/>
                </a:solidFill>
                <a:latin typeface="Times New Roman" panose="02020603050405020304" pitchFamily="18" charset="0"/>
                <a:cs typeface="Times New Roman" panose="02020603050405020304" pitchFamily="18" charset="0"/>
              </a:rPr>
              <a:t>Как </a:t>
            </a:r>
            <a:r>
              <a:rPr lang="ru-RU" sz="4000" b="1" dirty="0" smtClean="0">
                <a:solidFill>
                  <a:srgbClr val="C00000"/>
                </a:solidFill>
                <a:latin typeface="Times New Roman" panose="02020603050405020304" pitchFamily="18" charset="0"/>
                <a:cs typeface="Times New Roman" panose="02020603050405020304" pitchFamily="18" charset="0"/>
              </a:rPr>
              <a:t>организовать </a:t>
            </a:r>
          </a:p>
          <a:p>
            <a:pPr algn="ctr"/>
            <a:r>
              <a:rPr lang="ru-RU" sz="4000" b="1" dirty="0" smtClean="0">
                <a:solidFill>
                  <a:srgbClr val="C00000"/>
                </a:solidFill>
                <a:latin typeface="Times New Roman" panose="02020603050405020304" pitchFamily="18" charset="0"/>
                <a:cs typeface="Times New Roman" panose="02020603050405020304" pitchFamily="18" charset="0"/>
              </a:rPr>
              <a:t>занимательные </a:t>
            </a:r>
            <a:r>
              <a:rPr lang="ru-RU" sz="4000" b="1" dirty="0">
                <a:solidFill>
                  <a:srgbClr val="C00000"/>
                </a:solidFill>
                <a:latin typeface="Times New Roman" panose="02020603050405020304" pitchFamily="18" charset="0"/>
                <a:cs typeface="Times New Roman" panose="02020603050405020304" pitchFamily="18" charset="0"/>
              </a:rPr>
              <a:t>опыты </a:t>
            </a:r>
            <a:r>
              <a:rPr lang="ru-RU" sz="4000" b="1" dirty="0" smtClean="0">
                <a:solidFill>
                  <a:srgbClr val="C00000"/>
                </a:solidFill>
                <a:latin typeface="Times New Roman" panose="02020603050405020304" pitchFamily="18" charset="0"/>
                <a:cs typeface="Times New Roman" panose="02020603050405020304" pitchFamily="18" charset="0"/>
              </a:rPr>
              <a:t> с водой</a:t>
            </a:r>
            <a:r>
              <a:rPr lang="ru-RU" sz="4000" b="1" dirty="0">
                <a:solidFill>
                  <a:srgbClr val="C00000"/>
                </a:solidFill>
                <a:latin typeface="Times New Roman" panose="02020603050405020304" pitchFamily="18" charset="0"/>
                <a:cs typeface="Times New Roman" panose="02020603050405020304" pitchFamily="18" charset="0"/>
              </a:rPr>
              <a:t>»</a:t>
            </a:r>
          </a:p>
        </p:txBody>
      </p:sp>
      <p:pic>
        <p:nvPicPr>
          <p:cNvPr id="5" name="Рисунок 4"/>
          <p:cNvPicPr>
            <a:picLocks noChangeAspect="1"/>
          </p:cNvPicPr>
          <p:nvPr/>
        </p:nvPicPr>
        <p:blipFill>
          <a:blip r:embed="rId3"/>
          <a:stretch>
            <a:fillRect/>
          </a:stretch>
        </p:blipFill>
        <p:spPr>
          <a:xfrm>
            <a:off x="1601498" y="6188659"/>
            <a:ext cx="4199224" cy="3638110"/>
          </a:xfrm>
          <a:prstGeom prst="rect">
            <a:avLst/>
          </a:prstGeom>
        </p:spPr>
      </p:pic>
      <p:pic>
        <p:nvPicPr>
          <p:cNvPr id="11" name="Рисунок 10"/>
          <p:cNvPicPr>
            <a:picLocks noChangeAspect="1"/>
          </p:cNvPicPr>
          <p:nvPr/>
        </p:nvPicPr>
        <p:blipFill>
          <a:blip r:embed="rId4">
            <a:extLst>
              <a:ext uri="{BEBA8EAE-BF5A-486C-A8C5-ECC9F3942E4B}">
                <a14:imgProps xmlns:a14="http://schemas.microsoft.com/office/drawing/2010/main">
                  <a14:imgLayer r:embed="rId5">
                    <a14:imgEffect>
                      <a14:backgroundRemoval t="0" b="100000" l="0" r="100000"/>
                    </a14:imgEffect>
                  </a14:imgLayer>
                </a14:imgProps>
              </a:ext>
            </a:extLst>
          </a:blip>
          <a:stretch>
            <a:fillRect/>
          </a:stretch>
        </p:blipFill>
        <p:spPr>
          <a:xfrm>
            <a:off x="2275108" y="757933"/>
            <a:ext cx="2793554" cy="2815942"/>
          </a:xfrm>
          <a:prstGeom prst="rect">
            <a:avLst/>
          </a:prstGeom>
        </p:spPr>
      </p:pic>
    </p:spTree>
    <p:extLst>
      <p:ext uri="{BB962C8B-B14F-4D97-AF65-F5344CB8AC3E}">
        <p14:creationId xmlns:p14="http://schemas.microsoft.com/office/powerpoint/2010/main" val="1981660592"/>
      </p:ext>
    </p:extLst>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272" y="111"/>
            <a:ext cx="7346317" cy="10620152"/>
          </a:xfrm>
          <a:prstGeom prst="rect">
            <a:avLst/>
          </a:prstGeom>
        </p:spPr>
      </p:pic>
      <p:sp>
        <p:nvSpPr>
          <p:cNvPr id="3" name="Прямоугольник 2"/>
          <p:cNvSpPr/>
          <p:nvPr/>
        </p:nvSpPr>
        <p:spPr>
          <a:xfrm>
            <a:off x="665018" y="844605"/>
            <a:ext cx="5985164" cy="4985980"/>
          </a:xfrm>
          <a:prstGeom prst="rect">
            <a:avLst/>
          </a:prstGeom>
        </p:spPr>
        <p:txBody>
          <a:bodyPr wrap="square">
            <a:spAutoFit/>
          </a:bodyPr>
          <a:lstStyle/>
          <a:p>
            <a:pPr lvl="0"/>
            <a:r>
              <a:rPr b="1" dirty="0" lang="ru-RU" smtClean="0" sz="2400">
                <a:solidFill>
                  <a:srgbClr val="C00000"/>
                </a:solidFill>
              </a:rPr>
              <a:t>8. </a:t>
            </a:r>
            <a:r>
              <a:rPr b="1" dirty="0" lang="ru-RU" sz="2400">
                <a:solidFill>
                  <a:srgbClr val="C00000"/>
                </a:solidFill>
              </a:rPr>
              <a:t>Опыт </a:t>
            </a:r>
            <a:r>
              <a:rPr b="1" dirty="0" lang="ru-RU" smtClean="0" sz="2400">
                <a:solidFill>
                  <a:srgbClr val="C00000"/>
                </a:solidFill>
              </a:rPr>
              <a:t>«Тонет- не тонет»</a:t>
            </a:r>
          </a:p>
          <a:p>
            <a:pPr lvl="0"/>
            <a:endParaRPr b="1" dirty="0" lang="ru-RU" sz="2400">
              <a:solidFill>
                <a:srgbClr val="C00000"/>
              </a:solidFill>
            </a:endParaRPr>
          </a:p>
          <a:p>
            <a:pPr algn="just" lvl="0"/>
            <a:r>
              <a:rPr dirty="0" lang="ru-RU" smtClean="0"/>
              <a:t>Предлагаем </a:t>
            </a:r>
            <a:r>
              <a:rPr dirty="0" lang="ru-RU"/>
              <a:t>ребенку проверить, какие из окружающих его предметов тонут в воде, а какие остаются на ее поверхности.</a:t>
            </a:r>
          </a:p>
          <a:p>
            <a:pPr algn="just" lvl="0"/>
            <a:endParaRPr dirty="0" lang="ru-RU"/>
          </a:p>
          <a:p>
            <a:pPr algn="just" lvl="0"/>
            <a:r>
              <a:rPr dirty="0" lang="ru-RU"/>
              <a:t>   </a:t>
            </a:r>
            <a:r>
              <a:rPr dirty="0" lang="ru-RU" smtClean="0"/>
              <a:t>Для </a:t>
            </a:r>
            <a:r>
              <a:rPr dirty="0" lang="ru-RU"/>
              <a:t>эксперимента подойдут столовые ложки, пробки, зубочистки, бусины, кусочки пластилина, любимые детальки от «Лего» и прочая бытовая мелочь</a:t>
            </a:r>
            <a:r>
              <a:rPr dirty="0" lang="ru-RU" smtClean="0"/>
              <a:t>.</a:t>
            </a:r>
            <a:endParaRPr dirty="0" lang="ru-RU"/>
          </a:p>
          <a:p>
            <a:pPr algn="just" lvl="0"/>
            <a:r>
              <a:rPr dirty="0" lang="ru-RU"/>
              <a:t>  </a:t>
            </a:r>
            <a:r>
              <a:rPr dirty="0" lang="ru-RU" smtClean="0"/>
              <a:t>По </a:t>
            </a:r>
            <a:r>
              <a:rPr dirty="0" lang="ru-RU"/>
              <a:t>одному опускаем эти предметы в таз с водой и наблюдаем за происходящим</a:t>
            </a:r>
            <a:r>
              <a:rPr dirty="0" lang="ru-RU" smtClean="0"/>
              <a:t>.</a:t>
            </a:r>
          </a:p>
          <a:p>
            <a:pPr algn="just" lvl="0"/>
            <a:endParaRPr dirty="0" lang="ru-RU" smtClean="0"/>
          </a:p>
          <a:p>
            <a:pPr algn="just" lvl="0"/>
            <a:r>
              <a:rPr dirty="0" lang="ru-RU" smtClean="0"/>
              <a:t>   Пусть </a:t>
            </a:r>
            <a:r>
              <a:rPr dirty="0" lang="ru-RU"/>
              <a:t>ребенок попробует самостоятельно сделать вывод: утонули тяжелые предметы,</a:t>
            </a:r>
          </a:p>
          <a:p>
            <a:pPr algn="just" lvl="0"/>
            <a:r>
              <a:rPr dirty="0" lang="ru-RU"/>
              <a:t>а легкие остались на плаву. Если ребенок затрудняется, то задача родителя- помочь</a:t>
            </a:r>
          </a:p>
          <a:p>
            <a:pPr algn="just" lvl="0"/>
            <a:r>
              <a:rPr dirty="0" lang="ru-RU"/>
              <a:t>ему сделать умозаключение.</a:t>
            </a:r>
          </a:p>
        </p:txBody>
      </p:sp>
      <p:pic>
        <p:nvPicPr>
          <p:cNvPr id="4" name="Рисунок 3"/>
          <p:cNvPicPr>
            <a:picLocks noChangeAspect="1"/>
          </p:cNvPicPr>
          <p:nvPr/>
        </p:nvPicPr>
        <p:blipFill rotWithShape="1">
          <a:blip r:embed="rId3"/>
          <a:srcRect b="165" l="130" r="131"/>
          <a:stretch/>
        </p:blipFill>
        <p:spPr>
          <a:xfrm>
            <a:off x="729504" y="6284965"/>
            <a:ext cx="5856192" cy="2254516"/>
          </a:xfrm>
          <a:prstGeom prst="rect">
            <a:avLst/>
          </a:prstGeom>
        </p:spPr>
      </p:pic>
    </p:spTree>
    <p:extLst>
      <p:ext uri="{BB962C8B-B14F-4D97-AF65-F5344CB8AC3E}">
        <p14:creationId xmlns:p14="http://schemas.microsoft.com/office/powerpoint/2010/main" val="2226749414"/>
      </p:ext>
    </p:extLst>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272" y="111"/>
            <a:ext cx="7346317" cy="10620152"/>
          </a:xfrm>
          <a:prstGeom prst="rect">
            <a:avLst/>
          </a:prstGeom>
        </p:spPr>
      </p:pic>
      <p:pic>
        <p:nvPicPr>
          <p:cNvPr id="3" name="Рисунок 2"/>
          <p:cNvPicPr>
            <a:picLocks noChangeAspect="1"/>
          </p:cNvPicPr>
          <p:nvPr/>
        </p:nvPicPr>
        <p:blipFill rotWithShape="1">
          <a:blip r:embed="rId3"/>
          <a:srcRect t="265"/>
          <a:stretch/>
        </p:blipFill>
        <p:spPr>
          <a:xfrm>
            <a:off x="818485" y="7852372"/>
            <a:ext cx="5415855" cy="1883785"/>
          </a:xfrm>
          <a:prstGeom prst="rect">
            <a:avLst/>
          </a:prstGeom>
        </p:spPr>
      </p:pic>
      <p:sp>
        <p:nvSpPr>
          <p:cNvPr id="4" name="Прямоугольник 3"/>
          <p:cNvSpPr/>
          <p:nvPr/>
        </p:nvSpPr>
        <p:spPr>
          <a:xfrm>
            <a:off x="539352" y="486575"/>
            <a:ext cx="6277084" cy="8032968"/>
          </a:xfrm>
          <a:prstGeom prst="rect">
            <a:avLst/>
          </a:prstGeom>
        </p:spPr>
        <p:txBody>
          <a:bodyPr wrap="square">
            <a:spAutoFit/>
          </a:bodyPr>
          <a:lstStyle/>
          <a:p>
            <a:pPr lvl="0"/>
            <a:r>
              <a:rPr b="1" dirty="0" lang="ru-RU" smtClean="0" sz="2400">
                <a:solidFill>
                  <a:srgbClr val="C00000"/>
                </a:solidFill>
              </a:rPr>
              <a:t>9. </a:t>
            </a:r>
            <a:r>
              <a:rPr b="1" dirty="0" lang="ru-RU" sz="2400">
                <a:solidFill>
                  <a:srgbClr val="C00000"/>
                </a:solidFill>
              </a:rPr>
              <a:t>Опыт </a:t>
            </a:r>
            <a:r>
              <a:rPr b="1" dirty="0" lang="ru-RU" smtClean="0" sz="2400">
                <a:solidFill>
                  <a:srgbClr val="C00000"/>
                </a:solidFill>
              </a:rPr>
              <a:t>«Шагающая вода»</a:t>
            </a:r>
          </a:p>
          <a:p>
            <a:pPr algn="just" lvl="0"/>
            <a:r>
              <a:rPr dirty="0" lang="ru-RU"/>
              <a:t>Вода — необыкновенная и удивительная, и эксперимент «Шагающая вода» это докажет</a:t>
            </a:r>
            <a:r>
              <a:rPr dirty="0" lang="ru-RU" smtClean="0"/>
              <a:t>. </a:t>
            </a:r>
          </a:p>
          <a:p>
            <a:pPr algn="just" indent="-342900" lvl="0" marL="342900">
              <a:buAutoNum type="arabicPeriod"/>
            </a:pPr>
            <a:r>
              <a:rPr dirty="0" lang="ru-RU" smtClean="0"/>
              <a:t>Подготовьте </a:t>
            </a:r>
            <a:r>
              <a:rPr dirty="0" lang="ru-RU"/>
              <a:t>бумажные полотенца (можно взять бумажные салфетки, но они при намокании плохо держат форму). Нам нужны полоски 5-7 сантиметров в ширину и 15-20 сантиметров в длину. </a:t>
            </a:r>
            <a:endParaRPr dirty="0" lang="ru-RU" smtClean="0"/>
          </a:p>
          <a:p>
            <a:pPr algn="just" indent="-342900" lvl="0" marL="342900">
              <a:buAutoNum type="arabicPeriod"/>
            </a:pPr>
            <a:r>
              <a:rPr dirty="0" lang="ru-RU" smtClean="0"/>
              <a:t>2</a:t>
            </a:r>
            <a:r>
              <a:rPr dirty="0" lang="ru-RU"/>
              <a:t>. Возьмите три стаканчика, налейте в них воду. А затем добавьте пищевые красители. Обращаю ваше внимание, что этот эксперимент нужно делать с пищевыми красителями! С гуашью и акварелью у нас не получилось его сделать. 3. В два остальных стаканчика воду можно не наливать совсем. Или как сделали мы: налить гораздо меньше, чем в предыдущие три.</a:t>
            </a:r>
          </a:p>
          <a:p>
            <a:pPr algn="just" lvl="0"/>
            <a:r>
              <a:rPr dirty="0" lang="ru-RU"/>
              <a:t>4. Поставьте стаканчики в ряд, чередуя их: один с красителем, другой без</a:t>
            </a:r>
            <a:r>
              <a:rPr dirty="0" lang="ru-RU" smtClean="0"/>
              <a:t>.</a:t>
            </a:r>
          </a:p>
          <a:p>
            <a:pPr algn="just" lvl="0"/>
            <a:r>
              <a:rPr dirty="0" lang="ru-RU" smtClean="0"/>
              <a:t> </a:t>
            </a:r>
            <a:r>
              <a:rPr dirty="0" lang="ru-RU"/>
              <a:t>5. Опускаем кончик салфетки в один стаканчик, а второй конец в соседний стаканчик</a:t>
            </a:r>
            <a:r>
              <a:rPr dirty="0" lang="ru-RU" smtClean="0"/>
              <a:t>.</a:t>
            </a:r>
          </a:p>
          <a:p>
            <a:pPr algn="just" lvl="0"/>
            <a:r>
              <a:rPr dirty="0" lang="ru-RU" smtClean="0"/>
              <a:t> </a:t>
            </a:r>
            <a:r>
              <a:rPr dirty="0" lang="ru-RU"/>
              <a:t>6. Наблюдаем за результатом. Через минуту вы уже увидите, как окрашенная вода стала подниматься по салфетке. А через минут 5-10 в стаканчике, в котором было меньше воды, краска начнёт смешиваться. </a:t>
            </a:r>
            <a:endParaRPr dirty="0" lang="ru-RU" smtClean="0"/>
          </a:p>
          <a:p>
            <a:pPr algn="just" lvl="0"/>
            <a:r>
              <a:rPr dirty="0" lang="ru-RU"/>
              <a:t> </a:t>
            </a:r>
            <a:r>
              <a:rPr dirty="0" lang="ru-RU" smtClean="0"/>
              <a:t>    Краска </a:t>
            </a:r>
            <a:r>
              <a:rPr dirty="0" lang="ru-RU"/>
              <a:t>пропитывает волокна салфетки и под силой  тяжести опускается в другой стакан, тем самым окрашивает прозрачную воду.</a:t>
            </a:r>
          </a:p>
          <a:p>
            <a:pPr algn="just" lvl="0"/>
            <a:endParaRPr dirty="0" lang="ru-RU"/>
          </a:p>
          <a:p>
            <a:pPr algn="just" lvl="0"/>
            <a:endParaRPr dirty="0" lang="ru-RU"/>
          </a:p>
          <a:p>
            <a:pPr lvl="0"/>
            <a:endParaRPr b="1" dirty="0" lang="ru-RU" sz="2400">
              <a:solidFill>
                <a:srgbClr val="C00000"/>
              </a:solidFill>
            </a:endParaRPr>
          </a:p>
        </p:txBody>
      </p:sp>
    </p:spTree>
    <p:extLst>
      <p:ext uri="{BB962C8B-B14F-4D97-AF65-F5344CB8AC3E}">
        <p14:creationId xmlns:p14="http://schemas.microsoft.com/office/powerpoint/2010/main" val="28117852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542" y="223"/>
            <a:ext cx="7346317" cy="10620152"/>
          </a:xfrm>
          <a:prstGeom prst="rect">
            <a:avLst/>
          </a:prstGeom>
        </p:spPr>
      </p:pic>
      <p:sp>
        <p:nvSpPr>
          <p:cNvPr id="3" name="Прямоугольник 2"/>
          <p:cNvSpPr/>
          <p:nvPr/>
        </p:nvSpPr>
        <p:spPr>
          <a:xfrm>
            <a:off x="561109" y="630918"/>
            <a:ext cx="6047508" cy="3600986"/>
          </a:xfrm>
          <a:prstGeom prst="rect">
            <a:avLst/>
          </a:prstGeom>
        </p:spPr>
        <p:txBody>
          <a:bodyPr wrap="square">
            <a:spAutoFit/>
          </a:bodyPr>
          <a:lstStyle/>
          <a:p>
            <a:pPr lvl="0"/>
            <a:r>
              <a:rPr lang="ru-RU" sz="2400" b="1" dirty="0" smtClean="0">
                <a:solidFill>
                  <a:srgbClr val="C00000"/>
                </a:solidFill>
              </a:rPr>
              <a:t>10. </a:t>
            </a:r>
            <a:r>
              <a:rPr lang="ru-RU" sz="2400" b="1" dirty="0">
                <a:solidFill>
                  <a:srgbClr val="C00000"/>
                </a:solidFill>
              </a:rPr>
              <a:t>Опыт «Вода не имеет формы</a:t>
            </a:r>
            <a:r>
              <a:rPr lang="ru-RU" sz="2400" b="1" dirty="0" smtClean="0">
                <a:solidFill>
                  <a:srgbClr val="C00000"/>
                </a:solidFill>
              </a:rPr>
              <a:t>»</a:t>
            </a:r>
          </a:p>
          <a:p>
            <a:pPr lvl="0"/>
            <a:endParaRPr lang="ru-RU" sz="2400" b="1" dirty="0">
              <a:solidFill>
                <a:srgbClr val="C00000"/>
              </a:solidFill>
            </a:endParaRPr>
          </a:p>
          <a:p>
            <a:pPr algn="just"/>
            <a:r>
              <a:rPr lang="ru-RU" dirty="0" smtClean="0"/>
              <a:t>Предложить </a:t>
            </a:r>
            <a:r>
              <a:rPr lang="ru-RU" dirty="0"/>
              <a:t>детям рассмотреть </a:t>
            </a:r>
            <a:r>
              <a:rPr lang="ru-RU" dirty="0" smtClean="0"/>
              <a:t>кубик льда </a:t>
            </a:r>
            <a:r>
              <a:rPr lang="ru-RU" dirty="0"/>
              <a:t>(напомнить, что лёд – это </a:t>
            </a:r>
            <a:r>
              <a:rPr lang="ru-RU" dirty="0" smtClean="0"/>
              <a:t>твёрдая вода</a:t>
            </a:r>
            <a:r>
              <a:rPr lang="ru-RU" dirty="0"/>
              <a:t>). Какой формы этот кусочек </a:t>
            </a:r>
            <a:r>
              <a:rPr lang="ru-RU" dirty="0" smtClean="0"/>
              <a:t>льда? Изменит </a:t>
            </a:r>
            <a:r>
              <a:rPr lang="ru-RU" dirty="0"/>
              <a:t>ли он свою форму, если </a:t>
            </a:r>
            <a:r>
              <a:rPr lang="ru-RU" dirty="0" smtClean="0"/>
              <a:t>мы опустим </a:t>
            </a:r>
            <a:r>
              <a:rPr lang="ru-RU" dirty="0"/>
              <a:t>его в стакан, в миску, положим </a:t>
            </a:r>
            <a:r>
              <a:rPr lang="ru-RU" dirty="0" smtClean="0"/>
              <a:t>на стол </a:t>
            </a:r>
            <a:r>
              <a:rPr lang="ru-RU" dirty="0"/>
              <a:t>или на ладошку? Нет, в любом месте </a:t>
            </a:r>
            <a:r>
              <a:rPr lang="ru-RU" dirty="0" smtClean="0"/>
              <a:t>он остаётся </a:t>
            </a:r>
            <a:r>
              <a:rPr lang="ru-RU" dirty="0"/>
              <a:t>кубиком</a:t>
            </a:r>
            <a:r>
              <a:rPr lang="ru-RU" dirty="0" smtClean="0"/>
              <a:t>. А </a:t>
            </a:r>
            <a:r>
              <a:rPr lang="ru-RU" dirty="0"/>
              <a:t>жидкая вода? </a:t>
            </a:r>
            <a:r>
              <a:rPr lang="ru-RU" dirty="0" smtClean="0"/>
              <a:t>Дети наливают </a:t>
            </a:r>
            <a:r>
              <a:rPr lang="ru-RU" dirty="0"/>
              <a:t>воду в различные сосуды: </a:t>
            </a:r>
            <a:r>
              <a:rPr lang="ru-RU" dirty="0" smtClean="0"/>
              <a:t>стакан, графин</a:t>
            </a:r>
            <a:r>
              <a:rPr lang="ru-RU" dirty="0"/>
              <a:t>, пробирку, в стеклянную бутылку, </a:t>
            </a:r>
            <a:r>
              <a:rPr lang="ru-RU" dirty="0" smtClean="0"/>
              <a:t>в цилиндр.</a:t>
            </a:r>
          </a:p>
          <a:p>
            <a:pPr algn="just"/>
            <a:endParaRPr lang="ru-RU" dirty="0"/>
          </a:p>
          <a:p>
            <a:pPr algn="just"/>
            <a:r>
              <a:rPr lang="ru-RU" dirty="0" smtClean="0"/>
              <a:t>Вывод: вода </a:t>
            </a:r>
            <a:r>
              <a:rPr lang="ru-RU" dirty="0"/>
              <a:t>принимает форму того сосуда, </a:t>
            </a:r>
            <a:r>
              <a:rPr lang="ru-RU" dirty="0" smtClean="0"/>
              <a:t>в котором </a:t>
            </a:r>
            <a:r>
              <a:rPr lang="ru-RU" dirty="0"/>
              <a:t>находится. Значит, жидкая вода </a:t>
            </a:r>
            <a:r>
              <a:rPr lang="ru-RU" dirty="0" smtClean="0"/>
              <a:t>не имеет </a:t>
            </a:r>
            <a:r>
              <a:rPr lang="ru-RU" dirty="0"/>
              <a:t>формы.</a:t>
            </a:r>
          </a:p>
        </p:txBody>
      </p:sp>
      <p:pic>
        <p:nvPicPr>
          <p:cNvPr id="4" name="Рисунок 3"/>
          <p:cNvPicPr>
            <a:picLocks noChangeAspect="1"/>
          </p:cNvPicPr>
          <p:nvPr/>
        </p:nvPicPr>
        <p:blipFill>
          <a:blip r:embed="rId3"/>
          <a:stretch>
            <a:fillRect/>
          </a:stretch>
        </p:blipFill>
        <p:spPr>
          <a:xfrm>
            <a:off x="839094" y="5310299"/>
            <a:ext cx="5663044" cy="3223841"/>
          </a:xfrm>
          <a:prstGeom prst="rect">
            <a:avLst/>
          </a:prstGeom>
        </p:spPr>
      </p:pic>
    </p:spTree>
    <p:extLst>
      <p:ext uri="{BB962C8B-B14F-4D97-AF65-F5344CB8AC3E}">
        <p14:creationId xmlns:p14="http://schemas.microsoft.com/office/powerpoint/2010/main" val="32582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7343775" cy="10620375"/>
          </a:xfrm>
          <a:prstGeom prst="rect">
            <a:avLst/>
          </a:prstGeom>
        </p:spPr>
      </p:pic>
      <p:sp>
        <p:nvSpPr>
          <p:cNvPr id="4" name="Прямоугольник 3"/>
          <p:cNvSpPr/>
          <p:nvPr/>
        </p:nvSpPr>
        <p:spPr>
          <a:xfrm>
            <a:off x="776792" y="847426"/>
            <a:ext cx="5790189" cy="7848302"/>
          </a:xfrm>
          <a:prstGeom prst="rect">
            <a:avLst/>
          </a:prstGeom>
        </p:spPr>
        <p:txBody>
          <a:bodyPr wrap="square">
            <a:spAutoFit/>
          </a:bodyPr>
          <a:lstStyle/>
          <a:p>
            <a:pPr indent="449580" algn="just"/>
            <a:r>
              <a:rPr lang="ru-RU" dirty="0">
                <a:solidFill>
                  <a:srgbClr val="000000"/>
                </a:solidFill>
                <a:latin typeface="Times New Roman" panose="02020603050405020304" pitchFamily="18" charset="0"/>
                <a:cs typeface="Times New Roman" panose="02020603050405020304" pitchFamily="18" charset="0"/>
              </a:rPr>
              <a:t>Самостоятельный опыт ребенка способствует приобретению необходимых знаний об окружающей действительности, умений и навыков, будь то его первые попытки донести до рта свою руку или запустить самодельную ракету. В этом случае мыслительные процессы, память, воображение, внимание и восприятие развиваются особенно интенсивно, потому что ребенок сам заинтересован узнать что-то новое.</a:t>
            </a:r>
          </a:p>
          <a:p>
            <a:pPr indent="449580" algn="just"/>
            <a:r>
              <a:rPr lang="ru-RU" dirty="0">
                <a:solidFill>
                  <a:srgbClr val="000000"/>
                </a:solidFill>
                <a:latin typeface="Times New Roman" panose="02020603050405020304" pitchFamily="18" charset="0"/>
                <a:cs typeface="Times New Roman" panose="02020603050405020304" pitchFamily="18" charset="0"/>
              </a:rPr>
              <a:t>Организация занимательных опытов и экспериментов способствует приобретению элементарных естественнонаучных представлений об окружающем мире. В процессе их проведения, ребенок знакомится с различными свойствами веществ: их растворимостью, их взаимодействием и превращениями - замерзанием воды и таянием льда, кипением воды; с основными физическими явлениями: магнитным и земным притяжением, электричеством, отражением и преломлением света.</a:t>
            </a:r>
          </a:p>
          <a:p>
            <a:pPr indent="449580" algn="just"/>
            <a:r>
              <a:rPr lang="ru-RU" dirty="0">
                <a:solidFill>
                  <a:srgbClr val="000000"/>
                </a:solidFill>
                <a:latin typeface="Times New Roman" panose="02020603050405020304" pitchFamily="18" charset="0"/>
                <a:cs typeface="Times New Roman" panose="02020603050405020304" pitchFamily="18" charset="0"/>
              </a:rPr>
              <a:t>Единственный минус в самостоятельных опытах — это неизбежные ошибки и опасность. Но главная ваша задача — научить ребенка помнить о безопасности своей и окружающих.</a:t>
            </a:r>
          </a:p>
          <a:p>
            <a:pPr indent="449580" algn="just"/>
            <a:r>
              <a:rPr lang="ru-RU" dirty="0">
                <a:solidFill>
                  <a:srgbClr val="000000"/>
                </a:solidFill>
                <a:latin typeface="Times New Roman" panose="02020603050405020304" pitchFamily="18" charset="0"/>
                <a:cs typeface="Times New Roman" panose="02020603050405020304" pitchFamily="18" charset="0"/>
              </a:rPr>
              <a:t>В квартире необходимо выделить ребенку место для проведения опытов, помочь подобрать необходимые материалы, опыты с огнем и острыми предметами проводить совместно с ребенком.</a:t>
            </a:r>
          </a:p>
          <a:p>
            <a:r>
              <a:rPr lang="ru-RU" dirty="0"/>
              <a:t/>
            </a:r>
            <a:br>
              <a:rPr lang="ru-RU" dirty="0"/>
            </a:br>
            <a:endParaRPr lang="ru-RU" dirty="0"/>
          </a:p>
        </p:txBody>
      </p:sp>
    </p:spTree>
    <p:extLst>
      <p:ext uri="{BB962C8B-B14F-4D97-AF65-F5344CB8AC3E}">
        <p14:creationId xmlns:p14="http://schemas.microsoft.com/office/powerpoint/2010/main" val="3962563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272" y="111"/>
            <a:ext cx="7346317" cy="10620152"/>
          </a:xfrm>
          <a:prstGeom prst="rect">
            <a:avLst/>
          </a:prstGeom>
        </p:spPr>
      </p:pic>
      <p:sp>
        <p:nvSpPr>
          <p:cNvPr id="3" name="Прямоугольник 2"/>
          <p:cNvSpPr/>
          <p:nvPr/>
        </p:nvSpPr>
        <p:spPr>
          <a:xfrm>
            <a:off x="573175" y="622832"/>
            <a:ext cx="5852536" cy="5355312"/>
          </a:xfrm>
          <a:prstGeom prst="rect">
            <a:avLst/>
          </a:prstGeom>
        </p:spPr>
        <p:txBody>
          <a:bodyPr wrap="square">
            <a:spAutoFit/>
          </a:bodyPr>
          <a:lstStyle/>
          <a:p>
            <a:r>
              <a:rPr lang="ru-RU" sz="2400" b="1" dirty="0">
                <a:solidFill>
                  <a:srgbClr val="C00000"/>
                </a:solidFill>
              </a:rPr>
              <a:t>1. Опыт  «Вода — прозрачная».</a:t>
            </a:r>
          </a:p>
          <a:p>
            <a:endParaRPr lang="ru-RU" dirty="0"/>
          </a:p>
          <a:p>
            <a:r>
              <a:rPr lang="ru-RU" sz="2000" dirty="0"/>
              <a:t>Перед  ребенком стоят два стаканчика: один с водой, другой — с молоком. В оба стаканчика положите палочки или ложечки. В каком из стаканчиков они видны, а в каком — нет? Почему? Почему в стаканчике с водой мы видим палочку, а в стакане с молоком — нет.</a:t>
            </a:r>
          </a:p>
          <a:p>
            <a:endParaRPr lang="ru-RU" sz="2000" dirty="0"/>
          </a:p>
          <a:p>
            <a:r>
              <a:rPr lang="ru-RU" sz="2000" dirty="0"/>
              <a:t>Помогите ребенку сделать вывод о том, что вода прозрачная, а молоко нет.</a:t>
            </a:r>
          </a:p>
          <a:p>
            <a:endParaRPr lang="ru-RU" sz="2000" dirty="0"/>
          </a:p>
          <a:p>
            <a:r>
              <a:rPr lang="ru-RU" sz="2000" dirty="0"/>
              <a:t>На обсуждение можно вынести вопрос о том, что было бы, если бы речная вода была непрозрачной? Например, в сказках говорится о молочных реках с кисельными берегами. Могли </a:t>
            </a:r>
            <a:r>
              <a:rPr lang="ru-RU" sz="2000" dirty="0" smtClean="0"/>
              <a:t>бы рыбы </a:t>
            </a:r>
            <a:r>
              <a:rPr lang="ru-RU" sz="2000" dirty="0"/>
              <a:t>и другие животные жить в таких молочных реках?</a:t>
            </a:r>
          </a:p>
        </p:txBody>
      </p:sp>
      <p:sp>
        <p:nvSpPr>
          <p:cNvPr id="4" name="Rectangle 1"/>
          <p:cNvSpPr>
            <a:spLocks noChangeArrowheads="1"/>
          </p:cNvSpPr>
          <p:nvPr/>
        </p:nvSpPr>
        <p:spPr bwMode="auto">
          <a:xfrm>
            <a:off x="0" y="-123110"/>
            <a:ext cx="8882582"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2536825"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2536825" algn="just" defTabSz="914400" rtl="0" eaLnBrk="0" fontAlgn="base" latinLnBrk="0" hangingPunct="0">
              <a:lnSpc>
                <a:spcPct val="100000"/>
              </a:lnSpc>
              <a:spcBef>
                <a:spcPct val="0"/>
              </a:spcBef>
              <a:spcAft>
                <a:spcPct val="0"/>
              </a:spcAft>
              <a:buClrTx/>
              <a:buSzTx/>
              <a:buFontTx/>
              <a:buNone/>
              <a:tabLst/>
            </a:pPr>
            <a:endParaRPr kumimoji="0" lang="ru-RU" altLang="ru-RU" sz="1000" b="0" i="0" u="none" strike="noStrike" cap="none" normalizeH="0" baseline="0" dirty="0" smtClean="0">
              <a:ln>
                <a:noFill/>
              </a:ln>
              <a:solidFill>
                <a:srgbClr val="000000"/>
              </a:solidFill>
              <a:effectLst/>
              <a:latin typeface="Calibri" panose="020F0502020204030204" pitchFamily="34" charset="0"/>
            </a:endParaRPr>
          </a:p>
        </p:txBody>
      </p:sp>
      <p:sp>
        <p:nvSpPr>
          <p:cNvPr id="5" name="AutoShape 2" descr="https://lh5.googleusercontent.com/WbB3yP3pzkfS2jlGlyz8dA3ZlyhzZrJLUBCQmv2zXFG9G_gzdCdrp-kqdVSq5raDCBPlcc5Oto7W4l7rSENrxls6OUXn9Vyq-zS_OGUOZWeytJSQLUxi0RZnjrkV8W0Rssbr2EC6dlrMErmYdg"/>
          <p:cNvSpPr>
            <a:spLocks noChangeAspect="1" noChangeArrowheads="1"/>
          </p:cNvSpPr>
          <p:nvPr/>
        </p:nvSpPr>
        <p:spPr bwMode="auto">
          <a:xfrm>
            <a:off x="6964362" y="-144463"/>
            <a:ext cx="368667"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6" name="Рисунок 5"/>
          <p:cNvPicPr>
            <a:picLocks noChangeAspect="1"/>
          </p:cNvPicPr>
          <p:nvPr/>
        </p:nvPicPr>
        <p:blipFill>
          <a:blip r:embed="rId3"/>
          <a:stretch>
            <a:fillRect/>
          </a:stretch>
        </p:blipFill>
        <p:spPr>
          <a:xfrm>
            <a:off x="818508" y="6477865"/>
            <a:ext cx="5361870" cy="2915517"/>
          </a:xfrm>
          <a:prstGeom prst="rect">
            <a:avLst/>
          </a:prstGeom>
        </p:spPr>
      </p:pic>
    </p:spTree>
    <p:extLst>
      <p:ext uri="{BB962C8B-B14F-4D97-AF65-F5344CB8AC3E}">
        <p14:creationId xmlns:p14="http://schemas.microsoft.com/office/powerpoint/2010/main" val="2986911644"/>
      </p:ext>
    </p:extLst>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272" y="111"/>
            <a:ext cx="7346317" cy="10620152"/>
          </a:xfrm>
          <a:prstGeom prst="rect">
            <a:avLst/>
          </a:prstGeom>
        </p:spPr>
      </p:pic>
      <p:sp>
        <p:nvSpPr>
          <p:cNvPr id="3" name="Прямоугольник 2"/>
          <p:cNvSpPr/>
          <p:nvPr/>
        </p:nvSpPr>
        <p:spPr>
          <a:xfrm>
            <a:off x="620927" y="526352"/>
            <a:ext cx="6101918" cy="6001643"/>
          </a:xfrm>
          <a:prstGeom prst="rect">
            <a:avLst/>
          </a:prstGeom>
        </p:spPr>
        <p:txBody>
          <a:bodyPr wrap="square">
            <a:spAutoFit/>
          </a:bodyPr>
          <a:lstStyle/>
          <a:p>
            <a:r>
              <a:rPr b="1" dirty="0" lang="ru-RU" sz="2400">
                <a:solidFill>
                  <a:srgbClr val="C00000"/>
                </a:solidFill>
              </a:rPr>
              <a:t>2. Опыт  «У воды нет вкуса».</a:t>
            </a:r>
          </a:p>
          <a:p>
            <a:endParaRPr dirty="0" lang="ru-RU"/>
          </a:p>
          <a:p>
            <a:pPr algn="just"/>
            <a:r>
              <a:rPr dirty="0" lang="ru-RU"/>
              <a:t>Предложите ребенку попробовать воду через соломинку. Какая она по вкусу? Дайте ему попробовать для сравнения сок или молоко. Если ребенок не убедился, пусть еще раз попробует воду. Взрослый должен привести доводы того, что у воды нет вкуса.</a:t>
            </a:r>
          </a:p>
          <a:p>
            <a:pPr algn="just"/>
            <a:endParaRPr dirty="0" lang="ru-RU"/>
          </a:p>
          <a:p>
            <a:pPr algn="just"/>
            <a:r>
              <a:rPr dirty="0" lang="ru-RU"/>
              <a:t>В народе часто говорят: «Какая вкусная вода!». При этом у ребенка формируется соответствующий стереотип, неверное с точки зрения свойств воды представление. Объясните, что когда человек очень хочет пить, то с удовольствием пьет воду и, чтобы выразить свое удовольствие, говорит: «Какая вкусная вода», — хотя на самом деле ее вкуса не чувствует.</a:t>
            </a:r>
          </a:p>
          <a:p>
            <a:pPr algn="just"/>
            <a:endParaRPr dirty="0" lang="ru-RU"/>
          </a:p>
          <a:p>
            <a:pPr algn="just"/>
            <a:r>
              <a:rPr dirty="0" lang="ru-RU"/>
              <a:t>Для того, чтобы узнать вкус морской воды, можно добавить в стакан морской соли и сравнить со вкусом обычной питьевой воды.  Взрослый объясняет, что  морская вода на вкус соленая, потому что в ней много разных солей, однако пить ее нельзя. </a:t>
            </a:r>
          </a:p>
        </p:txBody>
      </p:sp>
      <p:pic>
        <p:nvPicPr>
          <p:cNvPr id="4" name="Рисунок 3"/>
          <p:cNvPicPr>
            <a:picLocks noChangeAspect="1"/>
          </p:cNvPicPr>
          <p:nvPr/>
        </p:nvPicPr>
        <p:blipFill rotWithShape="1">
          <a:blip r:embed="rId3"/>
          <a:srcRect b="189" l="170" r="110" t="11"/>
          <a:stretch/>
        </p:blipFill>
        <p:spPr>
          <a:xfrm>
            <a:off x="2951018" y="6527995"/>
            <a:ext cx="2247640" cy="3177114"/>
          </a:xfrm>
          <a:prstGeom prst="rect">
            <a:avLst/>
          </a:prstGeom>
        </p:spPr>
      </p:pic>
    </p:spTree>
    <p:extLst>
      <p:ext uri="{BB962C8B-B14F-4D97-AF65-F5344CB8AC3E}">
        <p14:creationId xmlns:p14="http://schemas.microsoft.com/office/powerpoint/2010/main" val="14411956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272" y="111"/>
            <a:ext cx="7346317" cy="10620152"/>
          </a:xfrm>
          <a:prstGeom prst="rect">
            <a:avLst/>
          </a:prstGeom>
        </p:spPr>
      </p:pic>
      <p:sp>
        <p:nvSpPr>
          <p:cNvPr id="3" name="Прямоугольник 2"/>
          <p:cNvSpPr/>
          <p:nvPr/>
        </p:nvSpPr>
        <p:spPr>
          <a:xfrm>
            <a:off x="685800" y="802904"/>
            <a:ext cx="5943600" cy="3600986"/>
          </a:xfrm>
          <a:prstGeom prst="rect">
            <a:avLst/>
          </a:prstGeom>
        </p:spPr>
        <p:txBody>
          <a:bodyPr wrap="square">
            <a:spAutoFit/>
          </a:bodyPr>
          <a:lstStyle/>
          <a:p>
            <a:r>
              <a:rPr lang="ru-RU" sz="2400" b="1" dirty="0">
                <a:solidFill>
                  <a:srgbClr val="C00000"/>
                </a:solidFill>
              </a:rPr>
              <a:t>3. Опыт «У воды нет запаха</a:t>
            </a:r>
            <a:r>
              <a:rPr lang="ru-RU" sz="2400" b="1" dirty="0" smtClean="0">
                <a:solidFill>
                  <a:srgbClr val="C00000"/>
                </a:solidFill>
              </a:rPr>
              <a:t>»</a:t>
            </a:r>
          </a:p>
          <a:p>
            <a:endParaRPr lang="ru-RU" sz="2400" b="1" dirty="0" smtClean="0">
              <a:solidFill>
                <a:srgbClr val="C00000"/>
              </a:solidFill>
            </a:endParaRPr>
          </a:p>
          <a:p>
            <a:pPr algn="just"/>
            <a:r>
              <a:rPr lang="ru-RU" dirty="0" smtClean="0"/>
              <a:t>Предложите </a:t>
            </a:r>
            <a:r>
              <a:rPr lang="ru-RU" dirty="0"/>
              <a:t>ребенку понюхать воду и сказать, чем она пахнет (или совсем не пахнет). Как и в предыдущем случае, ребенок может доказывать, что вода приятно пахнет. Можно добавить в воду каплю апельсинового сока и сравнить запахи.</a:t>
            </a:r>
          </a:p>
          <a:p>
            <a:pPr algn="just"/>
            <a:endParaRPr lang="ru-RU" dirty="0"/>
          </a:p>
          <a:p>
            <a:pPr algn="just"/>
            <a:r>
              <a:rPr lang="ru-RU" dirty="0"/>
              <a:t>Следует подчеркнуть, что вода из водопроводного крана может иметь запах, так как ее очищают специальными веществами, чтобы она была безопасной для нашего здоровья.</a:t>
            </a:r>
          </a:p>
        </p:txBody>
      </p:sp>
      <p:pic>
        <p:nvPicPr>
          <p:cNvPr id="4" name="Рисунок 3"/>
          <p:cNvPicPr>
            <a:picLocks noChangeAspect="1"/>
          </p:cNvPicPr>
          <p:nvPr/>
        </p:nvPicPr>
        <p:blipFill>
          <a:blip r:embed="rId3"/>
          <a:stretch>
            <a:fillRect/>
          </a:stretch>
        </p:blipFill>
        <p:spPr>
          <a:xfrm>
            <a:off x="949467" y="5206683"/>
            <a:ext cx="5194877" cy="3896158"/>
          </a:xfrm>
          <a:prstGeom prst="rect">
            <a:avLst/>
          </a:prstGeom>
        </p:spPr>
      </p:pic>
    </p:spTree>
    <p:extLst>
      <p:ext uri="{BB962C8B-B14F-4D97-AF65-F5344CB8AC3E}">
        <p14:creationId xmlns:p14="http://schemas.microsoft.com/office/powerpoint/2010/main" val="11323551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272" y="111"/>
            <a:ext cx="7346317" cy="10620152"/>
          </a:xfrm>
          <a:prstGeom prst="rect">
            <a:avLst/>
          </a:prstGeom>
        </p:spPr>
      </p:pic>
      <p:sp>
        <p:nvSpPr>
          <p:cNvPr id="3" name="Прямоугольник 2"/>
          <p:cNvSpPr/>
          <p:nvPr/>
        </p:nvSpPr>
        <p:spPr>
          <a:xfrm>
            <a:off x="641783" y="643973"/>
            <a:ext cx="5987617" cy="6278642"/>
          </a:xfrm>
          <a:prstGeom prst="rect">
            <a:avLst/>
          </a:prstGeom>
        </p:spPr>
        <p:txBody>
          <a:bodyPr wrap="square">
            <a:spAutoFit/>
          </a:bodyPr>
          <a:lstStyle/>
          <a:p>
            <a:r>
              <a:rPr lang="ru-RU" sz="2400" b="1" dirty="0">
                <a:solidFill>
                  <a:srgbClr val="C00000"/>
                </a:solidFill>
              </a:rPr>
              <a:t>4. Опыт «Лед — это твердая вода».</a:t>
            </a:r>
          </a:p>
          <a:p>
            <a:endParaRPr lang="ru-RU" dirty="0"/>
          </a:p>
          <a:p>
            <a:pPr algn="just"/>
            <a:r>
              <a:rPr lang="ru-RU" dirty="0"/>
              <a:t>Если опыт проводится зимой, предложите ребенку во время прогулки выбрать понравившиеся сосульки. Принесите сосульки в квартиру, поместив каждую в отдельную емкость, чтобы ребенок мог наблюдать за ними. Если опыт проводится в теплое время года, можно воспользоваться льдом </a:t>
            </a:r>
            <a:r>
              <a:rPr lang="ru-RU" dirty="0" smtClean="0"/>
              <a:t>из холодильника.</a:t>
            </a:r>
          </a:p>
          <a:p>
            <a:pPr algn="just"/>
            <a:r>
              <a:rPr lang="ru-RU" dirty="0"/>
              <a:t>Ребенок следит за состоянием сосулек и кубиков льда в теплом помещении и холодном. Обращайте внимание ребенка на то, как постепенно уменьшаются сосульки и кубики льда. Где происходит это быстрее (медленнее)?  Можно взять сосульки разные по размеру.</a:t>
            </a:r>
          </a:p>
          <a:p>
            <a:pPr algn="just"/>
            <a:endParaRPr lang="ru-RU" dirty="0"/>
          </a:p>
          <a:p>
            <a:pPr algn="just"/>
            <a:r>
              <a:rPr lang="ru-RU" dirty="0"/>
              <a:t>Важно, чтобы ребенок обратил внимание на то, что отличающиеся по величине сосульки полностью растают за разные промежутки времени.</a:t>
            </a:r>
          </a:p>
          <a:p>
            <a:pPr algn="just"/>
            <a:endParaRPr lang="ru-RU" dirty="0"/>
          </a:p>
          <a:p>
            <a:pPr algn="just"/>
            <a:r>
              <a:rPr lang="ru-RU" dirty="0"/>
              <a:t>Таким же образом проследите за таянием снега и подведите ребенка к выводу, что лед, снег — это тоже вода.</a:t>
            </a:r>
            <a:endParaRPr lang="ru-RU" dirty="0" smtClean="0"/>
          </a:p>
          <a:p>
            <a:pPr algn="just"/>
            <a:endParaRPr lang="ru-RU" dirty="0"/>
          </a:p>
        </p:txBody>
      </p:sp>
      <p:pic>
        <p:nvPicPr>
          <p:cNvPr id="5" name="Рисунок 4"/>
          <p:cNvPicPr>
            <a:picLocks noChangeAspect="1"/>
          </p:cNvPicPr>
          <p:nvPr/>
        </p:nvPicPr>
        <p:blipFill>
          <a:blip r:embed="rId3"/>
          <a:stretch>
            <a:fillRect/>
          </a:stretch>
        </p:blipFill>
        <p:spPr>
          <a:xfrm>
            <a:off x="823101" y="6728093"/>
            <a:ext cx="5624980" cy="3164051"/>
          </a:xfrm>
          <a:prstGeom prst="rect">
            <a:avLst/>
          </a:prstGeom>
        </p:spPr>
      </p:pic>
    </p:spTree>
    <p:extLst>
      <p:ext uri="{BB962C8B-B14F-4D97-AF65-F5344CB8AC3E}">
        <p14:creationId xmlns:p14="http://schemas.microsoft.com/office/powerpoint/2010/main" val="34907224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272" y="111"/>
            <a:ext cx="7346317" cy="10620152"/>
          </a:xfrm>
          <a:prstGeom prst="rect">
            <a:avLst/>
          </a:prstGeom>
        </p:spPr>
      </p:pic>
      <p:sp>
        <p:nvSpPr>
          <p:cNvPr id="3" name="Прямоугольник 2"/>
          <p:cNvSpPr/>
          <p:nvPr/>
        </p:nvSpPr>
        <p:spPr>
          <a:xfrm>
            <a:off x="901556" y="685877"/>
            <a:ext cx="5424789" cy="3508653"/>
          </a:xfrm>
          <a:prstGeom prst="rect">
            <a:avLst/>
          </a:prstGeom>
        </p:spPr>
        <p:txBody>
          <a:bodyPr wrap="square">
            <a:spAutoFit/>
          </a:bodyPr>
          <a:lstStyle/>
          <a:p>
            <a:r>
              <a:rPr lang="ru-RU" sz="2400" b="1" dirty="0">
                <a:solidFill>
                  <a:srgbClr val="C00000"/>
                </a:solidFill>
              </a:rPr>
              <a:t>5. Опыт  «Пар — это тоже вода».</a:t>
            </a:r>
          </a:p>
          <a:p>
            <a:endParaRPr lang="ru-RU" dirty="0"/>
          </a:p>
          <a:p>
            <a:pPr algn="just"/>
            <a:r>
              <a:rPr lang="ru-RU" dirty="0"/>
              <a:t>Для того чтобы показать детям еще одно состояние воды, необходимо взять  термос с кипятком. Откройте его, чтобы ребенок увидел пар. Но нужно доказать еще, что пар — это тоже вода. Поместите над паром стекло или зеркальце. На нем выступят капельки воды, покажите их детям. Если нет под рукой термоса, можно воспользоваться чайником или кипятильником и в присутствии ребенка вскипятите воду, обращая их внимание на то, как по мере закипания воды появляется все больше пара.</a:t>
            </a:r>
          </a:p>
        </p:txBody>
      </p:sp>
      <p:pic>
        <p:nvPicPr>
          <p:cNvPr id="4" name="Рисунок 3"/>
          <p:cNvPicPr>
            <a:picLocks noChangeAspect="1"/>
          </p:cNvPicPr>
          <p:nvPr/>
        </p:nvPicPr>
        <p:blipFill>
          <a:blip r:embed="rId3"/>
          <a:stretch>
            <a:fillRect/>
          </a:stretch>
        </p:blipFill>
        <p:spPr>
          <a:xfrm>
            <a:off x="1017427" y="4506224"/>
            <a:ext cx="5308918" cy="4233862"/>
          </a:xfrm>
          <a:prstGeom prst="rect">
            <a:avLst/>
          </a:prstGeom>
        </p:spPr>
      </p:pic>
    </p:spTree>
    <p:extLst>
      <p:ext uri="{BB962C8B-B14F-4D97-AF65-F5344CB8AC3E}">
        <p14:creationId xmlns:p14="http://schemas.microsoft.com/office/powerpoint/2010/main" val="35084272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272" y="111"/>
            <a:ext cx="7346317" cy="10620152"/>
          </a:xfrm>
          <a:prstGeom prst="rect">
            <a:avLst/>
          </a:prstGeom>
        </p:spPr>
      </p:pic>
      <p:sp>
        <p:nvSpPr>
          <p:cNvPr id="3" name="Прямоугольник 2"/>
          <p:cNvSpPr/>
          <p:nvPr/>
        </p:nvSpPr>
        <p:spPr>
          <a:xfrm>
            <a:off x="693737" y="665509"/>
            <a:ext cx="5769408" cy="4893647"/>
          </a:xfrm>
          <a:prstGeom prst="rect">
            <a:avLst/>
          </a:prstGeom>
        </p:spPr>
        <p:txBody>
          <a:bodyPr wrap="square">
            <a:spAutoFit/>
          </a:bodyPr>
          <a:lstStyle/>
          <a:p>
            <a:r>
              <a:rPr lang="ru-RU" sz="2400" b="1" dirty="0">
                <a:solidFill>
                  <a:srgbClr val="C00000"/>
                </a:solidFill>
              </a:rPr>
              <a:t>6. Опыт «Вода — жидкая, может течь».</a:t>
            </a:r>
          </a:p>
          <a:p>
            <a:endParaRPr lang="ru-RU" dirty="0"/>
          </a:p>
          <a:p>
            <a:pPr algn="just"/>
            <a:r>
              <a:rPr lang="ru-RU" dirty="0"/>
              <a:t>Предложите ребенку два стаканчика: один — с водой, другой — пустой, и попросите аккуратно перелить воду из одного стакана в другой. Льется вода? Почему? Потому, что она жидкая. Если бы вода не была жидкой, она не смогла бы течь в реках и ручейках, не текла бы из крана.</a:t>
            </a:r>
          </a:p>
          <a:p>
            <a:pPr algn="just"/>
            <a:endParaRPr lang="ru-RU" dirty="0"/>
          </a:p>
          <a:p>
            <a:pPr algn="just"/>
            <a:r>
              <a:rPr lang="ru-RU" dirty="0"/>
              <a:t>Для того чтобы ребенок лучше понял, что такое «жидкая», предложите ему перелить кисель, который бывает жидким и густым. Если кисель течет, мы можем его перелить из стакана в стакан, и мы говорим, что он жидкий. Если же мы не можем его перелить из стакана в стакан, потому что он не течет, а выливается кусками, то мы говорим, что кисель густой. Поскольку вода жидкая, может течь, ее называют жидкостью.</a:t>
            </a:r>
          </a:p>
        </p:txBody>
      </p:sp>
      <p:pic>
        <p:nvPicPr>
          <p:cNvPr id="4" name="Рисунок 3"/>
          <p:cNvPicPr>
            <a:picLocks noChangeAspect="1"/>
          </p:cNvPicPr>
          <p:nvPr/>
        </p:nvPicPr>
        <p:blipFill>
          <a:blip r:embed="rId3"/>
          <a:stretch>
            <a:fillRect/>
          </a:stretch>
        </p:blipFill>
        <p:spPr>
          <a:xfrm>
            <a:off x="1172826" y="5818910"/>
            <a:ext cx="5040937" cy="3780702"/>
          </a:xfrm>
          <a:prstGeom prst="rect">
            <a:avLst/>
          </a:prstGeom>
        </p:spPr>
      </p:pic>
    </p:spTree>
    <p:extLst>
      <p:ext uri="{BB962C8B-B14F-4D97-AF65-F5344CB8AC3E}">
        <p14:creationId xmlns:p14="http://schemas.microsoft.com/office/powerpoint/2010/main" val="1041296262"/>
      </p:ext>
    </p:extLst>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1272" y="111"/>
            <a:ext cx="7346317" cy="10620152"/>
          </a:xfrm>
          <a:prstGeom prst="rect">
            <a:avLst/>
          </a:prstGeom>
        </p:spPr>
      </p:pic>
      <p:sp>
        <p:nvSpPr>
          <p:cNvPr id="3" name="Прямоугольник 2"/>
          <p:cNvSpPr/>
          <p:nvPr/>
        </p:nvSpPr>
        <p:spPr>
          <a:xfrm>
            <a:off x="575395" y="728131"/>
            <a:ext cx="6192982" cy="8309967"/>
          </a:xfrm>
          <a:prstGeom prst="rect">
            <a:avLst/>
          </a:prstGeom>
        </p:spPr>
        <p:txBody>
          <a:bodyPr wrap="square">
            <a:spAutoFit/>
          </a:bodyPr>
          <a:lstStyle/>
          <a:p>
            <a:r>
              <a:rPr b="1" dirty="0" lang="ru-RU" sz="2400">
                <a:solidFill>
                  <a:srgbClr val="C00000"/>
                </a:solidFill>
              </a:rPr>
              <a:t>7. Опыт «В воде одни </a:t>
            </a:r>
            <a:r>
              <a:rPr b="1" dirty="0" lang="ru-RU" smtClean="0" sz="2400">
                <a:solidFill>
                  <a:srgbClr val="C00000"/>
                </a:solidFill>
              </a:rPr>
              <a:t>вещества растворяются</a:t>
            </a:r>
            <a:r>
              <a:rPr b="1" dirty="0" lang="ru-RU" sz="2400">
                <a:solidFill>
                  <a:srgbClr val="C00000"/>
                </a:solidFill>
              </a:rPr>
              <a:t>, другие – нет»</a:t>
            </a:r>
          </a:p>
          <a:p>
            <a:endParaRPr dirty="0" lang="ru-RU"/>
          </a:p>
          <a:p>
            <a:pPr algn="just"/>
            <a:r>
              <a:rPr dirty="0" lang="ru-RU"/>
              <a:t>Взрослый предлагает ребенку два стакана с водой, в один из которых он кладет обычный песок и пробует размешать его ложкой. Что получается при этом? Растворился ли песок или нет</a:t>
            </a:r>
            <a:r>
              <a:rPr dirty="0" lang="ru-RU" smtClean="0"/>
              <a:t>?</a:t>
            </a:r>
          </a:p>
          <a:p>
            <a:pPr algn="just"/>
            <a:endParaRPr dirty="0" lang="ru-RU"/>
          </a:p>
          <a:p>
            <a:pPr algn="just"/>
            <a:endParaRPr dirty="0" lang="ru-RU" smtClean="0"/>
          </a:p>
          <a:p>
            <a:pPr algn="just"/>
            <a:endParaRPr dirty="0" lang="ru-RU"/>
          </a:p>
          <a:p>
            <a:pPr algn="just"/>
            <a:endParaRPr dirty="0" lang="ru-RU"/>
          </a:p>
          <a:p>
            <a:pPr algn="just"/>
            <a:r>
              <a:rPr dirty="0" lang="ru-RU"/>
              <a:t>В другой стакан насыпают сахарный песок и размешивают. Что теперь произошло? В каком из стаканчиков песок растворился? Предложить ребенку вспомнить, что он постоянно размешивают сахар в чае. Если бы он в воде не растворялся, то людям пришлось бы пить несладкий чай</a:t>
            </a:r>
            <a:r>
              <a:rPr dirty="0" lang="ru-RU" smtClean="0"/>
              <a:t>.</a:t>
            </a:r>
          </a:p>
          <a:p>
            <a:pPr algn="just"/>
            <a:endParaRPr dirty="0" lang="ru-RU" smtClean="0"/>
          </a:p>
          <a:p>
            <a:pPr algn="just"/>
            <a:endParaRPr dirty="0" lang="ru-RU"/>
          </a:p>
          <a:p>
            <a:pPr algn="just"/>
            <a:endParaRPr dirty="0" lang="ru-RU" smtClean="0"/>
          </a:p>
          <a:p>
            <a:pPr algn="just"/>
            <a:endParaRPr dirty="0" lang="ru-RU"/>
          </a:p>
          <a:p>
            <a:pPr algn="just"/>
            <a:endParaRPr dirty="0" lang="ru-RU"/>
          </a:p>
          <a:p>
            <a:pPr algn="just"/>
            <a:r>
              <a:rPr dirty="0" lang="ru-RU"/>
              <a:t>На дно аквариума мы кладем песок. Растворяется он или нет? Что было бы, если бы на дно аквариума положили не обычный, а сахарный песок? А если бы на дне реки был сахарный песок</a:t>
            </a:r>
            <a:r>
              <a:rPr dirty="0" lang="ru-RU" smtClean="0"/>
              <a:t>?</a:t>
            </a:r>
            <a:endParaRPr dirty="0" lang="ru-RU"/>
          </a:p>
          <a:p>
            <a:pPr algn="just"/>
            <a:r>
              <a:rPr dirty="0" lang="ru-RU"/>
              <a:t>Предложите ребенку размешать акварельную краску в стакане с водой. Почему вода стала цветной? Краска в ней растворилась.</a:t>
            </a:r>
          </a:p>
        </p:txBody>
      </p:sp>
      <p:pic>
        <p:nvPicPr>
          <p:cNvPr id="5" name="Рисунок 4"/>
          <p:cNvPicPr>
            <a:picLocks noChangeAspect="1"/>
          </p:cNvPicPr>
          <p:nvPr/>
        </p:nvPicPr>
        <p:blipFill rotWithShape="1">
          <a:blip r:embed="rId3"/>
          <a:srcRect b="196" l="201" r="163" t="153"/>
          <a:stretch/>
        </p:blipFill>
        <p:spPr>
          <a:xfrm>
            <a:off x="3003843" y="2676911"/>
            <a:ext cx="1336083" cy="1175259"/>
          </a:xfrm>
          <a:prstGeom prst="rect">
            <a:avLst/>
          </a:prstGeom>
        </p:spPr>
      </p:pic>
      <p:pic>
        <p:nvPicPr>
          <p:cNvPr id="6" name="Рисунок 5"/>
          <p:cNvPicPr>
            <a:picLocks noChangeAspect="1"/>
          </p:cNvPicPr>
          <p:nvPr/>
        </p:nvPicPr>
        <p:blipFill rotWithShape="1">
          <a:blip r:embed="rId4"/>
          <a:srcRect b="221" l="111" r="48" t="280"/>
          <a:stretch/>
        </p:blipFill>
        <p:spPr>
          <a:xfrm>
            <a:off x="1814930" y="5334611"/>
            <a:ext cx="3713907" cy="1319663"/>
          </a:xfrm>
          <a:prstGeom prst="rect">
            <a:avLst/>
          </a:prstGeom>
        </p:spPr>
      </p:pic>
      <p:pic>
        <p:nvPicPr>
          <p:cNvPr id="7" name="Рисунок 6"/>
          <p:cNvPicPr>
            <a:picLocks noChangeAspect="1"/>
          </p:cNvPicPr>
          <p:nvPr/>
        </p:nvPicPr>
        <p:blipFill>
          <a:blip r:embed="rId5"/>
          <a:stretch>
            <a:fillRect/>
          </a:stretch>
        </p:blipFill>
        <p:spPr>
          <a:xfrm>
            <a:off x="3244201" y="8548855"/>
            <a:ext cx="2191449" cy="1453860"/>
          </a:xfrm>
          <a:prstGeom prst="rect">
            <a:avLst/>
          </a:prstGeom>
        </p:spPr>
      </p:pic>
    </p:spTree>
    <p:extLst>
      <p:ext uri="{BB962C8B-B14F-4D97-AF65-F5344CB8AC3E}">
        <p14:creationId xmlns:p14="http://schemas.microsoft.com/office/powerpoint/2010/main" val="3594707749"/>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1268</TotalTime>
  <Words>1505</Words>
  <Application>Microsoft Office PowerPoint</Application>
  <PresentationFormat>Произвольный</PresentationFormat>
  <Paragraphs>83</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Гульсум Минсадыкова</dc:creator>
  <cp:lastModifiedBy>Нюта</cp:lastModifiedBy>
  <cp:revision>116</cp:revision>
  <cp:lastPrinted>2023-05-03T17:51:07Z</cp:lastPrinted>
  <dcterms:created xsi:type="dcterms:W3CDTF">2020-07-28T13:08:15Z</dcterms:created>
  <dcterms:modified xsi:type="dcterms:W3CDTF">2023-05-09T15:42:00Z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915075</vt:lpwstr>
  </property>
  <property fmtid="{D5CDD505-2E9C-101B-9397-08002B2CF9AE}" name="NXPowerLiteSettings" pid="3">
    <vt:lpwstr>F7000400038000</vt:lpwstr>
  </property>
  <property fmtid="{D5CDD505-2E9C-101B-9397-08002B2CF9AE}" name="NXPowerLiteVersion" pid="4">
    <vt:lpwstr>S9.2.0</vt:lpwstr>
  </property>
</Properties>
</file>