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Default Extension="png" ContentType="image/png"/>
  <Default Extension="jpg" ContentType="image/jp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x="12179300" cy="6858000"/>
  <p:notesSz cx="12179300" cy="6858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675975" y="376231"/>
            <a:ext cx="6827349" cy="5130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0">
                <a:solidFill>
                  <a:schemeClr val="tx1"/>
                </a:solidFill>
                <a:latin typeface="Roboto"/>
                <a:cs typeface="Roboto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6895" y="3840480"/>
            <a:ext cx="852551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2179300" cy="6851015"/>
          </a:xfrm>
          <a:custGeom>
            <a:avLst/>
            <a:gdLst/>
            <a:ahLst/>
            <a:cxnLst/>
            <a:rect l="l" t="t" r="r" b="b"/>
            <a:pathLst>
              <a:path w="12179300" h="6851015">
                <a:moveTo>
                  <a:pt x="12179299" y="6850856"/>
                </a:moveTo>
                <a:lnTo>
                  <a:pt x="0" y="6850856"/>
                </a:lnTo>
                <a:lnTo>
                  <a:pt x="0" y="0"/>
                </a:lnTo>
                <a:lnTo>
                  <a:pt x="12179299" y="0"/>
                </a:lnTo>
                <a:lnTo>
                  <a:pt x="12179299" y="6850856"/>
                </a:lnTo>
                <a:close/>
              </a:path>
            </a:pathLst>
          </a:custGeom>
          <a:solidFill>
            <a:srgbClr val="EFECE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chemeClr val="tx1"/>
                </a:solidFill>
                <a:latin typeface="Roboto Bk"/>
                <a:cs typeface="Roboto Bk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chemeClr val="tx1"/>
                </a:solidFill>
                <a:latin typeface="Roboto Bk"/>
                <a:cs typeface="Roboto Bk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chemeClr val="tx1"/>
                </a:solidFill>
                <a:latin typeface="Roboto Bk"/>
                <a:cs typeface="Roboto Bk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608965" y="1577340"/>
            <a:ext cx="5297995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6272339" y="1577340"/>
            <a:ext cx="5297995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chemeClr val="tx1"/>
                </a:solidFill>
                <a:latin typeface="Roboto Bk"/>
                <a:cs typeface="Roboto Bk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2179300" cy="6851015"/>
          </a:xfrm>
          <a:custGeom>
            <a:avLst/>
            <a:gdLst/>
            <a:ahLst/>
            <a:cxnLst/>
            <a:rect l="l" t="t" r="r" b="b"/>
            <a:pathLst>
              <a:path w="12179300" h="6851015">
                <a:moveTo>
                  <a:pt x="12179299" y="6850856"/>
                </a:moveTo>
                <a:lnTo>
                  <a:pt x="0" y="6850856"/>
                </a:lnTo>
                <a:lnTo>
                  <a:pt x="0" y="0"/>
                </a:lnTo>
                <a:lnTo>
                  <a:pt x="12179299" y="0"/>
                </a:lnTo>
                <a:lnTo>
                  <a:pt x="12179299" y="6850856"/>
                </a:lnTo>
                <a:close/>
              </a:path>
            </a:pathLst>
          </a:custGeom>
          <a:solidFill>
            <a:srgbClr val="EFECE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477597" y="375"/>
            <a:ext cx="228600" cy="6851015"/>
          </a:xfrm>
          <a:custGeom>
            <a:avLst/>
            <a:gdLst/>
            <a:ahLst/>
            <a:cxnLst/>
            <a:rect l="l" t="t" r="r" b="b"/>
            <a:pathLst>
              <a:path w="228600" h="6851015">
                <a:moveTo>
                  <a:pt x="228361" y="6850856"/>
                </a:moveTo>
                <a:lnTo>
                  <a:pt x="0" y="6850856"/>
                </a:lnTo>
                <a:lnTo>
                  <a:pt x="0" y="0"/>
                </a:lnTo>
                <a:lnTo>
                  <a:pt x="228361" y="0"/>
                </a:lnTo>
                <a:lnTo>
                  <a:pt x="228361" y="6850856"/>
                </a:lnTo>
                <a:close/>
              </a:path>
            </a:pathLst>
          </a:custGeom>
          <a:solidFill>
            <a:srgbClr val="181B0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940998" y="1723003"/>
            <a:ext cx="6197600" cy="4521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1" i="0">
                <a:solidFill>
                  <a:schemeClr val="tx1"/>
                </a:solidFill>
                <a:latin typeface="Roboto Bk"/>
                <a:cs typeface="Roboto Bk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247678" y="1442846"/>
            <a:ext cx="9683943" cy="15481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1" i="0">
                <a:solidFill>
                  <a:schemeClr val="tx1"/>
                </a:solidFill>
                <a:latin typeface="Roboto Bk"/>
                <a:cs typeface="Roboto Bk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140962" y="6377940"/>
            <a:ext cx="3897376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608965" y="6377940"/>
            <a:ext cx="280123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8769096" y="6377940"/>
            <a:ext cx="280123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Relationship Id="rId3" Type="http://schemas.openxmlformats.org/officeDocument/2006/relationships/image" Target="../media/image24.jpg"/><Relationship Id="rId4" Type="http://schemas.openxmlformats.org/officeDocument/2006/relationships/image" Target="../media/image25.png"/><Relationship Id="rId5" Type="http://schemas.openxmlformats.org/officeDocument/2006/relationships/image" Target="../media/image26.jpg"/><Relationship Id="rId6" Type="http://schemas.openxmlformats.org/officeDocument/2006/relationships/image" Target="../media/image27.png"/><Relationship Id="rId7" Type="http://schemas.openxmlformats.org/officeDocument/2006/relationships/image" Target="../media/image28.jpg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Relationship Id="rId3" Type="http://schemas.openxmlformats.org/officeDocument/2006/relationships/image" Target="../media/image2.jpg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4.jpg"/><Relationship Id="rId4" Type="http://schemas.openxmlformats.org/officeDocument/2006/relationships/image" Target="../media/image5.jpg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jpg"/><Relationship Id="rId4" Type="http://schemas.openxmlformats.org/officeDocument/2006/relationships/image" Target="../media/image8.jpg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Relationship Id="rId3" Type="http://schemas.openxmlformats.org/officeDocument/2006/relationships/image" Target="../media/image10.jpg"/><Relationship Id="rId4" Type="http://schemas.openxmlformats.org/officeDocument/2006/relationships/image" Target="../media/image11.jpg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png"/><Relationship Id="rId3" Type="http://schemas.openxmlformats.org/officeDocument/2006/relationships/image" Target="../media/image13.jpg"/><Relationship Id="rId4" Type="http://schemas.openxmlformats.org/officeDocument/2006/relationships/image" Target="../media/image14.jpg"/></Relationships>
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jpg"/><Relationship Id="rId4" Type="http://schemas.openxmlformats.org/officeDocument/2006/relationships/image" Target="../media/image17.jpg"/></Relationships>
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jpg"/><Relationship Id="rId4" Type="http://schemas.openxmlformats.org/officeDocument/2006/relationships/image" Target="../media/image20.jpg"/></Relationships>
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1.png"/><Relationship Id="rId3" Type="http://schemas.openxmlformats.org/officeDocument/2006/relationships/image" Target="../media/image22.jp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1009720" y="1684020"/>
            <a:ext cx="405765" cy="4018279"/>
          </a:xfrm>
          <a:custGeom>
            <a:avLst/>
            <a:gdLst/>
            <a:ahLst/>
            <a:cxnLst/>
            <a:rect l="l" t="t" r="r" b="b"/>
            <a:pathLst>
              <a:path w="405765" h="4018279">
                <a:moveTo>
                  <a:pt x="0" y="0"/>
                </a:moveTo>
                <a:lnTo>
                  <a:pt x="405351" y="0"/>
                </a:lnTo>
                <a:lnTo>
                  <a:pt x="405351" y="4018279"/>
                </a:lnTo>
                <a:lnTo>
                  <a:pt x="0" y="4018279"/>
                </a:lnTo>
                <a:lnTo>
                  <a:pt x="0" y="0"/>
                </a:lnTo>
                <a:close/>
              </a:path>
            </a:pathLst>
          </a:custGeom>
          <a:solidFill>
            <a:srgbClr val="181B0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8143470" y="5702300"/>
            <a:ext cx="283845" cy="1270"/>
          </a:xfrm>
          <a:custGeom>
            <a:avLst/>
            <a:gdLst/>
            <a:ahLst/>
            <a:cxnLst/>
            <a:rect l="l" t="t" r="r" b="b"/>
            <a:pathLst>
              <a:path w="283845" h="1270">
                <a:moveTo>
                  <a:pt x="0" y="0"/>
                </a:moveTo>
                <a:lnTo>
                  <a:pt x="283310" y="0"/>
                </a:lnTo>
                <a:lnTo>
                  <a:pt x="283310" y="1270"/>
                </a:lnTo>
                <a:lnTo>
                  <a:pt x="0" y="1270"/>
                </a:lnTo>
                <a:lnTo>
                  <a:pt x="0" y="0"/>
                </a:lnTo>
                <a:close/>
              </a:path>
            </a:pathLst>
          </a:custGeom>
          <a:solidFill>
            <a:srgbClr val="181B0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8143468" y="5702312"/>
            <a:ext cx="3272154" cy="386080"/>
          </a:xfrm>
          <a:custGeom>
            <a:avLst/>
            <a:gdLst/>
            <a:ahLst/>
            <a:cxnLst/>
            <a:rect l="l" t="t" r="r" b="b"/>
            <a:pathLst>
              <a:path w="3272154" h="386079">
                <a:moveTo>
                  <a:pt x="3271596" y="0"/>
                </a:moveTo>
                <a:lnTo>
                  <a:pt x="2866250" y="0"/>
                </a:lnTo>
                <a:lnTo>
                  <a:pt x="2866250" y="1270"/>
                </a:lnTo>
                <a:lnTo>
                  <a:pt x="0" y="1270"/>
                </a:lnTo>
                <a:lnTo>
                  <a:pt x="0" y="386080"/>
                </a:lnTo>
                <a:lnTo>
                  <a:pt x="3271596" y="386080"/>
                </a:lnTo>
                <a:lnTo>
                  <a:pt x="3271596" y="1270"/>
                </a:lnTo>
                <a:lnTo>
                  <a:pt x="3271596" y="0"/>
                </a:lnTo>
                <a:close/>
              </a:path>
            </a:pathLst>
          </a:custGeom>
          <a:solidFill>
            <a:srgbClr val="181B0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752073" y="743693"/>
            <a:ext cx="3272790" cy="4404360"/>
          </a:xfrm>
          <a:custGeom>
            <a:avLst/>
            <a:gdLst/>
            <a:ahLst/>
            <a:cxnLst/>
            <a:rect l="l" t="t" r="r" b="b"/>
            <a:pathLst>
              <a:path w="3272790" h="4404360">
                <a:moveTo>
                  <a:pt x="405351" y="4403895"/>
                </a:moveTo>
                <a:lnTo>
                  <a:pt x="0" y="4403895"/>
                </a:lnTo>
                <a:lnTo>
                  <a:pt x="0" y="0"/>
                </a:lnTo>
                <a:lnTo>
                  <a:pt x="3271601" y="0"/>
                </a:lnTo>
                <a:lnTo>
                  <a:pt x="3271951" y="49287"/>
                </a:lnTo>
                <a:lnTo>
                  <a:pt x="3272071" y="97615"/>
                </a:lnTo>
                <a:lnTo>
                  <a:pt x="3272038" y="145302"/>
                </a:lnTo>
                <a:lnTo>
                  <a:pt x="3271818" y="240038"/>
                </a:lnTo>
                <a:lnTo>
                  <a:pt x="3271785" y="287725"/>
                </a:lnTo>
                <a:lnTo>
                  <a:pt x="3271905" y="336053"/>
                </a:lnTo>
                <a:lnTo>
                  <a:pt x="3272255" y="385340"/>
                </a:lnTo>
                <a:lnTo>
                  <a:pt x="405351" y="384019"/>
                </a:lnTo>
                <a:lnTo>
                  <a:pt x="405351" y="4403895"/>
                </a:lnTo>
                <a:close/>
              </a:path>
            </a:pathLst>
          </a:custGeom>
          <a:solidFill>
            <a:srgbClr val="181B0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8710697" y="3965196"/>
            <a:ext cx="1590675" cy="1681480"/>
          </a:xfrm>
          <a:prstGeom prst="rect">
            <a:avLst/>
          </a:prstGeom>
        </p:spPr>
        <p:txBody>
          <a:bodyPr wrap="square" lIns="0" tIns="2540" rIns="0" bIns="0" rtlCol="0" vert="horz">
            <a:spAutoFit/>
          </a:bodyPr>
          <a:lstStyle/>
          <a:p>
            <a:pPr algn="ctr" marR="5080" indent="635">
              <a:lnSpc>
                <a:spcPct val="104099"/>
              </a:lnSpc>
              <a:spcBef>
                <a:spcPts val="20"/>
              </a:spcBef>
            </a:pPr>
            <a:r>
              <a:rPr dirty="0" sz="2100" spc="140" b="1">
                <a:solidFill>
                  <a:srgbClr val="181B0D"/>
                </a:solidFill>
                <a:latin typeface="Roboto Bk"/>
                <a:cs typeface="Roboto Bk"/>
              </a:rPr>
              <a:t>Выполнил </a:t>
            </a:r>
            <a:r>
              <a:rPr dirty="0" sz="2100" spc="145" b="1">
                <a:solidFill>
                  <a:srgbClr val="181B0D"/>
                </a:solidFill>
                <a:latin typeface="Roboto Bk"/>
                <a:cs typeface="Roboto Bk"/>
              </a:rPr>
              <a:t> </a:t>
            </a:r>
            <a:r>
              <a:rPr dirty="0" sz="2100" spc="160" b="1">
                <a:solidFill>
                  <a:srgbClr val="181B0D"/>
                </a:solidFill>
                <a:latin typeface="Roboto Bk"/>
                <a:cs typeface="Roboto Bk"/>
              </a:rPr>
              <a:t>ученик </a:t>
            </a:r>
            <a:r>
              <a:rPr dirty="0" sz="2100" spc="165" b="1">
                <a:solidFill>
                  <a:srgbClr val="181B0D"/>
                </a:solidFill>
                <a:latin typeface="Roboto Bk"/>
                <a:cs typeface="Roboto Bk"/>
              </a:rPr>
              <a:t> </a:t>
            </a:r>
            <a:r>
              <a:rPr dirty="0" sz="2100" spc="80" b="1">
                <a:solidFill>
                  <a:srgbClr val="181B0D"/>
                </a:solidFill>
                <a:latin typeface="Roboto Bk"/>
                <a:cs typeface="Roboto Bk"/>
              </a:rPr>
              <a:t>Школа</a:t>
            </a:r>
            <a:r>
              <a:rPr dirty="0" sz="2100" spc="-50" b="1">
                <a:solidFill>
                  <a:srgbClr val="181B0D"/>
                </a:solidFill>
                <a:latin typeface="Roboto Bk"/>
                <a:cs typeface="Roboto Bk"/>
              </a:rPr>
              <a:t> </a:t>
            </a:r>
            <a:r>
              <a:rPr dirty="0" sz="2100" spc="-65" b="1">
                <a:solidFill>
                  <a:srgbClr val="181B0D"/>
                </a:solidFill>
                <a:latin typeface="Roboto Bk"/>
                <a:cs typeface="Roboto Bk"/>
              </a:rPr>
              <a:t>№46 </a:t>
            </a:r>
            <a:r>
              <a:rPr dirty="0" sz="2100" spc="-509" b="1">
                <a:solidFill>
                  <a:srgbClr val="181B0D"/>
                </a:solidFill>
                <a:latin typeface="Roboto Bk"/>
                <a:cs typeface="Roboto Bk"/>
              </a:rPr>
              <a:t> </a:t>
            </a:r>
            <a:r>
              <a:rPr dirty="0" sz="2100" spc="50" b="1">
                <a:solidFill>
                  <a:srgbClr val="181B0D"/>
                </a:solidFill>
                <a:latin typeface="Roboto Bk"/>
                <a:cs typeface="Roboto Bk"/>
              </a:rPr>
              <a:t>Кудаспаев </a:t>
            </a:r>
            <a:r>
              <a:rPr dirty="0" sz="2100" spc="55" b="1">
                <a:solidFill>
                  <a:srgbClr val="181B0D"/>
                </a:solidFill>
                <a:latin typeface="Roboto Bk"/>
                <a:cs typeface="Roboto Bk"/>
              </a:rPr>
              <a:t> </a:t>
            </a:r>
            <a:r>
              <a:rPr dirty="0" sz="2100" spc="135" b="1">
                <a:solidFill>
                  <a:srgbClr val="181B0D"/>
                </a:solidFill>
                <a:latin typeface="Roboto Bk"/>
                <a:cs typeface="Roboto Bk"/>
              </a:rPr>
              <a:t>Тимур</a:t>
            </a:r>
            <a:endParaRPr sz="2100">
              <a:latin typeface="Roboto Bk"/>
              <a:cs typeface="Roboto Bk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pc="95"/>
              <a:t>По</a:t>
            </a:r>
            <a:r>
              <a:rPr dirty="0" spc="15"/>
              <a:t> </a:t>
            </a:r>
            <a:r>
              <a:rPr dirty="0" spc="25"/>
              <a:t>теме:</a:t>
            </a:r>
            <a:r>
              <a:rPr dirty="0" spc="15"/>
              <a:t> </a:t>
            </a:r>
            <a:r>
              <a:rPr dirty="0" spc="40"/>
              <a:t>«СЕМЬ</a:t>
            </a:r>
            <a:r>
              <a:rPr dirty="0" spc="15"/>
              <a:t> ЧУДЕС </a:t>
            </a:r>
            <a:r>
              <a:rPr dirty="0" spc="25"/>
              <a:t>СУРГУТСКО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8125565" y="1723003"/>
            <a:ext cx="2272030" cy="4521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2800" spc="40" b="1">
                <a:latin typeface="Roboto Bk"/>
                <a:cs typeface="Roboto Bk"/>
              </a:rPr>
              <a:t>ГО</a:t>
            </a:r>
            <a:r>
              <a:rPr dirty="0" sz="2800" spc="-60" b="1">
                <a:latin typeface="Roboto Bk"/>
                <a:cs typeface="Roboto Bk"/>
              </a:rPr>
              <a:t> </a:t>
            </a:r>
            <a:r>
              <a:rPr dirty="0" sz="2800" spc="114" b="1">
                <a:latin typeface="Roboto Bk"/>
                <a:cs typeface="Roboto Bk"/>
              </a:rPr>
              <a:t>РАЙОНА»</a:t>
            </a:r>
            <a:endParaRPr sz="2800">
              <a:latin typeface="Roboto Bk"/>
              <a:cs typeface="Roboto Bk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77597" y="375"/>
            <a:ext cx="228600" cy="6851015"/>
          </a:xfrm>
          <a:custGeom>
            <a:avLst/>
            <a:gdLst/>
            <a:ahLst/>
            <a:cxnLst/>
            <a:rect l="l" t="t" r="r" b="b"/>
            <a:pathLst>
              <a:path w="228600" h="6851015">
                <a:moveTo>
                  <a:pt x="228361" y="6850856"/>
                </a:moveTo>
                <a:lnTo>
                  <a:pt x="0" y="6850856"/>
                </a:lnTo>
                <a:lnTo>
                  <a:pt x="0" y="0"/>
                </a:lnTo>
                <a:lnTo>
                  <a:pt x="228361" y="0"/>
                </a:lnTo>
                <a:lnTo>
                  <a:pt x="228361" y="6850856"/>
                </a:lnTo>
                <a:close/>
              </a:path>
            </a:pathLst>
          </a:custGeom>
          <a:solidFill>
            <a:srgbClr val="181B0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453347" y="349626"/>
            <a:ext cx="3124200" cy="51308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3200" spc="-195">
                <a:latin typeface="Roboto"/>
                <a:cs typeface="Roboto"/>
              </a:rPr>
              <a:t>З</a:t>
            </a:r>
            <a:r>
              <a:rPr dirty="0" sz="3200" spc="315">
                <a:latin typeface="Roboto"/>
                <a:cs typeface="Roboto"/>
              </a:rPr>
              <a:t>АКЛЮЧЕНИЕ</a:t>
            </a:r>
            <a:endParaRPr sz="3200">
              <a:latin typeface="Roboto"/>
              <a:cs typeface="Roboto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633188" y="1524452"/>
            <a:ext cx="8488680" cy="1243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2000" spc="90" b="1">
                <a:latin typeface="Roboto Bk"/>
                <a:cs typeface="Roboto Bk"/>
              </a:rPr>
              <a:t>Ханты-Мансийский</a:t>
            </a:r>
            <a:r>
              <a:rPr dirty="0" sz="2000" spc="30" b="1">
                <a:latin typeface="Roboto Bk"/>
                <a:cs typeface="Roboto Bk"/>
              </a:rPr>
              <a:t> </a:t>
            </a:r>
            <a:r>
              <a:rPr dirty="0" sz="2000" spc="90" b="1">
                <a:latin typeface="Roboto Bk"/>
                <a:cs typeface="Roboto Bk"/>
              </a:rPr>
              <a:t>автономный</a:t>
            </a:r>
            <a:r>
              <a:rPr dirty="0" sz="2000" spc="30" b="1">
                <a:latin typeface="Roboto Bk"/>
                <a:cs typeface="Roboto Bk"/>
              </a:rPr>
              <a:t> </a:t>
            </a:r>
            <a:r>
              <a:rPr dirty="0" sz="2000" spc="65" b="1">
                <a:latin typeface="Roboto Bk"/>
                <a:cs typeface="Roboto Bk"/>
              </a:rPr>
              <a:t>округ</a:t>
            </a:r>
            <a:r>
              <a:rPr dirty="0" sz="2000" spc="30" b="1">
                <a:latin typeface="Roboto Bk"/>
                <a:cs typeface="Roboto Bk"/>
              </a:rPr>
              <a:t> </a:t>
            </a:r>
            <a:r>
              <a:rPr dirty="0" sz="2000" spc="-235" b="1">
                <a:latin typeface="Roboto Bk"/>
                <a:cs typeface="Roboto Bk"/>
              </a:rPr>
              <a:t>-</a:t>
            </a:r>
            <a:r>
              <a:rPr dirty="0" sz="2000" spc="-225" b="1">
                <a:latin typeface="Roboto Bk"/>
                <a:cs typeface="Roboto Bk"/>
              </a:rPr>
              <a:t> </a:t>
            </a:r>
            <a:r>
              <a:rPr dirty="0" sz="2000" spc="90" b="1">
                <a:latin typeface="Roboto Bk"/>
                <a:cs typeface="Roboto Bk"/>
              </a:rPr>
              <a:t>Югра</a:t>
            </a:r>
            <a:r>
              <a:rPr dirty="0" sz="2000" spc="35" b="1">
                <a:latin typeface="Roboto Bk"/>
                <a:cs typeface="Roboto Bk"/>
              </a:rPr>
              <a:t> </a:t>
            </a:r>
            <a:r>
              <a:rPr dirty="0" sz="2000" spc="114" b="1">
                <a:latin typeface="Roboto Bk"/>
                <a:cs typeface="Roboto Bk"/>
              </a:rPr>
              <a:t>уникальное</a:t>
            </a:r>
            <a:r>
              <a:rPr dirty="0" sz="2000" spc="30" b="1">
                <a:latin typeface="Roboto Bk"/>
                <a:cs typeface="Roboto Bk"/>
              </a:rPr>
              <a:t> </a:t>
            </a:r>
            <a:r>
              <a:rPr dirty="0" sz="2000" b="1">
                <a:latin typeface="Roboto Bk"/>
                <a:cs typeface="Roboto Bk"/>
              </a:rPr>
              <a:t>место, </a:t>
            </a:r>
            <a:r>
              <a:rPr dirty="0" sz="2000" spc="-484" b="1">
                <a:latin typeface="Roboto Bk"/>
                <a:cs typeface="Roboto Bk"/>
              </a:rPr>
              <a:t> </a:t>
            </a:r>
            <a:r>
              <a:rPr dirty="0" sz="2000" spc="-65" b="1">
                <a:latin typeface="Roboto Bk"/>
                <a:cs typeface="Roboto Bk"/>
              </a:rPr>
              <a:t>где </a:t>
            </a:r>
            <a:r>
              <a:rPr dirty="0" sz="2000" spc="65" b="1">
                <a:latin typeface="Roboto Bk"/>
                <a:cs typeface="Roboto Bk"/>
              </a:rPr>
              <a:t>расположены </a:t>
            </a:r>
            <a:r>
              <a:rPr dirty="0" sz="2000" spc="125" b="1">
                <a:latin typeface="Roboto Bk"/>
                <a:cs typeface="Roboto Bk"/>
              </a:rPr>
              <a:t>памятники </a:t>
            </a:r>
            <a:r>
              <a:rPr dirty="0" sz="2000" spc="70" b="1">
                <a:latin typeface="Roboto Bk"/>
                <a:cs typeface="Roboto Bk"/>
              </a:rPr>
              <a:t>древней </a:t>
            </a:r>
            <a:r>
              <a:rPr dirty="0" sz="2000" spc="95" b="1">
                <a:latin typeface="Roboto Bk"/>
                <a:cs typeface="Roboto Bk"/>
              </a:rPr>
              <a:t>истории, </a:t>
            </a:r>
            <a:r>
              <a:rPr dirty="0" sz="2000" spc="30" b="1">
                <a:latin typeface="Roboto Bk"/>
                <a:cs typeface="Roboto Bk"/>
              </a:rPr>
              <a:t>городища, </a:t>
            </a:r>
            <a:r>
              <a:rPr dirty="0" sz="2000" spc="45" b="1">
                <a:latin typeface="Roboto Bk"/>
                <a:cs typeface="Roboto Bk"/>
              </a:rPr>
              <a:t>целые </a:t>
            </a:r>
            <a:r>
              <a:rPr dirty="0" sz="2000" spc="-484" b="1">
                <a:latin typeface="Roboto Bk"/>
                <a:cs typeface="Roboto Bk"/>
              </a:rPr>
              <a:t> </a:t>
            </a:r>
            <a:r>
              <a:rPr dirty="0" sz="2000" spc="80" b="1">
                <a:latin typeface="Roboto Bk"/>
                <a:cs typeface="Roboto Bk"/>
              </a:rPr>
              <a:t>археологические </a:t>
            </a:r>
            <a:r>
              <a:rPr dirty="0" sz="2000" spc="30" b="1">
                <a:latin typeface="Roboto Bk"/>
                <a:cs typeface="Roboto Bk"/>
              </a:rPr>
              <a:t>комплексы, </a:t>
            </a:r>
            <a:r>
              <a:rPr dirty="0" sz="2000" spc="60" b="1">
                <a:latin typeface="Roboto Bk"/>
                <a:cs typeface="Roboto Bk"/>
              </a:rPr>
              <a:t>а </a:t>
            </a:r>
            <a:r>
              <a:rPr dirty="0" sz="2000" spc="35" b="1">
                <a:latin typeface="Roboto Bk"/>
                <a:cs typeface="Roboto Bk"/>
              </a:rPr>
              <a:t>также </a:t>
            </a:r>
            <a:r>
              <a:rPr dirty="0" sz="2000" spc="45" b="1">
                <a:latin typeface="Roboto Bk"/>
                <a:cs typeface="Roboto Bk"/>
              </a:rPr>
              <a:t>необозримые </a:t>
            </a:r>
            <a:r>
              <a:rPr dirty="0" sz="2000" spc="50" b="1">
                <a:latin typeface="Roboto Bk"/>
                <a:cs typeface="Roboto Bk"/>
              </a:rPr>
              <a:t>таежные </a:t>
            </a:r>
            <a:r>
              <a:rPr dirty="0" sz="2000" spc="55" b="1">
                <a:latin typeface="Roboto Bk"/>
                <a:cs typeface="Roboto Bk"/>
              </a:rPr>
              <a:t> </a:t>
            </a:r>
            <a:r>
              <a:rPr dirty="0" sz="2000" spc="30" b="1">
                <a:latin typeface="Roboto Bk"/>
                <a:cs typeface="Roboto Bk"/>
              </a:rPr>
              <a:t>просторы.</a:t>
            </a:r>
            <a:endParaRPr sz="2000">
              <a:latin typeface="Roboto Bk"/>
              <a:cs typeface="Roboto Bk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1131665" y="2319332"/>
            <a:ext cx="11047730" cy="4538980"/>
            <a:chOff x="1131665" y="2319332"/>
            <a:chExt cx="11047730" cy="4538980"/>
          </a:xfrm>
        </p:grpSpPr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31665" y="2986445"/>
              <a:ext cx="3742691" cy="3524508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24781" y="3179561"/>
              <a:ext cx="3159099" cy="2940917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205897" y="2319332"/>
              <a:ext cx="3973402" cy="2880995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399013" y="2512448"/>
              <a:ext cx="3469233" cy="2297404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614200" y="4146366"/>
              <a:ext cx="3851854" cy="2711633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807315" y="4339482"/>
              <a:ext cx="3268262" cy="2178841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756977" y="529436"/>
            <a:ext cx="9016365" cy="939165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2000" spc="85"/>
              <a:t>Сургутский </a:t>
            </a:r>
            <a:r>
              <a:rPr dirty="0" sz="2000" spc="135"/>
              <a:t>район </a:t>
            </a:r>
            <a:r>
              <a:rPr dirty="0" sz="2000" spc="15"/>
              <a:t>является </a:t>
            </a:r>
            <a:r>
              <a:rPr dirty="0" sz="2000" spc="5"/>
              <a:t>самым </a:t>
            </a:r>
            <a:r>
              <a:rPr dirty="0" sz="2000" spc="95"/>
              <a:t>крупным </a:t>
            </a:r>
            <a:r>
              <a:rPr dirty="0" sz="2000" spc="105"/>
              <a:t>районом </a:t>
            </a:r>
            <a:r>
              <a:rPr dirty="0" sz="2000" spc="65"/>
              <a:t>в </a:t>
            </a:r>
            <a:r>
              <a:rPr dirty="0" sz="2000" spc="15"/>
              <a:t>Ханты- </a:t>
            </a:r>
            <a:r>
              <a:rPr dirty="0" sz="2000" spc="20"/>
              <a:t> </a:t>
            </a:r>
            <a:r>
              <a:rPr dirty="0" sz="2000" spc="90"/>
              <a:t>Мансийском</a:t>
            </a:r>
            <a:r>
              <a:rPr dirty="0" sz="2000" spc="20"/>
              <a:t> </a:t>
            </a:r>
            <a:r>
              <a:rPr dirty="0" sz="2000" spc="80"/>
              <a:t>автономном</a:t>
            </a:r>
            <a:r>
              <a:rPr dirty="0" sz="2000" spc="20"/>
              <a:t> </a:t>
            </a:r>
            <a:r>
              <a:rPr dirty="0" sz="2000" spc="55"/>
              <a:t>округе</a:t>
            </a:r>
            <a:r>
              <a:rPr dirty="0" sz="2000" spc="25"/>
              <a:t> </a:t>
            </a:r>
            <a:r>
              <a:rPr dirty="0" sz="2000" spc="-380"/>
              <a:t>–</a:t>
            </a:r>
            <a:r>
              <a:rPr dirty="0" sz="2000" spc="-325"/>
              <a:t> </a:t>
            </a:r>
            <a:r>
              <a:rPr dirty="0" sz="2000" spc="80"/>
              <a:t>Югре</a:t>
            </a:r>
            <a:r>
              <a:rPr dirty="0" sz="2000" spc="20"/>
              <a:t> </a:t>
            </a:r>
            <a:r>
              <a:rPr dirty="0" sz="2000" spc="114"/>
              <a:t>по</a:t>
            </a:r>
            <a:r>
              <a:rPr dirty="0" sz="2000" spc="20"/>
              <a:t> </a:t>
            </a:r>
            <a:r>
              <a:rPr dirty="0" sz="2000" spc="114"/>
              <a:t>численности</a:t>
            </a:r>
            <a:r>
              <a:rPr dirty="0" sz="2000" spc="25"/>
              <a:t> </a:t>
            </a:r>
            <a:r>
              <a:rPr dirty="0" sz="2000" spc="100"/>
              <a:t>населения</a:t>
            </a:r>
            <a:r>
              <a:rPr dirty="0" sz="2000" spc="20"/>
              <a:t> </a:t>
            </a:r>
            <a:r>
              <a:rPr dirty="0" sz="2000" spc="250"/>
              <a:t>и </a:t>
            </a:r>
            <a:r>
              <a:rPr dirty="0" sz="2000" spc="-484"/>
              <a:t> </a:t>
            </a:r>
            <a:r>
              <a:rPr dirty="0" sz="2000" spc="55"/>
              <a:t>объему</a:t>
            </a:r>
            <a:r>
              <a:rPr dirty="0" sz="2000" spc="15"/>
              <a:t> </a:t>
            </a:r>
            <a:r>
              <a:rPr dirty="0" sz="2000" spc="100"/>
              <a:t>промышленного</a:t>
            </a:r>
            <a:r>
              <a:rPr dirty="0" sz="2000" spc="20"/>
              <a:t> </a:t>
            </a:r>
            <a:r>
              <a:rPr dirty="0" sz="2000" spc="35"/>
              <a:t>производства</a:t>
            </a:r>
            <a:endParaRPr sz="2000"/>
          </a:p>
        </p:txBody>
      </p:sp>
      <p:grpSp>
        <p:nvGrpSpPr>
          <p:cNvPr id="3" name="object 3"/>
          <p:cNvGrpSpPr/>
          <p:nvPr/>
        </p:nvGrpSpPr>
        <p:grpSpPr>
          <a:xfrm>
            <a:off x="4111631" y="2086069"/>
            <a:ext cx="7708265" cy="4574540"/>
            <a:chOff x="4111631" y="2086069"/>
            <a:chExt cx="7708265" cy="4574540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111631" y="2086069"/>
              <a:ext cx="7708017" cy="4574382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304746" y="2279185"/>
              <a:ext cx="7124425" cy="3990791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260004" y="406384"/>
            <a:ext cx="1483995" cy="513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3200" spc="325" b="1">
                <a:latin typeface="Roboto"/>
                <a:cs typeface="Roboto"/>
              </a:rPr>
              <a:t>НЕ</a:t>
            </a:r>
            <a:r>
              <a:rPr dirty="0" sz="3200" spc="310" b="1">
                <a:latin typeface="Roboto"/>
                <a:cs typeface="Roboto"/>
              </a:rPr>
              <a:t>Ф</a:t>
            </a:r>
            <a:r>
              <a:rPr dirty="0" sz="3200" spc="140" b="1">
                <a:latin typeface="Roboto"/>
                <a:cs typeface="Roboto"/>
              </a:rPr>
              <a:t>ТЬ</a:t>
            </a:r>
            <a:endParaRPr sz="3200">
              <a:latin typeface="Roboto"/>
              <a:cs typeface="Roboto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455451" y="1393496"/>
            <a:ext cx="9329420" cy="9391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just" marL="12700" marR="5080">
              <a:lnSpc>
                <a:spcPct val="100000"/>
              </a:lnSpc>
              <a:spcBef>
                <a:spcPts val="95"/>
              </a:spcBef>
            </a:pPr>
            <a:r>
              <a:rPr dirty="0" sz="2000" spc="-5" b="1">
                <a:latin typeface="Roboto Bk"/>
                <a:cs typeface="Roboto Bk"/>
              </a:rPr>
              <a:t>Нефть </a:t>
            </a:r>
            <a:r>
              <a:rPr dirty="0" sz="2000" spc="40" b="1">
                <a:latin typeface="Roboto Bk"/>
                <a:cs typeface="Roboto Bk"/>
              </a:rPr>
              <a:t>рождена </a:t>
            </a:r>
            <a:r>
              <a:rPr dirty="0" sz="2000" spc="65" b="1">
                <a:latin typeface="Roboto Bk"/>
                <a:cs typeface="Roboto Bk"/>
              </a:rPr>
              <a:t>самой </a:t>
            </a:r>
            <a:r>
              <a:rPr dirty="0" sz="2000" spc="70" b="1">
                <a:latin typeface="Roboto Bk"/>
                <a:cs typeface="Roboto Bk"/>
              </a:rPr>
              <a:t>природой. </a:t>
            </a:r>
            <a:r>
              <a:rPr dirty="0" sz="2000" spc="85" b="1">
                <a:latin typeface="Roboto Bk"/>
                <a:cs typeface="Roboto Bk"/>
              </a:rPr>
              <a:t>Сургутский </a:t>
            </a:r>
            <a:r>
              <a:rPr dirty="0" sz="2000" spc="70" b="1">
                <a:latin typeface="Roboto Bk"/>
                <a:cs typeface="Roboto Bk"/>
              </a:rPr>
              <a:t>район- </a:t>
            </a:r>
            <a:r>
              <a:rPr dirty="0" sz="2000" b="1">
                <a:latin typeface="Roboto Bk"/>
                <a:cs typeface="Roboto Bk"/>
              </a:rPr>
              <a:t>это: </a:t>
            </a:r>
            <a:r>
              <a:rPr dirty="0" sz="2000" spc="70" b="1">
                <a:latin typeface="Roboto Bk"/>
                <a:cs typeface="Roboto Bk"/>
              </a:rPr>
              <a:t>41% </a:t>
            </a:r>
            <a:r>
              <a:rPr dirty="0" sz="2000" spc="30" b="1">
                <a:latin typeface="Roboto Bk"/>
                <a:cs typeface="Roboto Bk"/>
              </a:rPr>
              <a:t>от добычи </a:t>
            </a:r>
            <a:r>
              <a:rPr dirty="0" sz="2000" spc="-484" b="1">
                <a:latin typeface="Roboto Bk"/>
                <a:cs typeface="Roboto Bk"/>
              </a:rPr>
              <a:t> </a:t>
            </a:r>
            <a:r>
              <a:rPr dirty="0" sz="2000" spc="245" b="1">
                <a:latin typeface="Roboto Bk"/>
                <a:cs typeface="Roboto Bk"/>
              </a:rPr>
              <a:t>н</a:t>
            </a:r>
            <a:r>
              <a:rPr dirty="0" sz="2000" b="1">
                <a:latin typeface="Roboto Bk"/>
                <a:cs typeface="Roboto Bk"/>
              </a:rPr>
              <a:t>ефти</a:t>
            </a:r>
            <a:r>
              <a:rPr dirty="0" sz="2000" spc="20" b="1">
                <a:latin typeface="Roboto Bk"/>
                <a:cs typeface="Roboto Bk"/>
              </a:rPr>
              <a:t> </a:t>
            </a:r>
            <a:r>
              <a:rPr dirty="0" sz="2000" spc="65" b="1">
                <a:latin typeface="Roboto Bk"/>
                <a:cs typeface="Roboto Bk"/>
              </a:rPr>
              <a:t>в</a:t>
            </a:r>
            <a:r>
              <a:rPr dirty="0" sz="2000" spc="20" b="1">
                <a:latin typeface="Roboto Bk"/>
                <a:cs typeface="Roboto Bk"/>
              </a:rPr>
              <a:t> </a:t>
            </a:r>
            <a:r>
              <a:rPr dirty="0" sz="2000" spc="70" b="1">
                <a:latin typeface="Roboto Bk"/>
                <a:cs typeface="Roboto Bk"/>
              </a:rPr>
              <a:t>Х</a:t>
            </a:r>
            <a:r>
              <a:rPr dirty="0" sz="2000" spc="95" b="1">
                <a:latin typeface="Roboto Bk"/>
                <a:cs typeface="Roboto Bk"/>
              </a:rPr>
              <a:t>М</a:t>
            </a:r>
            <a:r>
              <a:rPr dirty="0" sz="2000" spc="90" b="1">
                <a:latin typeface="Roboto Bk"/>
                <a:cs typeface="Roboto Bk"/>
              </a:rPr>
              <a:t>А</a:t>
            </a:r>
            <a:r>
              <a:rPr dirty="0" sz="2000" spc="100" b="1">
                <a:latin typeface="Roboto Bk"/>
                <a:cs typeface="Roboto Bk"/>
              </a:rPr>
              <a:t>О</a:t>
            </a:r>
            <a:r>
              <a:rPr dirty="0" sz="2000" spc="20" b="1">
                <a:latin typeface="Roboto Bk"/>
                <a:cs typeface="Roboto Bk"/>
              </a:rPr>
              <a:t> </a:t>
            </a:r>
            <a:r>
              <a:rPr dirty="0" sz="2000" spc="-380" b="1">
                <a:latin typeface="Roboto Bk"/>
                <a:cs typeface="Roboto Bk"/>
              </a:rPr>
              <a:t>–</a:t>
            </a:r>
            <a:r>
              <a:rPr dirty="0" sz="2000" spc="20" b="1">
                <a:latin typeface="Roboto Bk"/>
                <a:cs typeface="Roboto Bk"/>
              </a:rPr>
              <a:t> </a:t>
            </a:r>
            <a:r>
              <a:rPr dirty="0" sz="2000" spc="110" b="1">
                <a:latin typeface="Roboto Bk"/>
                <a:cs typeface="Roboto Bk"/>
              </a:rPr>
              <a:t>Юг</a:t>
            </a:r>
            <a:r>
              <a:rPr dirty="0" sz="2000" spc="80" b="1">
                <a:latin typeface="Roboto Bk"/>
                <a:cs typeface="Roboto Bk"/>
              </a:rPr>
              <a:t>р</a:t>
            </a:r>
            <a:r>
              <a:rPr dirty="0" sz="2000" spc="55" b="1">
                <a:latin typeface="Roboto Bk"/>
                <a:cs typeface="Roboto Bk"/>
              </a:rPr>
              <a:t>а</a:t>
            </a:r>
            <a:r>
              <a:rPr dirty="0" sz="2000" spc="-80" b="1">
                <a:latin typeface="Roboto Bk"/>
                <a:cs typeface="Roboto Bk"/>
              </a:rPr>
              <a:t>,</a:t>
            </a:r>
            <a:r>
              <a:rPr dirty="0" sz="2000" spc="20" b="1">
                <a:latin typeface="Roboto Bk"/>
                <a:cs typeface="Roboto Bk"/>
              </a:rPr>
              <a:t> </a:t>
            </a:r>
            <a:r>
              <a:rPr dirty="0" sz="2000" spc="-50" b="1">
                <a:latin typeface="Roboto Bk"/>
                <a:cs typeface="Roboto Bk"/>
              </a:rPr>
              <a:t>25</a:t>
            </a:r>
            <a:r>
              <a:rPr dirty="0" sz="2000" spc="300" b="1">
                <a:latin typeface="Roboto Bk"/>
                <a:cs typeface="Roboto Bk"/>
              </a:rPr>
              <a:t>%</a:t>
            </a:r>
            <a:r>
              <a:rPr dirty="0" sz="2000" spc="20" b="1">
                <a:latin typeface="Roboto Bk"/>
                <a:cs typeface="Roboto Bk"/>
              </a:rPr>
              <a:t> </a:t>
            </a:r>
            <a:r>
              <a:rPr dirty="0" sz="2000" spc="-235" b="1">
                <a:latin typeface="Roboto Bk"/>
                <a:cs typeface="Roboto Bk"/>
              </a:rPr>
              <a:t>-</a:t>
            </a:r>
            <a:r>
              <a:rPr dirty="0" sz="2000" spc="20" b="1">
                <a:latin typeface="Roboto Bk"/>
                <a:cs typeface="Roboto Bk"/>
              </a:rPr>
              <a:t> </a:t>
            </a:r>
            <a:r>
              <a:rPr dirty="0" sz="2000" spc="65" b="1">
                <a:latin typeface="Roboto Bk"/>
                <a:cs typeface="Roboto Bk"/>
              </a:rPr>
              <a:t>в</a:t>
            </a:r>
            <a:r>
              <a:rPr dirty="0" sz="2000" spc="20" b="1">
                <a:latin typeface="Roboto Bk"/>
                <a:cs typeface="Roboto Bk"/>
              </a:rPr>
              <a:t> </a:t>
            </a:r>
            <a:r>
              <a:rPr dirty="0" sz="2000" spc="-75" b="1">
                <a:latin typeface="Roboto Bk"/>
                <a:cs typeface="Roboto Bk"/>
              </a:rPr>
              <a:t>Р</a:t>
            </a:r>
            <a:r>
              <a:rPr dirty="0" sz="2000" spc="45" b="1">
                <a:latin typeface="Roboto Bk"/>
                <a:cs typeface="Roboto Bk"/>
              </a:rPr>
              <a:t>осс</a:t>
            </a:r>
            <a:r>
              <a:rPr dirty="0" sz="2000" spc="45" b="1">
                <a:latin typeface="Roboto Bk"/>
                <a:cs typeface="Roboto Bk"/>
              </a:rPr>
              <a:t>и</a:t>
            </a:r>
            <a:r>
              <a:rPr dirty="0" sz="2000" spc="245" b="1">
                <a:latin typeface="Roboto Bk"/>
                <a:cs typeface="Roboto Bk"/>
              </a:rPr>
              <a:t>и</a:t>
            </a:r>
            <a:r>
              <a:rPr dirty="0" sz="2000" spc="-80" b="1">
                <a:latin typeface="Roboto Bk"/>
                <a:cs typeface="Roboto Bk"/>
              </a:rPr>
              <a:t>,</a:t>
            </a:r>
            <a:r>
              <a:rPr dirty="0" sz="2000" spc="20" b="1">
                <a:latin typeface="Roboto Bk"/>
                <a:cs typeface="Roboto Bk"/>
              </a:rPr>
              <a:t> </a:t>
            </a:r>
            <a:r>
              <a:rPr dirty="0" sz="2000" spc="-50" b="1">
                <a:latin typeface="Roboto Bk"/>
                <a:cs typeface="Roboto Bk"/>
              </a:rPr>
              <a:t>3</a:t>
            </a:r>
            <a:r>
              <a:rPr dirty="0" sz="2000" spc="300" b="1">
                <a:latin typeface="Roboto Bk"/>
                <a:cs typeface="Roboto Bk"/>
              </a:rPr>
              <a:t>%</a:t>
            </a:r>
            <a:r>
              <a:rPr dirty="0" sz="2000" spc="20" b="1">
                <a:latin typeface="Roboto Bk"/>
                <a:cs typeface="Roboto Bk"/>
              </a:rPr>
              <a:t> </a:t>
            </a:r>
            <a:r>
              <a:rPr dirty="0" sz="2000" spc="-235" b="1">
                <a:latin typeface="Roboto Bk"/>
                <a:cs typeface="Roboto Bk"/>
              </a:rPr>
              <a:t>-</a:t>
            </a:r>
            <a:r>
              <a:rPr dirty="0" sz="2000" spc="20" b="1">
                <a:latin typeface="Roboto Bk"/>
                <a:cs typeface="Roboto Bk"/>
              </a:rPr>
              <a:t> </a:t>
            </a:r>
            <a:r>
              <a:rPr dirty="0" sz="2000" spc="65" b="1">
                <a:latin typeface="Roboto Bk"/>
                <a:cs typeface="Roboto Bk"/>
              </a:rPr>
              <a:t>в</a:t>
            </a:r>
            <a:r>
              <a:rPr dirty="0" sz="2000" spc="20" b="1">
                <a:latin typeface="Roboto Bk"/>
                <a:cs typeface="Roboto Bk"/>
              </a:rPr>
              <a:t> </a:t>
            </a:r>
            <a:r>
              <a:rPr dirty="0" sz="2000" spc="165" b="1">
                <a:latin typeface="Roboto Bk"/>
                <a:cs typeface="Roboto Bk"/>
              </a:rPr>
              <a:t>м</a:t>
            </a:r>
            <a:r>
              <a:rPr dirty="0" sz="2000" spc="114" b="1">
                <a:latin typeface="Roboto Bk"/>
                <a:cs typeface="Roboto Bk"/>
              </a:rPr>
              <a:t>и</a:t>
            </a:r>
            <a:r>
              <a:rPr dirty="0" sz="2000" spc="95" b="1">
                <a:latin typeface="Roboto Bk"/>
                <a:cs typeface="Roboto Bk"/>
              </a:rPr>
              <a:t>р</a:t>
            </a:r>
            <a:r>
              <a:rPr dirty="0" sz="2000" spc="-45" b="1">
                <a:latin typeface="Roboto Bk"/>
                <a:cs typeface="Roboto Bk"/>
              </a:rPr>
              <a:t>е.</a:t>
            </a:r>
            <a:r>
              <a:rPr dirty="0" sz="2000" spc="20" b="1">
                <a:latin typeface="Roboto Bk"/>
                <a:cs typeface="Roboto Bk"/>
              </a:rPr>
              <a:t> </a:t>
            </a:r>
            <a:r>
              <a:rPr dirty="0" sz="2000" spc="100" b="1">
                <a:latin typeface="Roboto Bk"/>
                <a:cs typeface="Roboto Bk"/>
              </a:rPr>
              <a:t>К</a:t>
            </a:r>
            <a:r>
              <a:rPr dirty="0" sz="2000" spc="80" b="1">
                <a:latin typeface="Roboto Bk"/>
                <a:cs typeface="Roboto Bk"/>
              </a:rPr>
              <a:t>а</a:t>
            </a:r>
            <a:r>
              <a:rPr dirty="0" sz="2000" spc="5" b="1">
                <a:latin typeface="Roboto Bk"/>
                <a:cs typeface="Roboto Bk"/>
              </a:rPr>
              <a:t>ждый</a:t>
            </a:r>
            <a:r>
              <a:rPr dirty="0" sz="2000" spc="20" b="1">
                <a:latin typeface="Roboto Bk"/>
                <a:cs typeface="Roboto Bk"/>
              </a:rPr>
              <a:t> </a:t>
            </a:r>
            <a:r>
              <a:rPr dirty="0" sz="2000" spc="-35" b="1">
                <a:latin typeface="Roboto Bk"/>
                <a:cs typeface="Roboto Bk"/>
              </a:rPr>
              <a:t>год</a:t>
            </a:r>
            <a:r>
              <a:rPr dirty="0" sz="2000" spc="20" b="1">
                <a:latin typeface="Roboto Bk"/>
                <a:cs typeface="Roboto Bk"/>
              </a:rPr>
              <a:t> </a:t>
            </a:r>
            <a:r>
              <a:rPr dirty="0" sz="2000" spc="65" b="1">
                <a:latin typeface="Roboto Bk"/>
                <a:cs typeface="Roboto Bk"/>
              </a:rPr>
              <a:t>в</a:t>
            </a:r>
            <a:r>
              <a:rPr dirty="0" sz="2000" spc="20" b="1">
                <a:latin typeface="Roboto Bk"/>
                <a:cs typeface="Roboto Bk"/>
              </a:rPr>
              <a:t> </a:t>
            </a:r>
            <a:r>
              <a:rPr dirty="0" sz="2000" spc="-60" b="1">
                <a:latin typeface="Roboto Bk"/>
                <a:cs typeface="Roboto Bk"/>
              </a:rPr>
              <a:t>С</a:t>
            </a:r>
            <a:r>
              <a:rPr dirty="0" sz="2000" spc="95" b="1">
                <a:latin typeface="Roboto Bk"/>
                <a:cs typeface="Roboto Bk"/>
              </a:rPr>
              <a:t>у</a:t>
            </a:r>
            <a:r>
              <a:rPr dirty="0" sz="2000" spc="95" b="1">
                <a:latin typeface="Roboto Bk"/>
                <a:cs typeface="Roboto Bk"/>
              </a:rPr>
              <a:t>р</a:t>
            </a:r>
            <a:r>
              <a:rPr dirty="0" sz="2000" spc="75" b="1">
                <a:latin typeface="Roboto Bk"/>
                <a:cs typeface="Roboto Bk"/>
              </a:rPr>
              <a:t>г</a:t>
            </a:r>
            <a:r>
              <a:rPr dirty="0" sz="2000" spc="90" b="1">
                <a:latin typeface="Roboto Bk"/>
                <a:cs typeface="Roboto Bk"/>
              </a:rPr>
              <a:t>у</a:t>
            </a:r>
            <a:r>
              <a:rPr dirty="0" sz="2000" spc="20" b="1">
                <a:latin typeface="Roboto Bk"/>
                <a:cs typeface="Roboto Bk"/>
              </a:rPr>
              <a:t>те  </a:t>
            </a:r>
            <a:r>
              <a:rPr dirty="0" sz="2000" spc="-10" b="1">
                <a:latin typeface="Roboto Bk"/>
                <a:cs typeface="Roboto Bk"/>
              </a:rPr>
              <a:t>добывается</a:t>
            </a:r>
            <a:r>
              <a:rPr dirty="0" sz="2000" spc="20" b="1">
                <a:latin typeface="Roboto Bk"/>
                <a:cs typeface="Roboto Bk"/>
              </a:rPr>
              <a:t> </a:t>
            </a:r>
            <a:r>
              <a:rPr dirty="0" sz="2000" spc="45" b="1">
                <a:latin typeface="Roboto Bk"/>
                <a:cs typeface="Roboto Bk"/>
              </a:rPr>
              <a:t>около</a:t>
            </a:r>
            <a:r>
              <a:rPr dirty="0" sz="2000" spc="20" b="1">
                <a:latin typeface="Roboto Bk"/>
                <a:cs typeface="Roboto Bk"/>
              </a:rPr>
              <a:t> </a:t>
            </a:r>
            <a:r>
              <a:rPr dirty="0" sz="2000" spc="-85" b="1">
                <a:latin typeface="Roboto Bk"/>
                <a:cs typeface="Roboto Bk"/>
              </a:rPr>
              <a:t>33-35</a:t>
            </a:r>
            <a:r>
              <a:rPr dirty="0" sz="2000" spc="15" b="1">
                <a:latin typeface="Roboto Bk"/>
                <a:cs typeface="Roboto Bk"/>
              </a:rPr>
              <a:t> </a:t>
            </a:r>
            <a:r>
              <a:rPr dirty="0" sz="2000" spc="125" b="1">
                <a:latin typeface="Roboto Bk"/>
                <a:cs typeface="Roboto Bk"/>
              </a:rPr>
              <a:t>миллионов</a:t>
            </a:r>
            <a:r>
              <a:rPr dirty="0" sz="2000" spc="20" b="1">
                <a:latin typeface="Roboto Bk"/>
                <a:cs typeface="Roboto Bk"/>
              </a:rPr>
              <a:t> </a:t>
            </a:r>
            <a:r>
              <a:rPr dirty="0" sz="2000" spc="140" b="1">
                <a:latin typeface="Roboto Bk"/>
                <a:cs typeface="Roboto Bk"/>
              </a:rPr>
              <a:t>тонн</a:t>
            </a:r>
            <a:r>
              <a:rPr dirty="0" sz="2000" spc="20" b="1">
                <a:latin typeface="Roboto Bk"/>
                <a:cs typeface="Roboto Bk"/>
              </a:rPr>
              <a:t> нефти.</a:t>
            </a:r>
            <a:endParaRPr sz="2000">
              <a:latin typeface="Roboto Bk"/>
              <a:cs typeface="Roboto Bk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5624569" y="2454645"/>
            <a:ext cx="6047105" cy="4227195"/>
            <a:chOff x="5624569" y="2454645"/>
            <a:chExt cx="6047105" cy="4227195"/>
          </a:xfrm>
        </p:grpSpPr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624569" y="2454645"/>
              <a:ext cx="6046538" cy="4226798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817685" y="2647761"/>
              <a:ext cx="5462946" cy="3643206"/>
            </a:xfrm>
            <a:prstGeom prst="rect">
              <a:avLst/>
            </a:prstGeom>
          </p:spPr>
        </p:pic>
      </p:grpSp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96542" y="4239106"/>
            <a:ext cx="2890473" cy="1852529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77597" y="375"/>
            <a:ext cx="228600" cy="6851015"/>
          </a:xfrm>
          <a:custGeom>
            <a:avLst/>
            <a:gdLst/>
            <a:ahLst/>
            <a:cxnLst/>
            <a:rect l="l" t="t" r="r" b="b"/>
            <a:pathLst>
              <a:path w="228600" h="6851015">
                <a:moveTo>
                  <a:pt x="228361" y="6850856"/>
                </a:moveTo>
                <a:lnTo>
                  <a:pt x="0" y="6850856"/>
                </a:lnTo>
                <a:lnTo>
                  <a:pt x="0" y="0"/>
                </a:lnTo>
                <a:lnTo>
                  <a:pt x="228361" y="0"/>
                </a:lnTo>
                <a:lnTo>
                  <a:pt x="228361" y="6850856"/>
                </a:lnTo>
                <a:close/>
              </a:path>
            </a:pathLst>
          </a:custGeom>
          <a:solidFill>
            <a:srgbClr val="181B0D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/>
          <p:cNvGrpSpPr/>
          <p:nvPr/>
        </p:nvGrpSpPr>
        <p:grpSpPr>
          <a:xfrm>
            <a:off x="6193256" y="2805996"/>
            <a:ext cx="5553710" cy="3898900"/>
            <a:chOff x="6193256" y="2805996"/>
            <a:chExt cx="5553710" cy="3898900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193256" y="2805996"/>
              <a:ext cx="5553537" cy="3898659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6372" y="2999111"/>
              <a:ext cx="4969946" cy="3315067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3858795" y="437588"/>
            <a:ext cx="5643245" cy="51308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3200" spc="285">
                <a:latin typeface="Roboto"/>
                <a:cs typeface="Roboto"/>
              </a:rPr>
              <a:t>ЮГАНСКИЙ</a:t>
            </a:r>
            <a:r>
              <a:rPr dirty="0" sz="3200" spc="-25">
                <a:latin typeface="Roboto"/>
                <a:cs typeface="Roboto"/>
              </a:rPr>
              <a:t> </a:t>
            </a:r>
            <a:r>
              <a:rPr dirty="0" sz="3200" spc="220">
                <a:latin typeface="Roboto"/>
                <a:cs typeface="Roboto"/>
              </a:rPr>
              <a:t>ЗАПОВЕДНИК</a:t>
            </a:r>
            <a:endParaRPr sz="3200">
              <a:latin typeface="Roboto"/>
              <a:cs typeface="Roboto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93675" marR="5080">
              <a:lnSpc>
                <a:spcPct val="100000"/>
              </a:lnSpc>
              <a:spcBef>
                <a:spcPts val="95"/>
              </a:spcBef>
            </a:pPr>
            <a:r>
              <a:rPr dirty="0" spc="40"/>
              <a:t>Отдельно</a:t>
            </a:r>
            <a:r>
              <a:rPr dirty="0" spc="30"/>
              <a:t> </a:t>
            </a:r>
            <a:r>
              <a:rPr dirty="0" spc="60"/>
              <a:t>стоит</a:t>
            </a:r>
            <a:r>
              <a:rPr dirty="0" spc="30"/>
              <a:t> </a:t>
            </a:r>
            <a:r>
              <a:rPr dirty="0" spc="60"/>
              <a:t>отметить</a:t>
            </a:r>
            <a:r>
              <a:rPr dirty="0" spc="30"/>
              <a:t> </a:t>
            </a:r>
            <a:r>
              <a:rPr dirty="0" spc="100"/>
              <a:t>жемчужину</a:t>
            </a:r>
            <a:r>
              <a:rPr dirty="0" spc="30"/>
              <a:t> </a:t>
            </a:r>
            <a:r>
              <a:rPr dirty="0" spc="40"/>
              <a:t>Сургутского</a:t>
            </a:r>
            <a:r>
              <a:rPr dirty="0" spc="35"/>
              <a:t> </a:t>
            </a:r>
            <a:r>
              <a:rPr dirty="0" spc="120"/>
              <a:t>района</a:t>
            </a:r>
            <a:r>
              <a:rPr dirty="0" spc="30"/>
              <a:t> </a:t>
            </a:r>
            <a:r>
              <a:rPr dirty="0" spc="-380"/>
              <a:t>–</a:t>
            </a:r>
            <a:r>
              <a:rPr dirty="0" spc="-320"/>
              <a:t> </a:t>
            </a:r>
            <a:r>
              <a:rPr dirty="0" spc="130"/>
              <a:t>уникальный </a:t>
            </a:r>
            <a:r>
              <a:rPr dirty="0" spc="-484"/>
              <a:t> </a:t>
            </a:r>
            <a:r>
              <a:rPr dirty="0" spc="50"/>
              <a:t>Государственный </a:t>
            </a:r>
            <a:r>
              <a:rPr dirty="0" spc="100"/>
              <a:t>природный </a:t>
            </a:r>
            <a:r>
              <a:rPr dirty="0" spc="55"/>
              <a:t>заповедник </a:t>
            </a:r>
            <a:r>
              <a:rPr dirty="0" spc="85"/>
              <a:t>«Юганский», </a:t>
            </a:r>
            <a:r>
              <a:rPr dirty="0" spc="80"/>
              <a:t>охватывающий </a:t>
            </a:r>
            <a:r>
              <a:rPr dirty="0" spc="85"/>
              <a:t> </a:t>
            </a:r>
            <a:r>
              <a:rPr dirty="0" spc="50"/>
              <a:t>часть</a:t>
            </a:r>
            <a:r>
              <a:rPr dirty="0" spc="20"/>
              <a:t> </a:t>
            </a:r>
            <a:r>
              <a:rPr dirty="0" spc="65"/>
              <a:t>бассейнов</a:t>
            </a:r>
            <a:r>
              <a:rPr dirty="0" spc="25"/>
              <a:t> </a:t>
            </a:r>
            <a:r>
              <a:rPr dirty="0" spc="60"/>
              <a:t>рек</a:t>
            </a:r>
            <a:r>
              <a:rPr dirty="0" spc="25"/>
              <a:t> </a:t>
            </a:r>
            <a:r>
              <a:rPr dirty="0" spc="50"/>
              <a:t>Неусъях,</a:t>
            </a:r>
            <a:r>
              <a:rPr dirty="0" spc="20"/>
              <a:t> </a:t>
            </a:r>
            <a:r>
              <a:rPr dirty="0" spc="100"/>
              <a:t>Малый</a:t>
            </a:r>
            <a:r>
              <a:rPr dirty="0" spc="25"/>
              <a:t> </a:t>
            </a:r>
            <a:r>
              <a:rPr dirty="0" spc="250"/>
              <a:t>и</a:t>
            </a:r>
            <a:r>
              <a:rPr dirty="0" spc="25"/>
              <a:t> </a:t>
            </a:r>
            <a:r>
              <a:rPr dirty="0" spc="90"/>
              <a:t>Большой</a:t>
            </a:r>
            <a:r>
              <a:rPr dirty="0" spc="20"/>
              <a:t> </a:t>
            </a:r>
            <a:r>
              <a:rPr dirty="0" spc="125"/>
              <a:t>Юган</a:t>
            </a:r>
            <a:r>
              <a:rPr dirty="0" spc="25"/>
              <a:t> </a:t>
            </a:r>
            <a:r>
              <a:rPr dirty="0" spc="-45"/>
              <a:t>с</a:t>
            </a:r>
            <a:r>
              <a:rPr dirty="0" spc="25"/>
              <a:t> </a:t>
            </a:r>
            <a:r>
              <a:rPr dirty="0" spc="185"/>
              <a:t>их</a:t>
            </a:r>
            <a:r>
              <a:rPr dirty="0" spc="20"/>
              <a:t> </a:t>
            </a:r>
            <a:r>
              <a:rPr dirty="0" spc="90"/>
              <a:t>притоками.</a:t>
            </a:r>
            <a:r>
              <a:rPr dirty="0" spc="25"/>
              <a:t> </a:t>
            </a:r>
            <a:r>
              <a:rPr dirty="0" spc="30"/>
              <a:t>В </a:t>
            </a:r>
            <a:r>
              <a:rPr dirty="0" spc="-484"/>
              <a:t> </a:t>
            </a:r>
            <a:r>
              <a:rPr dirty="0" spc="-165"/>
              <a:t>з</a:t>
            </a:r>
            <a:r>
              <a:rPr dirty="0" spc="55"/>
              <a:t>а</a:t>
            </a:r>
            <a:r>
              <a:rPr dirty="0" spc="100"/>
              <a:t>по</a:t>
            </a:r>
            <a:r>
              <a:rPr dirty="0" spc="95"/>
              <a:t>в</a:t>
            </a:r>
            <a:r>
              <a:rPr dirty="0" spc="20"/>
              <a:t>ед</a:t>
            </a:r>
            <a:r>
              <a:rPr dirty="0" spc="15"/>
              <a:t>н</a:t>
            </a:r>
            <a:r>
              <a:rPr dirty="0" spc="245"/>
              <a:t>и</a:t>
            </a:r>
            <a:r>
              <a:rPr dirty="0" spc="25"/>
              <a:t>к</a:t>
            </a:r>
            <a:r>
              <a:rPr dirty="0" spc="20"/>
              <a:t>е</a:t>
            </a:r>
            <a:r>
              <a:rPr dirty="0" spc="20"/>
              <a:t> </a:t>
            </a:r>
            <a:r>
              <a:rPr dirty="0" spc="-50"/>
              <a:t>1</a:t>
            </a:r>
            <a:r>
              <a:rPr dirty="0" spc="-45"/>
              <a:t>5</a:t>
            </a:r>
            <a:r>
              <a:rPr dirty="0" spc="20"/>
              <a:t> </a:t>
            </a:r>
            <a:r>
              <a:rPr dirty="0" spc="85"/>
              <a:t>к</a:t>
            </a:r>
            <a:r>
              <a:rPr dirty="0" spc="40"/>
              <a:t>р</a:t>
            </a:r>
            <a:r>
              <a:rPr dirty="0" spc="95"/>
              <a:t>у</a:t>
            </a:r>
            <a:r>
              <a:rPr dirty="0" spc="229"/>
              <a:t>п</a:t>
            </a:r>
            <a:r>
              <a:rPr dirty="0" spc="225"/>
              <a:t>н</a:t>
            </a:r>
            <a:r>
              <a:rPr dirty="0" spc="35"/>
              <a:t>ых</a:t>
            </a:r>
            <a:r>
              <a:rPr dirty="0" spc="20"/>
              <a:t> </a:t>
            </a:r>
            <a:r>
              <a:rPr dirty="0" spc="-65"/>
              <a:t>о</a:t>
            </a:r>
            <a:r>
              <a:rPr dirty="0" spc="-70"/>
              <a:t>з</a:t>
            </a:r>
            <a:r>
              <a:rPr dirty="0" spc="60"/>
              <a:t>е</a:t>
            </a:r>
            <a:r>
              <a:rPr dirty="0" spc="60"/>
              <a:t>р</a:t>
            </a:r>
            <a:r>
              <a:rPr dirty="0" spc="-80"/>
              <a:t>,</a:t>
            </a:r>
            <a:r>
              <a:rPr dirty="0" spc="20"/>
              <a:t> </a:t>
            </a:r>
            <a:r>
              <a:rPr dirty="0" spc="10"/>
              <a:t>с</a:t>
            </a:r>
            <a:r>
              <a:rPr dirty="0" spc="5"/>
              <a:t>а</a:t>
            </a:r>
            <a:r>
              <a:rPr dirty="0"/>
              <a:t>мые</a:t>
            </a:r>
            <a:r>
              <a:rPr dirty="0" spc="20"/>
              <a:t> </a:t>
            </a:r>
            <a:r>
              <a:rPr dirty="0" spc="245"/>
              <a:t>и</a:t>
            </a:r>
            <a:r>
              <a:rPr dirty="0" spc="-165"/>
              <a:t>з</a:t>
            </a:r>
            <a:r>
              <a:rPr dirty="0" spc="60"/>
              <a:t>в</a:t>
            </a:r>
            <a:r>
              <a:rPr dirty="0" spc="65"/>
              <a:t>ест</a:t>
            </a:r>
            <a:r>
              <a:rPr dirty="0" spc="65"/>
              <a:t>н</a:t>
            </a:r>
            <a:r>
              <a:rPr dirty="0" spc="-15"/>
              <a:t>ые</a:t>
            </a:r>
            <a:r>
              <a:rPr dirty="0" spc="20"/>
              <a:t> </a:t>
            </a:r>
            <a:r>
              <a:rPr dirty="0" spc="245"/>
              <a:t>и</a:t>
            </a:r>
            <a:r>
              <a:rPr dirty="0" spc="-160"/>
              <a:t>з</a:t>
            </a:r>
            <a:r>
              <a:rPr dirty="0" spc="20"/>
              <a:t> </a:t>
            </a:r>
            <a:r>
              <a:rPr dirty="0" spc="245"/>
              <a:t>ни</a:t>
            </a:r>
            <a:r>
              <a:rPr dirty="0" spc="125"/>
              <a:t>х</a:t>
            </a:r>
            <a:r>
              <a:rPr dirty="0" spc="20"/>
              <a:t> </a:t>
            </a:r>
            <a:r>
              <a:rPr dirty="0" spc="-380"/>
              <a:t>–</a:t>
            </a:r>
            <a:r>
              <a:rPr dirty="0" spc="20"/>
              <a:t> </a:t>
            </a:r>
            <a:r>
              <a:rPr dirty="0" spc="190"/>
              <a:t>О</a:t>
            </a:r>
            <a:r>
              <a:rPr dirty="0" spc="150"/>
              <a:t>н</a:t>
            </a:r>
            <a:r>
              <a:rPr dirty="0" spc="30"/>
              <a:t>ты</a:t>
            </a:r>
            <a:r>
              <a:rPr dirty="0" spc="20"/>
              <a:t>р</a:t>
            </a:r>
            <a:r>
              <a:rPr dirty="0" spc="85"/>
              <a:t>лор</a:t>
            </a:r>
            <a:r>
              <a:rPr dirty="0" spc="20"/>
              <a:t> </a:t>
            </a:r>
            <a:r>
              <a:rPr dirty="0" spc="155"/>
              <a:t>и  </a:t>
            </a:r>
            <a:r>
              <a:rPr dirty="0" spc="55"/>
              <a:t>Кытнелор.</a:t>
            </a:r>
          </a:p>
        </p:txBody>
      </p:sp>
      <p:pic>
        <p:nvPicPr>
          <p:cNvPr id="8" name="object 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420702" y="4267635"/>
            <a:ext cx="1860613" cy="1860613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092983" y="473363"/>
            <a:ext cx="2096135" cy="513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3200" spc="235" b="1">
                <a:latin typeface="Roboto"/>
                <a:cs typeface="Roboto"/>
              </a:rPr>
              <a:t>РЕКА</a:t>
            </a:r>
            <a:r>
              <a:rPr dirty="0" sz="3200" spc="-55" b="1">
                <a:latin typeface="Roboto"/>
                <a:cs typeface="Roboto"/>
              </a:rPr>
              <a:t> </a:t>
            </a:r>
            <a:r>
              <a:rPr dirty="0" sz="3200" spc="140" b="1">
                <a:latin typeface="Roboto"/>
                <a:cs typeface="Roboto"/>
              </a:rPr>
              <a:t>ОБЬ</a:t>
            </a:r>
            <a:endParaRPr sz="3200">
              <a:latin typeface="Roboto"/>
              <a:cs typeface="Roboto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581089" y="1582213"/>
            <a:ext cx="9030335" cy="9391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just" marL="12700" marR="5080">
              <a:lnSpc>
                <a:spcPct val="100000"/>
              </a:lnSpc>
              <a:spcBef>
                <a:spcPts val="95"/>
              </a:spcBef>
            </a:pPr>
            <a:r>
              <a:rPr dirty="0" sz="2000" spc="60" b="1">
                <a:latin typeface="Roboto Bk"/>
                <a:cs typeface="Roboto Bk"/>
              </a:rPr>
              <a:t>Обь </a:t>
            </a:r>
            <a:r>
              <a:rPr dirty="0" sz="2000" spc="-380" b="1">
                <a:latin typeface="Roboto Bk"/>
                <a:cs typeface="Roboto Bk"/>
              </a:rPr>
              <a:t>–</a:t>
            </a:r>
            <a:r>
              <a:rPr dirty="0" sz="2000" spc="-375" b="1">
                <a:latin typeface="Roboto Bk"/>
                <a:cs typeface="Roboto Bk"/>
              </a:rPr>
              <a:t> </a:t>
            </a:r>
            <a:r>
              <a:rPr dirty="0" sz="2000" spc="30" b="1">
                <a:latin typeface="Roboto Bk"/>
                <a:cs typeface="Roboto Bk"/>
              </a:rPr>
              <a:t>одна </a:t>
            </a:r>
            <a:r>
              <a:rPr dirty="0" sz="2000" spc="45" b="1">
                <a:latin typeface="Roboto Bk"/>
                <a:cs typeface="Roboto Bk"/>
              </a:rPr>
              <a:t>из </a:t>
            </a:r>
            <a:r>
              <a:rPr dirty="0" sz="2000" spc="25" b="1">
                <a:latin typeface="Roboto Bk"/>
                <a:cs typeface="Roboto Bk"/>
              </a:rPr>
              <a:t>самых </a:t>
            </a:r>
            <a:r>
              <a:rPr dirty="0" sz="2000" spc="114" b="1">
                <a:latin typeface="Roboto Bk"/>
                <a:cs typeface="Roboto Bk"/>
              </a:rPr>
              <a:t>больших </a:t>
            </a:r>
            <a:r>
              <a:rPr dirty="0" sz="2000" spc="60" b="1">
                <a:latin typeface="Roboto Bk"/>
                <a:cs typeface="Roboto Bk"/>
              </a:rPr>
              <a:t>рек </a:t>
            </a:r>
            <a:r>
              <a:rPr dirty="0" sz="2000" spc="65" b="1">
                <a:latin typeface="Roboto Bk"/>
                <a:cs typeface="Roboto Bk"/>
              </a:rPr>
              <a:t>в </a:t>
            </a:r>
            <a:r>
              <a:rPr dirty="0" sz="2000" spc="60" b="1">
                <a:latin typeface="Roboto Bk"/>
                <a:cs typeface="Roboto Bk"/>
              </a:rPr>
              <a:t>мире. </a:t>
            </a:r>
            <a:r>
              <a:rPr dirty="0" sz="2000" spc="50" b="1">
                <a:latin typeface="Roboto Bk"/>
                <a:cs typeface="Roboto Bk"/>
              </a:rPr>
              <a:t>Течёт </a:t>
            </a:r>
            <a:r>
              <a:rPr dirty="0" sz="2000" spc="-45" b="1">
                <a:latin typeface="Roboto Bk"/>
                <a:cs typeface="Roboto Bk"/>
              </a:rPr>
              <a:t>с </a:t>
            </a:r>
            <a:r>
              <a:rPr dirty="0" sz="2000" spc="90" b="1">
                <a:latin typeface="Roboto Bk"/>
                <a:cs typeface="Roboto Bk"/>
              </a:rPr>
              <a:t>Юга </a:t>
            </a:r>
            <a:r>
              <a:rPr dirty="0" sz="2000" spc="150" b="1">
                <a:latin typeface="Roboto Bk"/>
                <a:cs typeface="Roboto Bk"/>
              </a:rPr>
              <a:t>на </a:t>
            </a:r>
            <a:r>
              <a:rPr dirty="0" sz="2000" spc="5" b="1">
                <a:latin typeface="Roboto Bk"/>
                <a:cs typeface="Roboto Bk"/>
              </a:rPr>
              <a:t>Север. </a:t>
            </a:r>
            <a:r>
              <a:rPr dirty="0" sz="2000" spc="25" b="1">
                <a:latin typeface="Roboto Bk"/>
                <a:cs typeface="Roboto Bk"/>
              </a:rPr>
              <a:t>Берёт </a:t>
            </a:r>
            <a:r>
              <a:rPr dirty="0" sz="2000" spc="-484" b="1">
                <a:latin typeface="Roboto Bk"/>
                <a:cs typeface="Roboto Bk"/>
              </a:rPr>
              <a:t> </a:t>
            </a:r>
            <a:r>
              <a:rPr dirty="0" sz="2000" spc="110" b="1">
                <a:latin typeface="Roboto Bk"/>
                <a:cs typeface="Roboto Bk"/>
              </a:rPr>
              <a:t>начало</a:t>
            </a:r>
            <a:r>
              <a:rPr dirty="0" sz="2000" spc="15" b="1">
                <a:latin typeface="Roboto Bk"/>
                <a:cs typeface="Roboto Bk"/>
              </a:rPr>
              <a:t> </a:t>
            </a:r>
            <a:r>
              <a:rPr dirty="0" sz="2000" spc="30" b="1">
                <a:latin typeface="Roboto Bk"/>
                <a:cs typeface="Roboto Bk"/>
              </a:rPr>
              <a:t>от</a:t>
            </a:r>
            <a:r>
              <a:rPr dirty="0" sz="2000" spc="20" b="1">
                <a:latin typeface="Roboto Bk"/>
                <a:cs typeface="Roboto Bk"/>
              </a:rPr>
              <a:t> </a:t>
            </a:r>
            <a:r>
              <a:rPr dirty="0" sz="2000" spc="110" b="1">
                <a:latin typeface="Roboto Bk"/>
                <a:cs typeface="Roboto Bk"/>
              </a:rPr>
              <a:t>слияния</a:t>
            </a:r>
            <a:r>
              <a:rPr dirty="0" sz="2000" spc="20" b="1">
                <a:latin typeface="Roboto Bk"/>
                <a:cs typeface="Roboto Bk"/>
              </a:rPr>
              <a:t> </a:t>
            </a:r>
            <a:r>
              <a:rPr dirty="0" sz="2000" spc="60" b="1">
                <a:latin typeface="Roboto Bk"/>
                <a:cs typeface="Roboto Bk"/>
              </a:rPr>
              <a:t>рек</a:t>
            </a:r>
            <a:r>
              <a:rPr dirty="0" sz="2000" spc="20" b="1">
                <a:latin typeface="Roboto Bk"/>
                <a:cs typeface="Roboto Bk"/>
              </a:rPr>
              <a:t> </a:t>
            </a:r>
            <a:r>
              <a:rPr dirty="0" sz="2000" spc="145" b="1">
                <a:latin typeface="Roboto Bk"/>
                <a:cs typeface="Roboto Bk"/>
              </a:rPr>
              <a:t>Бии</a:t>
            </a:r>
            <a:r>
              <a:rPr dirty="0" sz="2000" spc="20" b="1">
                <a:latin typeface="Roboto Bk"/>
                <a:cs typeface="Roboto Bk"/>
              </a:rPr>
              <a:t> </a:t>
            </a:r>
            <a:r>
              <a:rPr dirty="0" sz="2000" spc="250" b="1">
                <a:latin typeface="Roboto Bk"/>
                <a:cs typeface="Roboto Bk"/>
              </a:rPr>
              <a:t>и</a:t>
            </a:r>
            <a:r>
              <a:rPr dirty="0" sz="2000" spc="20" b="1">
                <a:latin typeface="Roboto Bk"/>
                <a:cs typeface="Roboto Bk"/>
              </a:rPr>
              <a:t> </a:t>
            </a:r>
            <a:r>
              <a:rPr dirty="0" sz="2000" spc="135" b="1">
                <a:latin typeface="Roboto Bk"/>
                <a:cs typeface="Roboto Bk"/>
              </a:rPr>
              <a:t>Катуни</a:t>
            </a:r>
            <a:r>
              <a:rPr dirty="0" sz="2000" spc="15" b="1">
                <a:latin typeface="Roboto Bk"/>
                <a:cs typeface="Roboto Bk"/>
              </a:rPr>
              <a:t> </a:t>
            </a:r>
            <a:r>
              <a:rPr dirty="0" sz="2000" spc="250" b="1">
                <a:latin typeface="Roboto Bk"/>
                <a:cs typeface="Roboto Bk"/>
              </a:rPr>
              <a:t>и</a:t>
            </a:r>
            <a:r>
              <a:rPr dirty="0" sz="2000" spc="20" b="1">
                <a:latin typeface="Roboto Bk"/>
                <a:cs typeface="Roboto Bk"/>
              </a:rPr>
              <a:t> </a:t>
            </a:r>
            <a:r>
              <a:rPr dirty="0" sz="2000" spc="35" b="1">
                <a:latin typeface="Roboto Bk"/>
                <a:cs typeface="Roboto Bk"/>
              </a:rPr>
              <a:t>впадает</a:t>
            </a:r>
            <a:r>
              <a:rPr dirty="0" sz="2000" spc="20" b="1">
                <a:latin typeface="Roboto Bk"/>
                <a:cs typeface="Roboto Bk"/>
              </a:rPr>
              <a:t> </a:t>
            </a:r>
            <a:r>
              <a:rPr dirty="0" sz="2000" spc="65" b="1">
                <a:latin typeface="Roboto Bk"/>
                <a:cs typeface="Roboto Bk"/>
              </a:rPr>
              <a:t>в</a:t>
            </a:r>
            <a:r>
              <a:rPr dirty="0" sz="2000" spc="20" b="1">
                <a:latin typeface="Roboto Bk"/>
                <a:cs typeface="Roboto Bk"/>
              </a:rPr>
              <a:t> </a:t>
            </a:r>
            <a:r>
              <a:rPr dirty="0" sz="2000" spc="45" b="1">
                <a:latin typeface="Roboto Bk"/>
                <a:cs typeface="Roboto Bk"/>
              </a:rPr>
              <a:t>Карское</a:t>
            </a:r>
            <a:r>
              <a:rPr dirty="0" sz="2000" spc="20" b="1">
                <a:latin typeface="Roboto Bk"/>
                <a:cs typeface="Roboto Bk"/>
              </a:rPr>
              <a:t> </a:t>
            </a:r>
            <a:r>
              <a:rPr dirty="0" sz="2000" spc="15" b="1">
                <a:latin typeface="Roboto Bk"/>
                <a:cs typeface="Roboto Bk"/>
              </a:rPr>
              <a:t>море.</a:t>
            </a:r>
            <a:r>
              <a:rPr dirty="0" sz="2000" spc="20" b="1">
                <a:latin typeface="Roboto Bk"/>
                <a:cs typeface="Roboto Bk"/>
              </a:rPr>
              <a:t> </a:t>
            </a:r>
            <a:r>
              <a:rPr dirty="0" sz="2000" spc="50" b="1">
                <a:latin typeface="Roboto Bk"/>
                <a:cs typeface="Roboto Bk"/>
              </a:rPr>
              <a:t>У</a:t>
            </a:r>
            <a:r>
              <a:rPr dirty="0" sz="2000" spc="20" b="1">
                <a:latin typeface="Roboto Bk"/>
                <a:cs typeface="Roboto Bk"/>
              </a:rPr>
              <a:t> </a:t>
            </a:r>
            <a:r>
              <a:rPr dirty="0" sz="2000" spc="120" b="1">
                <a:latin typeface="Roboto Bk"/>
                <a:cs typeface="Roboto Bk"/>
              </a:rPr>
              <a:t>Оби </a:t>
            </a:r>
            <a:r>
              <a:rPr dirty="0" sz="2000" spc="-490" b="1">
                <a:latin typeface="Roboto Bk"/>
                <a:cs typeface="Roboto Bk"/>
              </a:rPr>
              <a:t> </a:t>
            </a:r>
            <a:r>
              <a:rPr dirty="0" sz="2000" spc="10" b="1">
                <a:latin typeface="Roboto Bk"/>
                <a:cs typeface="Roboto Bk"/>
              </a:rPr>
              <a:t>с</a:t>
            </a:r>
            <a:r>
              <a:rPr dirty="0" sz="2000" spc="5" b="1">
                <a:latin typeface="Roboto Bk"/>
                <a:cs typeface="Roboto Bk"/>
              </a:rPr>
              <a:t>а</a:t>
            </a:r>
            <a:r>
              <a:rPr dirty="0" sz="2000" spc="30" b="1">
                <a:latin typeface="Roboto Bk"/>
                <a:cs typeface="Roboto Bk"/>
              </a:rPr>
              <a:t>мое</a:t>
            </a:r>
            <a:r>
              <a:rPr dirty="0" sz="2000" spc="20" b="1">
                <a:latin typeface="Roboto Bk"/>
                <a:cs typeface="Roboto Bk"/>
              </a:rPr>
              <a:t> </a:t>
            </a:r>
            <a:r>
              <a:rPr dirty="0" sz="2000" spc="55" b="1">
                <a:latin typeface="Roboto Bk"/>
                <a:cs typeface="Roboto Bk"/>
              </a:rPr>
              <a:t>бол</a:t>
            </a:r>
            <a:r>
              <a:rPr dirty="0" sz="2000" spc="50" b="1">
                <a:latin typeface="Roboto Bk"/>
                <a:cs typeface="Roboto Bk"/>
              </a:rPr>
              <a:t>ь</a:t>
            </a:r>
            <a:r>
              <a:rPr dirty="0" sz="2000" spc="210" b="1">
                <a:latin typeface="Roboto Bk"/>
                <a:cs typeface="Roboto Bk"/>
              </a:rPr>
              <a:t>ш</a:t>
            </a:r>
            <a:r>
              <a:rPr dirty="0" sz="2000" spc="25" b="1">
                <a:latin typeface="Roboto Bk"/>
                <a:cs typeface="Roboto Bk"/>
              </a:rPr>
              <a:t>ое</a:t>
            </a:r>
            <a:r>
              <a:rPr dirty="0" sz="2000" spc="20" b="1">
                <a:latin typeface="Roboto Bk"/>
                <a:cs typeface="Roboto Bk"/>
              </a:rPr>
              <a:t> </a:t>
            </a:r>
            <a:r>
              <a:rPr dirty="0" sz="2000" spc="65" b="1">
                <a:latin typeface="Roboto Bk"/>
                <a:cs typeface="Roboto Bk"/>
              </a:rPr>
              <a:t>в</a:t>
            </a:r>
            <a:r>
              <a:rPr dirty="0" sz="2000" spc="20" b="1">
                <a:latin typeface="Roboto Bk"/>
                <a:cs typeface="Roboto Bk"/>
              </a:rPr>
              <a:t> </a:t>
            </a:r>
            <a:r>
              <a:rPr dirty="0" sz="2000" spc="165" b="1">
                <a:latin typeface="Roboto Bk"/>
                <a:cs typeface="Roboto Bk"/>
              </a:rPr>
              <a:t>м</a:t>
            </a:r>
            <a:r>
              <a:rPr dirty="0" sz="2000" spc="114" b="1">
                <a:latin typeface="Roboto Bk"/>
                <a:cs typeface="Roboto Bk"/>
              </a:rPr>
              <a:t>и</a:t>
            </a:r>
            <a:r>
              <a:rPr dirty="0" sz="2000" spc="95" b="1">
                <a:latin typeface="Roboto Bk"/>
                <a:cs typeface="Roboto Bk"/>
              </a:rPr>
              <a:t>р</a:t>
            </a:r>
            <a:r>
              <a:rPr dirty="0" sz="2000" spc="20" b="1">
                <a:latin typeface="Roboto Bk"/>
                <a:cs typeface="Roboto Bk"/>
              </a:rPr>
              <a:t>е</a:t>
            </a:r>
            <a:r>
              <a:rPr dirty="0" sz="2000" spc="20" b="1">
                <a:latin typeface="Roboto Bk"/>
                <a:cs typeface="Roboto Bk"/>
              </a:rPr>
              <a:t> </a:t>
            </a:r>
            <a:r>
              <a:rPr dirty="0" sz="2000" spc="95" b="1">
                <a:latin typeface="Roboto Bk"/>
                <a:cs typeface="Roboto Bk"/>
              </a:rPr>
              <a:t>у</a:t>
            </a:r>
            <a:r>
              <a:rPr dirty="0" sz="2000" spc="15" b="1">
                <a:latin typeface="Roboto Bk"/>
                <a:cs typeface="Roboto Bk"/>
              </a:rPr>
              <a:t>ст</a:t>
            </a:r>
            <a:r>
              <a:rPr dirty="0" sz="2000" spc="15" b="1">
                <a:latin typeface="Roboto Bk"/>
                <a:cs typeface="Roboto Bk"/>
              </a:rPr>
              <a:t>ь</a:t>
            </a:r>
            <a:r>
              <a:rPr dirty="0" sz="2000" spc="20" b="1">
                <a:latin typeface="Roboto Bk"/>
                <a:cs typeface="Roboto Bk"/>
              </a:rPr>
              <a:t>е</a:t>
            </a:r>
            <a:r>
              <a:rPr dirty="0" sz="2000" spc="20" b="1">
                <a:latin typeface="Roboto Bk"/>
                <a:cs typeface="Roboto Bk"/>
              </a:rPr>
              <a:t> </a:t>
            </a:r>
            <a:r>
              <a:rPr dirty="0" sz="2000" spc="-380" b="1">
                <a:latin typeface="Roboto Bk"/>
                <a:cs typeface="Roboto Bk"/>
              </a:rPr>
              <a:t>–</a:t>
            </a:r>
            <a:r>
              <a:rPr dirty="0" sz="2000" spc="20" b="1">
                <a:latin typeface="Roboto Bk"/>
                <a:cs typeface="Roboto Bk"/>
              </a:rPr>
              <a:t> </a:t>
            </a:r>
            <a:r>
              <a:rPr dirty="0" sz="2000" spc="40" b="1">
                <a:latin typeface="Roboto Bk"/>
                <a:cs typeface="Roboto Bk"/>
              </a:rPr>
              <a:t>Обск</a:t>
            </a:r>
            <a:r>
              <a:rPr dirty="0" sz="2000" spc="30" b="1">
                <a:latin typeface="Roboto Bk"/>
                <a:cs typeface="Roboto Bk"/>
              </a:rPr>
              <a:t>а</a:t>
            </a:r>
            <a:r>
              <a:rPr dirty="0" sz="2000" spc="-15" b="1">
                <a:latin typeface="Roboto Bk"/>
                <a:cs typeface="Roboto Bk"/>
              </a:rPr>
              <a:t>я</a:t>
            </a:r>
            <a:r>
              <a:rPr dirty="0" sz="2000" spc="20" b="1">
                <a:latin typeface="Roboto Bk"/>
                <a:cs typeface="Roboto Bk"/>
              </a:rPr>
              <a:t> </a:t>
            </a:r>
            <a:r>
              <a:rPr dirty="0" sz="2000" spc="75" b="1">
                <a:latin typeface="Roboto Bk"/>
                <a:cs typeface="Roboto Bk"/>
              </a:rPr>
              <a:t>г</a:t>
            </a:r>
            <a:r>
              <a:rPr dirty="0" sz="2000" spc="90" b="1">
                <a:latin typeface="Roboto Bk"/>
                <a:cs typeface="Roboto Bk"/>
              </a:rPr>
              <a:t>у</a:t>
            </a:r>
            <a:r>
              <a:rPr dirty="0" sz="2000" spc="45" b="1">
                <a:latin typeface="Roboto Bk"/>
                <a:cs typeface="Roboto Bk"/>
              </a:rPr>
              <a:t>б</a:t>
            </a:r>
            <a:r>
              <a:rPr dirty="0" sz="2000" spc="35" b="1">
                <a:latin typeface="Roboto Bk"/>
                <a:cs typeface="Roboto Bk"/>
              </a:rPr>
              <a:t>а</a:t>
            </a:r>
            <a:r>
              <a:rPr dirty="0" sz="2000" spc="-105" b="1">
                <a:latin typeface="Roboto Bk"/>
                <a:cs typeface="Roboto Bk"/>
              </a:rPr>
              <a:t>.</a:t>
            </a:r>
            <a:endParaRPr sz="2000">
              <a:latin typeface="Roboto Bk"/>
              <a:cs typeface="Roboto Bk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5896534" y="2973869"/>
            <a:ext cx="5975985" cy="3616325"/>
            <a:chOff x="5896534" y="2973869"/>
            <a:chExt cx="5975985" cy="3616325"/>
          </a:xfrm>
        </p:grpSpPr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896534" y="2973869"/>
              <a:ext cx="5975590" cy="3616087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089649" y="3166985"/>
              <a:ext cx="5391999" cy="3032496"/>
            </a:xfrm>
            <a:prstGeom prst="rect">
              <a:avLst/>
            </a:prstGeom>
          </p:spPr>
        </p:pic>
      </p:grpSp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202411" y="4303404"/>
            <a:ext cx="3207412" cy="1804169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244740" y="342554"/>
            <a:ext cx="8034020" cy="998219"/>
          </a:xfrm>
          <a:prstGeom prst="rect">
            <a:avLst/>
          </a:prstGeom>
        </p:spPr>
        <p:txBody>
          <a:bodyPr wrap="square" lIns="0" tIns="27305" rIns="0" bIns="0" rtlCol="0" vert="horz">
            <a:spAutoFit/>
          </a:bodyPr>
          <a:lstStyle/>
          <a:p>
            <a:pPr marL="12700" marR="5080">
              <a:lnSpc>
                <a:spcPts val="3820"/>
              </a:lnSpc>
              <a:spcBef>
                <a:spcPts val="215"/>
              </a:spcBef>
            </a:pPr>
            <a:r>
              <a:rPr dirty="0" sz="3200" spc="240" b="1">
                <a:latin typeface="Roboto"/>
                <a:cs typeface="Roboto"/>
              </a:rPr>
              <a:t>АВТОМОБИЛЬНЫЙ</a:t>
            </a:r>
            <a:r>
              <a:rPr dirty="0" sz="3200" spc="20" b="1">
                <a:latin typeface="Roboto"/>
                <a:cs typeface="Roboto"/>
              </a:rPr>
              <a:t> </a:t>
            </a:r>
            <a:r>
              <a:rPr dirty="0" sz="3200" spc="265" b="1">
                <a:latin typeface="Roboto"/>
                <a:cs typeface="Roboto"/>
              </a:rPr>
              <a:t>ВАНТОВЫЙ</a:t>
            </a:r>
            <a:r>
              <a:rPr dirty="0" sz="3200" spc="20" b="1">
                <a:latin typeface="Roboto"/>
                <a:cs typeface="Roboto"/>
              </a:rPr>
              <a:t> </a:t>
            </a:r>
            <a:r>
              <a:rPr dirty="0" sz="3200" spc="229" b="1">
                <a:latin typeface="Roboto"/>
                <a:cs typeface="Roboto"/>
              </a:rPr>
              <a:t>МОСТ </a:t>
            </a:r>
            <a:r>
              <a:rPr dirty="0" sz="3200" spc="-780" b="1">
                <a:latin typeface="Roboto"/>
                <a:cs typeface="Roboto"/>
              </a:rPr>
              <a:t> </a:t>
            </a:r>
            <a:r>
              <a:rPr dirty="0" sz="3200" spc="150" b="1">
                <a:latin typeface="Roboto"/>
                <a:cs typeface="Roboto"/>
              </a:rPr>
              <a:t>ЧЕРЕЗ</a:t>
            </a:r>
            <a:r>
              <a:rPr dirty="0" sz="3200" spc="25" b="1">
                <a:latin typeface="Roboto"/>
                <a:cs typeface="Roboto"/>
              </a:rPr>
              <a:t> </a:t>
            </a:r>
            <a:r>
              <a:rPr dirty="0" sz="3200" spc="140" b="1">
                <a:latin typeface="Roboto"/>
                <a:cs typeface="Roboto"/>
              </a:rPr>
              <a:t>ОБЬ</a:t>
            </a:r>
            <a:endParaRPr sz="3200">
              <a:latin typeface="Roboto"/>
              <a:cs typeface="Roboto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5896534" y="2894978"/>
            <a:ext cx="6016625" cy="3639820"/>
            <a:chOff x="5896534" y="2894978"/>
            <a:chExt cx="6016625" cy="3639820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896534" y="2894978"/>
              <a:ext cx="6016409" cy="3639551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089649" y="3088094"/>
              <a:ext cx="5432817" cy="3055960"/>
            </a:xfrm>
            <a:prstGeom prst="rect">
              <a:avLst/>
            </a:prstGeom>
          </p:spPr>
        </p:pic>
      </p:grpSp>
      <p:sp>
        <p:nvSpPr>
          <p:cNvPr id="6" name="object 6"/>
          <p:cNvSpPr txBox="1"/>
          <p:nvPr/>
        </p:nvSpPr>
        <p:spPr>
          <a:xfrm>
            <a:off x="1661641" y="1719482"/>
            <a:ext cx="9253220" cy="6343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2000" spc="85" b="1">
                <a:latin typeface="Roboto Bk"/>
                <a:cs typeface="Roboto Bk"/>
              </a:rPr>
              <a:t>Сургутский</a:t>
            </a:r>
            <a:r>
              <a:rPr dirty="0" sz="2000" spc="20" b="1">
                <a:latin typeface="Roboto Bk"/>
                <a:cs typeface="Roboto Bk"/>
              </a:rPr>
              <a:t> </a:t>
            </a:r>
            <a:r>
              <a:rPr dirty="0" sz="2000" spc="15" b="1">
                <a:latin typeface="Roboto Bk"/>
                <a:cs typeface="Roboto Bk"/>
              </a:rPr>
              <a:t>мост</a:t>
            </a:r>
            <a:r>
              <a:rPr dirty="0" sz="2000" spc="20" b="1">
                <a:latin typeface="Roboto Bk"/>
                <a:cs typeface="Roboto Bk"/>
              </a:rPr>
              <a:t> </a:t>
            </a:r>
            <a:r>
              <a:rPr dirty="0" sz="2000" spc="55" b="1">
                <a:latin typeface="Roboto Bk"/>
                <a:cs typeface="Roboto Bk"/>
              </a:rPr>
              <a:t>занесен</a:t>
            </a:r>
            <a:r>
              <a:rPr dirty="0" sz="2000" spc="20" b="1">
                <a:latin typeface="Roboto Bk"/>
                <a:cs typeface="Roboto Bk"/>
              </a:rPr>
              <a:t> </a:t>
            </a:r>
            <a:r>
              <a:rPr dirty="0" sz="2000" spc="65" b="1">
                <a:latin typeface="Roboto Bk"/>
                <a:cs typeface="Roboto Bk"/>
              </a:rPr>
              <a:t>в</a:t>
            </a:r>
            <a:r>
              <a:rPr dirty="0" sz="2000" spc="20" b="1">
                <a:latin typeface="Roboto Bk"/>
                <a:cs typeface="Roboto Bk"/>
              </a:rPr>
              <a:t> </a:t>
            </a:r>
            <a:r>
              <a:rPr dirty="0" sz="2000" spc="155" b="1">
                <a:latin typeface="Roboto Bk"/>
                <a:cs typeface="Roboto Bk"/>
              </a:rPr>
              <a:t>Книгу</a:t>
            </a:r>
            <a:r>
              <a:rPr dirty="0" sz="2000" spc="20" b="1">
                <a:latin typeface="Roboto Bk"/>
                <a:cs typeface="Roboto Bk"/>
              </a:rPr>
              <a:t> рекордов </a:t>
            </a:r>
            <a:r>
              <a:rPr dirty="0" sz="2000" spc="110" b="1">
                <a:latin typeface="Roboto Bk"/>
                <a:cs typeface="Roboto Bk"/>
              </a:rPr>
              <a:t>Гиннеса</a:t>
            </a:r>
            <a:r>
              <a:rPr dirty="0" sz="2000" spc="20" b="1">
                <a:latin typeface="Roboto Bk"/>
                <a:cs typeface="Roboto Bk"/>
              </a:rPr>
              <a:t> </a:t>
            </a:r>
            <a:r>
              <a:rPr dirty="0" sz="2000" spc="-50" b="1">
                <a:latin typeface="Roboto Bk"/>
                <a:cs typeface="Roboto Bk"/>
              </a:rPr>
              <a:t>за</a:t>
            </a:r>
            <a:r>
              <a:rPr dirty="0" sz="2000" spc="20" b="1">
                <a:latin typeface="Roboto Bk"/>
                <a:cs typeface="Roboto Bk"/>
              </a:rPr>
              <a:t> </a:t>
            </a:r>
            <a:r>
              <a:rPr dirty="0" sz="2000" spc="50" b="1">
                <a:latin typeface="Roboto Bk"/>
                <a:cs typeface="Roboto Bk"/>
              </a:rPr>
              <a:t>самый</a:t>
            </a:r>
            <a:r>
              <a:rPr dirty="0" sz="2000" spc="25" b="1">
                <a:latin typeface="Roboto Bk"/>
                <a:cs typeface="Roboto Bk"/>
              </a:rPr>
              <a:t> </a:t>
            </a:r>
            <a:r>
              <a:rPr dirty="0" sz="2000" spc="120" b="1">
                <a:latin typeface="Roboto Bk"/>
                <a:cs typeface="Roboto Bk"/>
              </a:rPr>
              <a:t>длинный </a:t>
            </a:r>
            <a:r>
              <a:rPr dirty="0" sz="2000" spc="-484" b="1">
                <a:latin typeface="Roboto Bk"/>
                <a:cs typeface="Roboto Bk"/>
              </a:rPr>
              <a:t> </a:t>
            </a:r>
            <a:r>
              <a:rPr dirty="0" sz="2000" spc="85" b="1">
                <a:latin typeface="Roboto Bk"/>
                <a:cs typeface="Roboto Bk"/>
              </a:rPr>
              <a:t>вантовый</a:t>
            </a:r>
            <a:r>
              <a:rPr dirty="0" sz="2000" spc="15" b="1">
                <a:latin typeface="Roboto Bk"/>
                <a:cs typeface="Roboto Bk"/>
              </a:rPr>
              <a:t> </a:t>
            </a:r>
            <a:r>
              <a:rPr dirty="0" sz="2000" spc="85" b="1">
                <a:latin typeface="Roboto Bk"/>
                <a:cs typeface="Roboto Bk"/>
              </a:rPr>
              <a:t>пролёт</a:t>
            </a:r>
            <a:r>
              <a:rPr dirty="0" sz="2000" spc="20" b="1">
                <a:latin typeface="Roboto Bk"/>
                <a:cs typeface="Roboto Bk"/>
              </a:rPr>
              <a:t> </a:t>
            </a:r>
            <a:r>
              <a:rPr dirty="0" sz="2000" spc="-45" b="1">
                <a:latin typeface="Roboto Bk"/>
                <a:cs typeface="Roboto Bk"/>
              </a:rPr>
              <a:t>408</a:t>
            </a:r>
            <a:r>
              <a:rPr dirty="0" sz="2000" spc="20" b="1">
                <a:latin typeface="Roboto Bk"/>
                <a:cs typeface="Roboto Bk"/>
              </a:rPr>
              <a:t> </a:t>
            </a:r>
            <a:r>
              <a:rPr dirty="0" sz="2000" spc="-35" b="1">
                <a:latin typeface="Roboto Bk"/>
                <a:cs typeface="Roboto Bk"/>
              </a:rPr>
              <a:t>м.</a:t>
            </a:r>
            <a:endParaRPr sz="2000">
              <a:latin typeface="Roboto Bk"/>
              <a:cs typeface="Roboto Bk"/>
            </a:endParaRPr>
          </a:p>
        </p:txBody>
      </p:sp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55479" y="4106719"/>
            <a:ext cx="3634009" cy="2037334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77597" y="375"/>
            <a:ext cx="228600" cy="6851015"/>
          </a:xfrm>
          <a:custGeom>
            <a:avLst/>
            <a:gdLst/>
            <a:ahLst/>
            <a:cxnLst/>
            <a:rect l="l" t="t" r="r" b="b"/>
            <a:pathLst>
              <a:path w="228600" h="6851015">
                <a:moveTo>
                  <a:pt x="228361" y="6850856"/>
                </a:moveTo>
                <a:lnTo>
                  <a:pt x="0" y="6850856"/>
                </a:lnTo>
                <a:lnTo>
                  <a:pt x="0" y="0"/>
                </a:lnTo>
                <a:lnTo>
                  <a:pt x="228361" y="0"/>
                </a:lnTo>
                <a:lnTo>
                  <a:pt x="228361" y="6850856"/>
                </a:lnTo>
                <a:close/>
              </a:path>
            </a:pathLst>
          </a:custGeom>
          <a:solidFill>
            <a:srgbClr val="181B0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471085" y="395765"/>
            <a:ext cx="3216910" cy="51308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3200" spc="180">
                <a:latin typeface="Roboto"/>
                <a:cs typeface="Roboto"/>
              </a:rPr>
              <a:t>БАРСОВА</a:t>
            </a:r>
            <a:r>
              <a:rPr dirty="0" sz="3200" spc="-35">
                <a:latin typeface="Roboto"/>
                <a:cs typeface="Roboto"/>
              </a:rPr>
              <a:t> </a:t>
            </a:r>
            <a:r>
              <a:rPr dirty="0" sz="3200" spc="140">
                <a:latin typeface="Roboto"/>
                <a:cs typeface="Roboto"/>
              </a:rPr>
              <a:t>ГОРА</a:t>
            </a:r>
            <a:endParaRPr sz="3200">
              <a:latin typeface="Roboto"/>
              <a:cs typeface="Roboto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801319" y="1279674"/>
            <a:ext cx="9271000" cy="1243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2000" spc="75" b="1">
                <a:latin typeface="Roboto Bk"/>
                <a:cs typeface="Roboto Bk"/>
              </a:rPr>
              <a:t>Историко-археологический </a:t>
            </a:r>
            <a:r>
              <a:rPr dirty="0" sz="2000" spc="110" b="1">
                <a:latin typeface="Roboto Bk"/>
                <a:cs typeface="Roboto Bk"/>
              </a:rPr>
              <a:t>памятник </a:t>
            </a:r>
            <a:r>
              <a:rPr dirty="0" sz="2000" spc="30" b="1">
                <a:latin typeface="Roboto Bk"/>
                <a:cs typeface="Roboto Bk"/>
              </a:rPr>
              <a:t>Барсова </a:t>
            </a:r>
            <a:r>
              <a:rPr dirty="0" sz="2000" spc="10" b="1">
                <a:latin typeface="Roboto Bk"/>
                <a:cs typeface="Roboto Bk"/>
              </a:rPr>
              <a:t>Гора, </a:t>
            </a:r>
            <a:r>
              <a:rPr dirty="0" sz="2000" spc="55" b="1">
                <a:latin typeface="Roboto Bk"/>
                <a:cs typeface="Roboto Bk"/>
              </a:rPr>
              <a:t>находящийся </a:t>
            </a:r>
            <a:r>
              <a:rPr dirty="0" sz="2000" spc="150" b="1">
                <a:latin typeface="Roboto Bk"/>
                <a:cs typeface="Roboto Bk"/>
              </a:rPr>
              <a:t>на </a:t>
            </a:r>
            <a:r>
              <a:rPr dirty="0" sz="2000" spc="155" b="1">
                <a:latin typeface="Roboto Bk"/>
                <a:cs typeface="Roboto Bk"/>
              </a:rPr>
              <a:t> </a:t>
            </a:r>
            <a:r>
              <a:rPr dirty="0" sz="2000" spc="114" b="1">
                <a:latin typeface="Roboto Bk"/>
                <a:cs typeface="Roboto Bk"/>
              </a:rPr>
              <a:t>территории</a:t>
            </a:r>
            <a:r>
              <a:rPr dirty="0" sz="2000" spc="25" b="1">
                <a:latin typeface="Roboto Bk"/>
                <a:cs typeface="Roboto Bk"/>
              </a:rPr>
              <a:t> </a:t>
            </a:r>
            <a:r>
              <a:rPr dirty="0" sz="2000" spc="40" b="1">
                <a:latin typeface="Roboto Bk"/>
                <a:cs typeface="Roboto Bk"/>
              </a:rPr>
              <a:t>Сургутского</a:t>
            </a:r>
            <a:r>
              <a:rPr dirty="0" sz="2000" spc="30" b="1">
                <a:latin typeface="Roboto Bk"/>
                <a:cs typeface="Roboto Bk"/>
              </a:rPr>
              <a:t> </a:t>
            </a:r>
            <a:r>
              <a:rPr dirty="0" sz="2000" spc="90" b="1">
                <a:latin typeface="Roboto Bk"/>
                <a:cs typeface="Roboto Bk"/>
              </a:rPr>
              <a:t>района,</a:t>
            </a:r>
            <a:r>
              <a:rPr dirty="0" sz="2000" spc="30" b="1">
                <a:latin typeface="Roboto Bk"/>
                <a:cs typeface="Roboto Bk"/>
              </a:rPr>
              <a:t> </a:t>
            </a:r>
            <a:r>
              <a:rPr dirty="0" sz="2000" spc="55" b="1">
                <a:latin typeface="Roboto Bk"/>
                <a:cs typeface="Roboto Bk"/>
              </a:rPr>
              <a:t>отличается</a:t>
            </a:r>
            <a:r>
              <a:rPr dirty="0" sz="2000" spc="30" b="1">
                <a:latin typeface="Roboto Bk"/>
                <a:cs typeface="Roboto Bk"/>
              </a:rPr>
              <a:t> </a:t>
            </a:r>
            <a:r>
              <a:rPr dirty="0" sz="2000" spc="60" b="1">
                <a:latin typeface="Roboto Bk"/>
                <a:cs typeface="Roboto Bk"/>
              </a:rPr>
              <a:t>своей</a:t>
            </a:r>
            <a:r>
              <a:rPr dirty="0" sz="2000" spc="30" b="1">
                <a:latin typeface="Roboto Bk"/>
                <a:cs typeface="Roboto Bk"/>
              </a:rPr>
              <a:t> древностью: </a:t>
            </a:r>
            <a:r>
              <a:rPr dirty="0" sz="2000" spc="60" b="1">
                <a:latin typeface="Roboto Bk"/>
                <a:cs typeface="Roboto Bk"/>
              </a:rPr>
              <a:t>первые </a:t>
            </a:r>
            <a:r>
              <a:rPr dirty="0" sz="2000" spc="-484" b="1">
                <a:latin typeface="Roboto Bk"/>
                <a:cs typeface="Roboto Bk"/>
              </a:rPr>
              <a:t> </a:t>
            </a:r>
            <a:r>
              <a:rPr dirty="0" sz="2000" spc="65" b="1">
                <a:latin typeface="Roboto Bk"/>
                <a:cs typeface="Roboto Bk"/>
              </a:rPr>
              <a:t>люди </a:t>
            </a:r>
            <a:r>
              <a:rPr dirty="0" sz="2000" spc="150" b="1">
                <a:latin typeface="Roboto Bk"/>
                <a:cs typeface="Roboto Bk"/>
              </a:rPr>
              <a:t>на </a:t>
            </a:r>
            <a:r>
              <a:rPr dirty="0" sz="2000" spc="15" b="1">
                <a:latin typeface="Roboto Bk"/>
                <a:cs typeface="Roboto Bk"/>
              </a:rPr>
              <a:t>этом </a:t>
            </a:r>
            <a:r>
              <a:rPr dirty="0" sz="2000" b="1">
                <a:latin typeface="Roboto Bk"/>
                <a:cs typeface="Roboto Bk"/>
              </a:rPr>
              <a:t>месте, </a:t>
            </a:r>
            <a:r>
              <a:rPr dirty="0" sz="2000" spc="114" b="1">
                <a:latin typeface="Roboto Bk"/>
                <a:cs typeface="Roboto Bk"/>
              </a:rPr>
              <a:t>по </a:t>
            </a:r>
            <a:r>
              <a:rPr dirty="0" sz="2000" spc="75" b="1">
                <a:latin typeface="Roboto Bk"/>
                <a:cs typeface="Roboto Bk"/>
              </a:rPr>
              <a:t>предположениям </a:t>
            </a:r>
            <a:r>
              <a:rPr dirty="0" sz="2000" spc="70" b="1">
                <a:latin typeface="Roboto Bk"/>
                <a:cs typeface="Roboto Bk"/>
              </a:rPr>
              <a:t>ученых, </a:t>
            </a:r>
            <a:r>
              <a:rPr dirty="0" sz="2000" spc="100" b="1">
                <a:latin typeface="Roboto Bk"/>
                <a:cs typeface="Roboto Bk"/>
              </a:rPr>
              <a:t>появились </a:t>
            </a:r>
            <a:r>
              <a:rPr dirty="0" sz="2000" spc="65" b="1">
                <a:latin typeface="Roboto Bk"/>
                <a:cs typeface="Roboto Bk"/>
              </a:rPr>
              <a:t>в </a:t>
            </a:r>
            <a:r>
              <a:rPr dirty="0" sz="2000" spc="70" b="1">
                <a:latin typeface="Roboto Bk"/>
                <a:cs typeface="Roboto Bk"/>
              </a:rPr>
              <a:t>V </a:t>
            </a:r>
            <a:r>
              <a:rPr dirty="0" sz="2000" spc="75" b="1">
                <a:latin typeface="Roboto Bk"/>
                <a:cs typeface="Roboto Bk"/>
              </a:rPr>
              <a:t> </a:t>
            </a:r>
            <a:r>
              <a:rPr dirty="0" sz="2000" spc="70" b="1">
                <a:latin typeface="Roboto Bk"/>
                <a:cs typeface="Roboto Bk"/>
              </a:rPr>
              <a:t>тысячелетии</a:t>
            </a:r>
            <a:r>
              <a:rPr dirty="0" sz="2000" spc="15" b="1">
                <a:latin typeface="Roboto Bk"/>
                <a:cs typeface="Roboto Bk"/>
              </a:rPr>
              <a:t> </a:t>
            </a:r>
            <a:r>
              <a:rPr dirty="0" sz="2000" spc="-90" b="1">
                <a:latin typeface="Roboto Bk"/>
                <a:cs typeface="Roboto Bk"/>
              </a:rPr>
              <a:t>до</a:t>
            </a:r>
            <a:r>
              <a:rPr dirty="0" sz="2000" spc="20" b="1">
                <a:latin typeface="Roboto Bk"/>
                <a:cs typeface="Roboto Bk"/>
              </a:rPr>
              <a:t> </a:t>
            </a:r>
            <a:r>
              <a:rPr dirty="0" sz="2000" spc="155" b="1">
                <a:latin typeface="Roboto Bk"/>
                <a:cs typeface="Roboto Bk"/>
              </a:rPr>
              <a:t>нашей</a:t>
            </a:r>
            <a:r>
              <a:rPr dirty="0" sz="2000" spc="20" b="1">
                <a:latin typeface="Roboto Bk"/>
                <a:cs typeface="Roboto Bk"/>
              </a:rPr>
              <a:t> </a:t>
            </a:r>
            <a:r>
              <a:rPr dirty="0" sz="2000" spc="-25" b="1">
                <a:latin typeface="Roboto Bk"/>
                <a:cs typeface="Roboto Bk"/>
              </a:rPr>
              <a:t>эры.</a:t>
            </a:r>
            <a:endParaRPr sz="2000">
              <a:latin typeface="Roboto Bk"/>
              <a:cs typeface="Roboto Bk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5065858" y="2756588"/>
            <a:ext cx="6891655" cy="3850640"/>
            <a:chOff x="5065858" y="2756588"/>
            <a:chExt cx="6891655" cy="3850640"/>
          </a:xfrm>
        </p:grpSpPr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065858" y="2756588"/>
              <a:ext cx="6891564" cy="3850557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258974" y="2949704"/>
              <a:ext cx="6307973" cy="3266964"/>
            </a:xfrm>
            <a:prstGeom prst="rect">
              <a:avLst/>
            </a:prstGeom>
          </p:spPr>
        </p:pic>
      </p:grpSp>
      <p:pic>
        <p:nvPicPr>
          <p:cNvPr id="8" name="object 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203019" y="4286575"/>
            <a:ext cx="1930094" cy="193009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77597" y="375"/>
            <a:ext cx="228600" cy="6851015"/>
          </a:xfrm>
          <a:custGeom>
            <a:avLst/>
            <a:gdLst/>
            <a:ahLst/>
            <a:cxnLst/>
            <a:rect l="l" t="t" r="r" b="b"/>
            <a:pathLst>
              <a:path w="228600" h="6851015">
                <a:moveTo>
                  <a:pt x="228361" y="6850856"/>
                </a:moveTo>
                <a:lnTo>
                  <a:pt x="0" y="6850856"/>
                </a:lnTo>
                <a:lnTo>
                  <a:pt x="0" y="0"/>
                </a:lnTo>
                <a:lnTo>
                  <a:pt x="228361" y="0"/>
                </a:lnTo>
                <a:lnTo>
                  <a:pt x="228361" y="6850856"/>
                </a:lnTo>
                <a:close/>
              </a:path>
            </a:pathLst>
          </a:custGeom>
          <a:solidFill>
            <a:srgbClr val="181B0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978688" y="399304"/>
            <a:ext cx="9318625" cy="998219"/>
          </a:xfrm>
          <a:prstGeom prst="rect"/>
        </p:spPr>
        <p:txBody>
          <a:bodyPr wrap="square" lIns="0" tIns="27305" rIns="0" bIns="0" rtlCol="0" vert="horz">
            <a:spAutoFit/>
          </a:bodyPr>
          <a:lstStyle/>
          <a:p>
            <a:pPr marL="12700" marR="5080">
              <a:lnSpc>
                <a:spcPts val="3820"/>
              </a:lnSpc>
              <a:spcBef>
                <a:spcPts val="215"/>
              </a:spcBef>
            </a:pPr>
            <a:r>
              <a:rPr dirty="0" sz="3200" spc="195">
                <a:latin typeface="Roboto"/>
                <a:cs typeface="Roboto"/>
              </a:rPr>
              <a:t>МУЗЕЙ </a:t>
            </a:r>
            <a:r>
              <a:rPr dirty="0" sz="3200" spc="170">
                <a:latin typeface="Roboto"/>
                <a:cs typeface="Roboto"/>
              </a:rPr>
              <a:t>«ПРИРОДЫ </a:t>
            </a:r>
            <a:r>
              <a:rPr dirty="0" sz="3200" spc="380">
                <a:latin typeface="Roboto"/>
                <a:cs typeface="Roboto"/>
              </a:rPr>
              <a:t>И </a:t>
            </a:r>
            <a:r>
              <a:rPr dirty="0" sz="3200" spc="240">
                <a:latin typeface="Roboto"/>
                <a:cs typeface="Roboto"/>
              </a:rPr>
              <a:t>ЧЕЛОВЕКА» </a:t>
            </a:r>
            <a:r>
              <a:rPr dirty="0" sz="3200" spc="335">
                <a:latin typeface="Roboto"/>
                <a:cs typeface="Roboto"/>
              </a:rPr>
              <a:t>ИМЕНИ </a:t>
            </a:r>
            <a:r>
              <a:rPr dirty="0" sz="3200" spc="340">
                <a:latin typeface="Roboto"/>
                <a:cs typeface="Roboto"/>
              </a:rPr>
              <a:t> </a:t>
            </a:r>
            <a:r>
              <a:rPr dirty="0" sz="3200" spc="195">
                <a:latin typeface="Roboto"/>
                <a:cs typeface="Roboto"/>
              </a:rPr>
              <a:t>АЛЕКСАНДРА</a:t>
            </a:r>
            <a:r>
              <a:rPr dirty="0" sz="3200" spc="5">
                <a:latin typeface="Roboto"/>
                <a:cs typeface="Roboto"/>
              </a:rPr>
              <a:t> </a:t>
            </a:r>
            <a:r>
              <a:rPr dirty="0" sz="3200" spc="245">
                <a:latin typeface="Roboto"/>
                <a:cs typeface="Roboto"/>
              </a:rPr>
              <a:t>ПАВЛОВИЧА</a:t>
            </a:r>
            <a:r>
              <a:rPr dirty="0" sz="3200" spc="10">
                <a:latin typeface="Roboto"/>
                <a:cs typeface="Roboto"/>
              </a:rPr>
              <a:t> </a:t>
            </a:r>
            <a:r>
              <a:rPr dirty="0" sz="3200" spc="240">
                <a:latin typeface="Roboto"/>
                <a:cs typeface="Roboto"/>
              </a:rPr>
              <a:t>ЯДРОШНИКОВА</a:t>
            </a:r>
            <a:endParaRPr sz="3200">
              <a:latin typeface="Roboto"/>
              <a:cs typeface="Roboto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664229" y="1847253"/>
            <a:ext cx="8218170" cy="1243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2000" spc="60" b="1">
                <a:latin typeface="Roboto Bk"/>
                <a:cs typeface="Roboto Bk"/>
              </a:rPr>
              <a:t>Деревня</a:t>
            </a:r>
            <a:r>
              <a:rPr dirty="0" sz="2000" spc="15" b="1">
                <a:latin typeface="Roboto Bk"/>
                <a:cs typeface="Roboto Bk"/>
              </a:rPr>
              <a:t> </a:t>
            </a:r>
            <a:r>
              <a:rPr dirty="0" sz="2000" spc="50" b="1">
                <a:latin typeface="Roboto Bk"/>
                <a:cs typeface="Roboto Bk"/>
              </a:rPr>
              <a:t>Русскинская</a:t>
            </a:r>
            <a:r>
              <a:rPr dirty="0" sz="2000" spc="15" b="1">
                <a:latin typeface="Roboto Bk"/>
                <a:cs typeface="Roboto Bk"/>
              </a:rPr>
              <a:t> </a:t>
            </a:r>
            <a:r>
              <a:rPr dirty="0" sz="2000" spc="95" b="1">
                <a:latin typeface="Roboto Bk"/>
                <a:cs typeface="Roboto Bk"/>
              </a:rPr>
              <a:t>привлекает</a:t>
            </a:r>
            <a:r>
              <a:rPr dirty="0" sz="2000" spc="15" b="1">
                <a:latin typeface="Roboto Bk"/>
                <a:cs typeface="Roboto Bk"/>
              </a:rPr>
              <a:t> </a:t>
            </a:r>
            <a:r>
              <a:rPr dirty="0" sz="2000" spc="70" b="1">
                <a:latin typeface="Roboto Bk"/>
                <a:cs typeface="Roboto Bk"/>
              </a:rPr>
              <a:t>туристов</a:t>
            </a:r>
            <a:r>
              <a:rPr dirty="0" sz="2000" spc="20" b="1">
                <a:latin typeface="Roboto Bk"/>
                <a:cs typeface="Roboto Bk"/>
              </a:rPr>
              <a:t> </a:t>
            </a:r>
            <a:r>
              <a:rPr dirty="0" sz="2000" spc="65" b="1">
                <a:latin typeface="Roboto Bk"/>
                <a:cs typeface="Roboto Bk"/>
              </a:rPr>
              <a:t>в</a:t>
            </a:r>
            <a:r>
              <a:rPr dirty="0" sz="2000" spc="15" b="1">
                <a:latin typeface="Roboto Bk"/>
                <a:cs typeface="Roboto Bk"/>
              </a:rPr>
              <a:t> </a:t>
            </a:r>
            <a:r>
              <a:rPr dirty="0" sz="2000" spc="95" b="1">
                <a:latin typeface="Roboto Bk"/>
                <a:cs typeface="Roboto Bk"/>
              </a:rPr>
              <a:t>поисках</a:t>
            </a:r>
            <a:r>
              <a:rPr dirty="0" sz="2000" spc="15" b="1">
                <a:latin typeface="Roboto Bk"/>
                <a:cs typeface="Roboto Bk"/>
              </a:rPr>
              <a:t> </a:t>
            </a:r>
            <a:r>
              <a:rPr dirty="0" sz="2000" spc="85" b="1">
                <a:latin typeface="Roboto Bk"/>
                <a:cs typeface="Roboto Bk"/>
              </a:rPr>
              <a:t>северной </a:t>
            </a:r>
            <a:r>
              <a:rPr dirty="0" sz="2000" spc="-480" b="1">
                <a:latin typeface="Roboto Bk"/>
                <a:cs typeface="Roboto Bk"/>
              </a:rPr>
              <a:t> </a:t>
            </a:r>
            <a:r>
              <a:rPr dirty="0" sz="2000" spc="40" b="1">
                <a:latin typeface="Roboto Bk"/>
                <a:cs typeface="Roboto Bk"/>
              </a:rPr>
              <a:t>экзотики. </a:t>
            </a:r>
            <a:r>
              <a:rPr dirty="0" sz="2000" spc="50" b="1">
                <a:latin typeface="Roboto Bk"/>
                <a:cs typeface="Roboto Bk"/>
              </a:rPr>
              <a:t>Особую </a:t>
            </a:r>
            <a:r>
              <a:rPr dirty="0" sz="2000" spc="10" b="1">
                <a:latin typeface="Roboto Bk"/>
                <a:cs typeface="Roboto Bk"/>
              </a:rPr>
              <a:t>гордость </a:t>
            </a:r>
            <a:r>
              <a:rPr dirty="0" sz="2000" spc="85" b="1">
                <a:latin typeface="Roboto Bk"/>
                <a:cs typeface="Roboto Bk"/>
              </a:rPr>
              <a:t>сельчан </a:t>
            </a:r>
            <a:r>
              <a:rPr dirty="0" sz="2000" spc="25" b="1">
                <a:latin typeface="Roboto Bk"/>
                <a:cs typeface="Roboto Bk"/>
              </a:rPr>
              <a:t>составляет </a:t>
            </a:r>
            <a:r>
              <a:rPr dirty="0" sz="2000" spc="75" b="1">
                <a:latin typeface="Roboto Bk"/>
                <a:cs typeface="Roboto Bk"/>
              </a:rPr>
              <a:t>Центр </a:t>
            </a:r>
            <a:r>
              <a:rPr dirty="0" sz="2000" spc="80" b="1">
                <a:latin typeface="Roboto Bk"/>
                <a:cs typeface="Roboto Bk"/>
              </a:rPr>
              <a:t> </a:t>
            </a:r>
            <a:r>
              <a:rPr dirty="0" sz="2000" spc="140" b="1">
                <a:latin typeface="Roboto Bk"/>
                <a:cs typeface="Roboto Bk"/>
              </a:rPr>
              <a:t>национальной </a:t>
            </a:r>
            <a:r>
              <a:rPr dirty="0" sz="2000" spc="45" b="1">
                <a:latin typeface="Roboto Bk"/>
                <a:cs typeface="Roboto Bk"/>
              </a:rPr>
              <a:t>культуры, </a:t>
            </a:r>
            <a:r>
              <a:rPr dirty="0" sz="2000" spc="-65" b="1">
                <a:latin typeface="Roboto Bk"/>
                <a:cs typeface="Roboto Bk"/>
              </a:rPr>
              <a:t>где </a:t>
            </a:r>
            <a:r>
              <a:rPr dirty="0" sz="2000" spc="50" b="1">
                <a:latin typeface="Roboto Bk"/>
                <a:cs typeface="Roboto Bk"/>
              </a:rPr>
              <a:t>собраны </a:t>
            </a:r>
            <a:r>
              <a:rPr dirty="0" sz="2000" spc="35" b="1">
                <a:latin typeface="Roboto Bk"/>
                <a:cs typeface="Roboto Bk"/>
              </a:rPr>
              <a:t>изделия </a:t>
            </a:r>
            <a:r>
              <a:rPr dirty="0" sz="2000" spc="45" b="1">
                <a:latin typeface="Roboto Bk"/>
                <a:cs typeface="Roboto Bk"/>
              </a:rPr>
              <a:t>из </a:t>
            </a:r>
            <a:r>
              <a:rPr dirty="0" sz="2000" spc="30" b="1">
                <a:latin typeface="Roboto Bk"/>
                <a:cs typeface="Roboto Bk"/>
              </a:rPr>
              <a:t>меха, </a:t>
            </a:r>
            <a:r>
              <a:rPr dirty="0" sz="2000" spc="45" b="1">
                <a:latin typeface="Roboto Bk"/>
                <a:cs typeface="Roboto Bk"/>
              </a:rPr>
              <a:t>бисера, </a:t>
            </a:r>
            <a:r>
              <a:rPr dirty="0" sz="2000" spc="-484" b="1">
                <a:latin typeface="Roboto Bk"/>
                <a:cs typeface="Roboto Bk"/>
              </a:rPr>
              <a:t> </a:t>
            </a:r>
            <a:r>
              <a:rPr dirty="0" sz="2000" spc="95" b="1">
                <a:latin typeface="Roboto Bk"/>
                <a:cs typeface="Roboto Bk"/>
              </a:rPr>
              <a:t>ткани,</a:t>
            </a:r>
            <a:r>
              <a:rPr dirty="0" sz="2000" spc="15" b="1">
                <a:latin typeface="Roboto Bk"/>
                <a:cs typeface="Roboto Bk"/>
              </a:rPr>
              <a:t> </a:t>
            </a:r>
            <a:r>
              <a:rPr dirty="0" sz="2000" b="1">
                <a:latin typeface="Roboto Bk"/>
                <a:cs typeface="Roboto Bk"/>
              </a:rPr>
              <a:t>бересты,</a:t>
            </a:r>
            <a:r>
              <a:rPr dirty="0" sz="2000" spc="20" b="1">
                <a:latin typeface="Roboto Bk"/>
                <a:cs typeface="Roboto Bk"/>
              </a:rPr>
              <a:t> </a:t>
            </a:r>
            <a:r>
              <a:rPr dirty="0" sz="2000" spc="15" b="1">
                <a:latin typeface="Roboto Bk"/>
                <a:cs typeface="Roboto Bk"/>
              </a:rPr>
              <a:t>созданные</a:t>
            </a:r>
            <a:r>
              <a:rPr dirty="0" sz="2000" spc="20" b="1">
                <a:latin typeface="Roboto Bk"/>
                <a:cs typeface="Roboto Bk"/>
              </a:rPr>
              <a:t> </a:t>
            </a:r>
            <a:r>
              <a:rPr dirty="0" sz="2000" spc="95" b="1">
                <a:latin typeface="Roboto Bk"/>
                <a:cs typeface="Roboto Bk"/>
              </a:rPr>
              <a:t>руками</a:t>
            </a:r>
            <a:r>
              <a:rPr dirty="0" sz="2000" spc="15" b="1">
                <a:latin typeface="Roboto Bk"/>
                <a:cs typeface="Roboto Bk"/>
              </a:rPr>
              <a:t> </a:t>
            </a:r>
            <a:r>
              <a:rPr dirty="0" sz="2000" spc="25" b="1">
                <a:latin typeface="Roboto Bk"/>
                <a:cs typeface="Roboto Bk"/>
              </a:rPr>
              <a:t>мастеров-ханты.</a:t>
            </a:r>
            <a:endParaRPr sz="2000">
              <a:latin typeface="Roboto Bk"/>
              <a:cs typeface="Roboto Bk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6759726" y="3093052"/>
            <a:ext cx="5088890" cy="3589020"/>
            <a:chOff x="6759726" y="3093052"/>
            <a:chExt cx="5088890" cy="3589020"/>
          </a:xfrm>
        </p:grpSpPr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759726" y="3093052"/>
              <a:ext cx="5088751" cy="3588701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952843" y="3286168"/>
              <a:ext cx="4505159" cy="3005109"/>
            </a:xfrm>
            <a:prstGeom prst="rect">
              <a:avLst/>
            </a:prstGeom>
          </p:spPr>
        </p:pic>
      </p:grpSp>
      <p:pic>
        <p:nvPicPr>
          <p:cNvPr id="8" name="object 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585599" y="4501611"/>
            <a:ext cx="1789665" cy="178966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405765">
              <a:lnSpc>
                <a:spcPct val="100000"/>
              </a:lnSpc>
              <a:spcBef>
                <a:spcPts val="95"/>
              </a:spcBef>
            </a:pPr>
            <a:r>
              <a:rPr dirty="0" spc="195"/>
              <a:t>ЛЮДИ</a:t>
            </a:r>
            <a:r>
              <a:rPr dirty="0"/>
              <a:t> </a:t>
            </a:r>
            <a:r>
              <a:rPr dirty="0" spc="155"/>
              <a:t>СУРГУТСКОГО</a:t>
            </a:r>
            <a:r>
              <a:rPr dirty="0" spc="5"/>
              <a:t> </a:t>
            </a:r>
            <a:r>
              <a:rPr dirty="0" spc="270"/>
              <a:t>РАЙОНА</a:t>
            </a:r>
          </a:p>
        </p:txBody>
      </p:sp>
      <p:grpSp>
        <p:nvGrpSpPr>
          <p:cNvPr id="3" name="object 3"/>
          <p:cNvGrpSpPr/>
          <p:nvPr/>
        </p:nvGrpSpPr>
        <p:grpSpPr>
          <a:xfrm>
            <a:off x="6103464" y="3047521"/>
            <a:ext cx="5191125" cy="3649345"/>
            <a:chOff x="6103464" y="3047521"/>
            <a:chExt cx="5191125" cy="3649345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103464" y="3047521"/>
              <a:ext cx="5191035" cy="3649144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296580" y="3240637"/>
              <a:ext cx="4607443" cy="3065553"/>
            </a:xfrm>
            <a:prstGeom prst="rect">
              <a:avLst/>
            </a:prstGeom>
          </p:spPr>
        </p:pic>
      </p:grpSp>
      <p:sp>
        <p:nvSpPr>
          <p:cNvPr id="6" name="object 6"/>
          <p:cNvSpPr txBox="1"/>
          <p:nvPr/>
        </p:nvSpPr>
        <p:spPr>
          <a:xfrm>
            <a:off x="1637552" y="1783997"/>
            <a:ext cx="9184005" cy="9391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2000" spc="30" b="1">
                <a:latin typeface="Roboto Bk"/>
                <a:cs typeface="Roboto Bk"/>
              </a:rPr>
              <a:t>Люди </a:t>
            </a:r>
            <a:r>
              <a:rPr dirty="0" sz="2000" spc="40" b="1">
                <a:latin typeface="Roboto Bk"/>
                <a:cs typeface="Roboto Bk"/>
              </a:rPr>
              <a:t>Сургутского </a:t>
            </a:r>
            <a:r>
              <a:rPr dirty="0" sz="2000" spc="120" b="1">
                <a:latin typeface="Roboto Bk"/>
                <a:cs typeface="Roboto Bk"/>
              </a:rPr>
              <a:t>района </a:t>
            </a:r>
            <a:r>
              <a:rPr dirty="0" sz="2000" spc="-25" b="1">
                <a:latin typeface="Roboto Bk"/>
                <a:cs typeface="Roboto Bk"/>
              </a:rPr>
              <a:t>-самое </a:t>
            </a:r>
            <a:r>
              <a:rPr dirty="0" sz="2000" spc="75" b="1">
                <a:latin typeface="Roboto Bk"/>
                <a:cs typeface="Roboto Bk"/>
              </a:rPr>
              <a:t>главное </a:t>
            </a:r>
            <a:r>
              <a:rPr dirty="0" sz="2000" spc="30" b="1">
                <a:latin typeface="Roboto Bk"/>
                <a:cs typeface="Roboto Bk"/>
              </a:rPr>
              <a:t>богатство </a:t>
            </a:r>
            <a:r>
              <a:rPr dirty="0" sz="2000" spc="90" b="1">
                <a:latin typeface="Roboto Bk"/>
                <a:cs typeface="Roboto Bk"/>
              </a:rPr>
              <a:t>района. </a:t>
            </a:r>
            <a:r>
              <a:rPr dirty="0" sz="2000" spc="-15" b="1">
                <a:latin typeface="Roboto Bk"/>
                <a:cs typeface="Roboto Bk"/>
              </a:rPr>
              <a:t>За </a:t>
            </a:r>
            <a:r>
              <a:rPr dirty="0" sz="2000" spc="65" b="1">
                <a:latin typeface="Roboto Bk"/>
                <a:cs typeface="Roboto Bk"/>
              </a:rPr>
              <a:t>всеми </a:t>
            </a:r>
            <a:r>
              <a:rPr dirty="0" sz="2000" spc="70" b="1">
                <a:latin typeface="Roboto Bk"/>
                <a:cs typeface="Roboto Bk"/>
              </a:rPr>
              <a:t> достижениями</a:t>
            </a:r>
            <a:r>
              <a:rPr dirty="0" sz="2000" spc="20" b="1">
                <a:latin typeface="Roboto Bk"/>
                <a:cs typeface="Roboto Bk"/>
              </a:rPr>
              <a:t> </a:t>
            </a:r>
            <a:r>
              <a:rPr dirty="0" sz="2000" spc="90" b="1">
                <a:latin typeface="Roboto Bk"/>
                <a:cs typeface="Roboto Bk"/>
              </a:rPr>
              <a:t>района,</a:t>
            </a:r>
            <a:r>
              <a:rPr dirty="0" sz="2000" spc="25" b="1">
                <a:latin typeface="Roboto Bk"/>
                <a:cs typeface="Roboto Bk"/>
              </a:rPr>
              <a:t> </a:t>
            </a:r>
            <a:r>
              <a:rPr dirty="0" sz="2000" spc="-50" b="1">
                <a:latin typeface="Roboto Bk"/>
                <a:cs typeface="Roboto Bk"/>
              </a:rPr>
              <a:t>за</a:t>
            </a:r>
            <a:r>
              <a:rPr dirty="0" sz="2000" spc="20" b="1">
                <a:latin typeface="Roboto Bk"/>
                <a:cs typeface="Roboto Bk"/>
              </a:rPr>
              <a:t> </a:t>
            </a:r>
            <a:r>
              <a:rPr dirty="0" sz="2000" spc="65" b="1">
                <a:latin typeface="Roboto Bk"/>
                <a:cs typeface="Roboto Bk"/>
              </a:rPr>
              <a:t>всеми</a:t>
            </a:r>
            <a:r>
              <a:rPr dirty="0" sz="2000" spc="25" b="1">
                <a:latin typeface="Roboto Bk"/>
                <a:cs typeface="Roboto Bk"/>
              </a:rPr>
              <a:t> </a:t>
            </a:r>
            <a:r>
              <a:rPr dirty="0" sz="2000" spc="85" b="1">
                <a:latin typeface="Roboto Bk"/>
                <a:cs typeface="Roboto Bk"/>
              </a:rPr>
              <a:t>свершениями,</a:t>
            </a:r>
            <a:r>
              <a:rPr dirty="0" sz="2000" spc="25" b="1">
                <a:latin typeface="Roboto Bk"/>
                <a:cs typeface="Roboto Bk"/>
              </a:rPr>
              <a:t> </a:t>
            </a:r>
            <a:r>
              <a:rPr dirty="0" sz="2000" spc="70" b="1">
                <a:latin typeface="Roboto Bk"/>
                <a:cs typeface="Roboto Bk"/>
              </a:rPr>
              <a:t>что</a:t>
            </a:r>
            <a:r>
              <a:rPr dirty="0" sz="2000" spc="20" b="1">
                <a:latin typeface="Roboto Bk"/>
                <a:cs typeface="Roboto Bk"/>
              </a:rPr>
              <a:t> </a:t>
            </a:r>
            <a:r>
              <a:rPr dirty="0" sz="2000" spc="50" b="1">
                <a:latin typeface="Roboto Bk"/>
                <a:cs typeface="Roboto Bk"/>
              </a:rPr>
              <a:t>были,</a:t>
            </a:r>
            <a:r>
              <a:rPr dirty="0" sz="2000" spc="25" b="1">
                <a:latin typeface="Roboto Bk"/>
                <a:cs typeface="Roboto Bk"/>
              </a:rPr>
              <a:t> </a:t>
            </a:r>
            <a:r>
              <a:rPr dirty="0" sz="2000" spc="20" b="1">
                <a:latin typeface="Roboto Bk"/>
                <a:cs typeface="Roboto Bk"/>
              </a:rPr>
              <a:t>есть</a:t>
            </a:r>
            <a:r>
              <a:rPr dirty="0" sz="2000" spc="25" b="1">
                <a:latin typeface="Roboto Bk"/>
                <a:cs typeface="Roboto Bk"/>
              </a:rPr>
              <a:t> </a:t>
            </a:r>
            <a:r>
              <a:rPr dirty="0" sz="2000" spc="250" b="1">
                <a:latin typeface="Roboto Bk"/>
                <a:cs typeface="Roboto Bk"/>
              </a:rPr>
              <a:t>и</a:t>
            </a:r>
            <a:r>
              <a:rPr dirty="0" sz="2000" spc="20" b="1">
                <a:latin typeface="Roboto Bk"/>
                <a:cs typeface="Roboto Bk"/>
              </a:rPr>
              <a:t> </a:t>
            </a:r>
            <a:r>
              <a:rPr dirty="0" sz="2000" spc="-30" b="1">
                <a:latin typeface="Roboto Bk"/>
                <a:cs typeface="Roboto Bk"/>
              </a:rPr>
              <a:t>будут, </a:t>
            </a:r>
            <a:r>
              <a:rPr dirty="0" sz="2000" spc="-480" b="1">
                <a:latin typeface="Roboto Bk"/>
                <a:cs typeface="Roboto Bk"/>
              </a:rPr>
              <a:t> </a:t>
            </a:r>
            <a:r>
              <a:rPr dirty="0" sz="2000" spc="5" b="1">
                <a:latin typeface="Roboto Bk"/>
                <a:cs typeface="Roboto Bk"/>
              </a:rPr>
              <a:t>стоят</a:t>
            </a:r>
            <a:r>
              <a:rPr dirty="0" sz="2000" spc="15" b="1">
                <a:latin typeface="Roboto Bk"/>
                <a:cs typeface="Roboto Bk"/>
              </a:rPr>
              <a:t> </a:t>
            </a:r>
            <a:r>
              <a:rPr dirty="0" sz="2000" spc="30" b="1">
                <a:latin typeface="Roboto Bk"/>
                <a:cs typeface="Roboto Bk"/>
              </a:rPr>
              <a:t>люди.</a:t>
            </a:r>
            <a:endParaRPr sz="2000">
              <a:latin typeface="Roboto Bk"/>
              <a:cs typeface="Roboto Bk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2023-04-22T06:13:18Z</dcterms:created>
  <dcterms:modified xsi:type="dcterms:W3CDTF">2023-04-22T06:13:18Z</dcterms:modified>
</cp:coreProperties>
</file>