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74" r:id="rId10"/>
    <p:sldId id="275" r:id="rId11"/>
    <p:sldId id="276" r:id="rId12"/>
    <p:sldId id="277" r:id="rId13"/>
    <p:sldId id="278" r:id="rId14"/>
    <p:sldId id="273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214818"/>
            <a:ext cx="50434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92BD2A9-94AE-4DB7-AFD6-13059AB59D3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857232"/>
            <a:ext cx="7772400" cy="204152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Доклад на тему «</a:t>
            </a:r>
            <a:r>
              <a:rPr lang="ru-RU" u="sng" dirty="0" smtClean="0"/>
              <a:t>«</a:t>
            </a:r>
            <a:r>
              <a:rPr lang="ru-RU" u="sng" smtClean="0"/>
              <a:t>Дифференцированный </a:t>
            </a:r>
            <a:r>
              <a:rPr lang="ru-RU" u="sng" smtClean="0"/>
              <a:t>подход </a:t>
            </a:r>
            <a:r>
              <a:rPr lang="ru-RU" u="sng" dirty="0" smtClean="0"/>
              <a:t>в обучении».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55576" y="442718"/>
            <a:ext cx="799288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Реализуя принцип  дифференцированного подхода, учебные программы и учебники специального образования указывают вариативные возможности освоения программного материала, предусматривают разные уровни трудности с учетом разных групп. То есть при похождении темы должны предлагаться задания разные по степени трудности в соответствии с психологическими особенностями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показателями успеваемости. Это позволяет не только вести коррекционно-педагогическую работу, но и специально уделять внимание отдельным выраженным недостаткам развития каждого ребенка, причем позволяет не исключать из учебного процесса детей с тяжелыми нарушениями познавательной деятельности.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67544" y="455811"/>
            <a:ext cx="835292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 дифференцированного подхода в обучении надо использовать во всех видах и формах организации учебной деятельности. Будь то фронтальная, самостоятельная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или же домашняя работа, использовать при объяснении или закреплении нового материала.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Дифференцированный подход может использоваться применительно к группе учащихся в течение длительного срока, но занимать на уроке небольшой отрезок времени. Дифференцированный  подход постоянно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сочетается с фронтальной работой класса. Однако доля участия во фронтальной работе, объем и сложность заданий, приемы активизации деятельности учащихся будут различаться в зависимости от возможностей группы или одного ребенка.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11560" y="410514"/>
            <a:ext cx="806489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Способы осуществления  дифференцированного подхода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должны быть такими, чтобы в результате их применения отстающие учащиеся постепенно выравнивались и, в конце концов, могли включаться в коллективную работу наравне с другими. Суть дифференцированного обучения нужно искать главным образом не в облегчении содержания материала, а в нахождении пути, по которому ребенок должен прийти к конечной цели.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 из условий дифференцированного обучения в том, что все учащиеся одновременно выполняют одно и то же задание (или разные варианты однотипных заданий, записанных на карточках). Но если одни ученики могут выполнять это задание самостоятельно, то другим потребуется объяснение, а третьи успеют выполнить еще и дополнительное задание, которое углубляет первое.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95536" y="-62183"/>
            <a:ext cx="828092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может объяснять новые варианты решения тех вопросов даже тогда, когда остальные дети еще не овладели первыми и простыми вариантами работы. Но они к этому времени уже в состоянии следить за ходом рассуждений учителя и других детей, разумно переносить в свою тетрадь те записи, которые выполняются на классной доске. Со временем наступает момент, когда все учащиеся знают, что существуют разные способы работы над одними и теми же заданиями и каждый ученик знает каким способом надлежит действовать ему, при самостоятельной работе.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сильных учеников основное задание углубляется или расширяется. Для средних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основное задание сопровождается указаниями, иллюстрациями, облегчающими работу, для слабых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основному заданию даются подробные указания и разъяснения, облегчающие работу ребенка.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852936"/>
            <a:ext cx="7772400" cy="291603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Дифференциация содержания учебных заданий может быть по нескольким видам: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908721"/>
            <a:ext cx="7772400" cy="180019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u="sng" dirty="0" smtClean="0"/>
              <a:t>1.По уровню творчества. </a:t>
            </a:r>
            <a:br>
              <a:rPr lang="ru-RU" sz="3200" i="1" u="sng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640960" cy="5616624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Такой способ предполагает различия в характере познавательной деятельности школьников, которая может быть </a:t>
            </a:r>
            <a:r>
              <a:rPr lang="ru-RU" sz="1800" dirty="0" smtClean="0">
                <a:solidFill>
                  <a:srgbClr val="FF0000"/>
                </a:solidFill>
              </a:rPr>
              <a:t>репродуктивной или продуктивной </a:t>
            </a:r>
            <a:r>
              <a:rPr lang="ru-RU" sz="1800" dirty="0" smtClean="0"/>
              <a:t>. </a:t>
            </a:r>
            <a:br>
              <a:rPr lang="ru-RU" sz="1800" dirty="0" smtClean="0"/>
            </a:br>
            <a:r>
              <a:rPr lang="ru-RU" sz="1800" dirty="0" smtClean="0">
                <a:solidFill>
                  <a:srgbClr val="FF0000"/>
                </a:solidFill>
              </a:rPr>
              <a:t>К репродуктивным заданиям </a:t>
            </a:r>
            <a:r>
              <a:rPr lang="ru-RU" sz="1800" dirty="0" smtClean="0"/>
              <a:t>относятся, например, решение арифметических задач знакомых видов, нахождение значений выражений на основе изученных вычислительных приёмов. </a:t>
            </a:r>
            <a:br>
              <a:rPr lang="ru-RU" sz="1800" dirty="0" smtClean="0"/>
            </a:br>
            <a:r>
              <a:rPr lang="ru-RU" sz="1800" dirty="0" smtClean="0">
                <a:solidFill>
                  <a:srgbClr val="FF0000"/>
                </a:solidFill>
              </a:rPr>
              <a:t>К продуктивным заданиям</a:t>
            </a:r>
            <a:r>
              <a:rPr lang="ru-RU" sz="1800" dirty="0" smtClean="0"/>
              <a:t> относятся упражнения, отличающиеся от стандартных. В процессе работы над продуктивными заданиями школьники приобретают опыт творческой деятельности. </a:t>
            </a:r>
            <a:br>
              <a:rPr lang="ru-RU" sz="1800" dirty="0" smtClean="0"/>
            </a:br>
            <a:r>
              <a:rPr lang="ru-RU" sz="1800" dirty="0" smtClean="0"/>
              <a:t>На уроках математики используются различные виды продуктивных заданий, например: </a:t>
            </a:r>
            <a:br>
              <a:rPr lang="ru-RU" sz="1800" dirty="0" smtClean="0"/>
            </a:br>
            <a:r>
              <a:rPr lang="ru-RU" sz="1800" dirty="0" smtClean="0"/>
              <a:t>- классификация математических объектов (выражений, геометрических фигур); </a:t>
            </a:r>
            <a:br>
              <a:rPr lang="ru-RU" sz="1800" dirty="0" smtClean="0"/>
            </a:br>
            <a:r>
              <a:rPr lang="ru-RU" sz="1800" dirty="0" smtClean="0"/>
              <a:t>- преобразование математического объекта в новый (например, преобразование простой арифметической задачи в составную); </a:t>
            </a:r>
            <a:br>
              <a:rPr lang="ru-RU" sz="1800" dirty="0" smtClean="0"/>
            </a:br>
            <a:r>
              <a:rPr lang="ru-RU" sz="1800" dirty="0" smtClean="0"/>
              <a:t>- задания с недостающими или лишними данными; </a:t>
            </a:r>
            <a:br>
              <a:rPr lang="ru-RU" sz="1800" dirty="0" smtClean="0"/>
            </a:br>
            <a:r>
              <a:rPr lang="ru-RU" sz="1800" dirty="0" smtClean="0"/>
              <a:t>- выполнение задания разными способами, поиск наиболее рационального способа решения; </a:t>
            </a:r>
            <a:br>
              <a:rPr lang="ru-RU" sz="1800" dirty="0" smtClean="0"/>
            </a:br>
            <a:r>
              <a:rPr lang="ru-RU" sz="1800" dirty="0" smtClean="0"/>
              <a:t>- самостоятельное составление задач, математических выражений и другие. </a:t>
            </a:r>
            <a:br>
              <a:rPr lang="ru-RU" sz="1800" dirty="0" smtClean="0"/>
            </a:br>
            <a:r>
              <a:rPr lang="ru-RU" sz="1800" dirty="0" smtClean="0"/>
              <a:t>Дифференцированную работу можно организовать различными способами. Чаще учащимся с низким уровнем </a:t>
            </a:r>
            <a:r>
              <a:rPr lang="ru-RU" sz="1800" dirty="0" err="1" smtClean="0"/>
              <a:t>обучаемости</a:t>
            </a:r>
            <a:r>
              <a:rPr lang="ru-RU" sz="1800" dirty="0" smtClean="0"/>
              <a:t> предлагаются репродуктивные задания, а ученикам со средним и высоким уровнем </a:t>
            </a:r>
            <a:r>
              <a:rPr lang="ru-RU" sz="1800" dirty="0" err="1" smtClean="0"/>
              <a:t>обучаемости</a:t>
            </a:r>
            <a:r>
              <a:rPr lang="ru-RU" sz="1800" dirty="0" smtClean="0"/>
              <a:t> – творческие задания. </a:t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2</a:t>
            </a:r>
            <a:r>
              <a:rPr lang="ru-RU" sz="3200" i="1" u="sng" dirty="0" smtClean="0"/>
              <a:t>. По уровню трудности.</a:t>
            </a:r>
            <a:r>
              <a:rPr lang="ru-RU" sz="3200" dirty="0" smtClean="0"/>
              <a:t> 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/>
          <a:lstStyle/>
          <a:p>
            <a:r>
              <a:rPr lang="ru-RU" sz="2000" dirty="0" smtClean="0"/>
              <a:t>Такой способ дифференциации предполагает следующие виды </a:t>
            </a:r>
            <a:r>
              <a:rPr lang="ru-RU" sz="2000" dirty="0" smtClean="0">
                <a:solidFill>
                  <a:srgbClr val="FF0000"/>
                </a:solidFill>
              </a:rPr>
              <a:t>усложнения заданий </a:t>
            </a:r>
            <a:r>
              <a:rPr lang="ru-RU" sz="2000" dirty="0" smtClean="0"/>
              <a:t>для учащихся: </a:t>
            </a:r>
            <a:br>
              <a:rPr lang="ru-RU" sz="2000" dirty="0" smtClean="0"/>
            </a:br>
            <a:r>
              <a:rPr lang="ru-RU" sz="2000" dirty="0" smtClean="0"/>
              <a:t>Усложнение математического материала </a:t>
            </a:r>
          </a:p>
          <a:p>
            <a:r>
              <a:rPr lang="ru-RU" sz="2000" dirty="0" smtClean="0"/>
              <a:t>Например, в задании для 1-й и 2-й группы используются двузначные числа, а для 3-й группы – однозначные. </a:t>
            </a:r>
          </a:p>
          <a:p>
            <a:r>
              <a:rPr lang="ru-RU" sz="2000" i="1" dirty="0" err="1" smtClean="0">
                <a:solidFill>
                  <a:srgbClr val="FF0000"/>
                </a:solidFill>
              </a:rPr>
              <a:t>Разноуровневые</a:t>
            </a:r>
            <a:r>
              <a:rPr lang="ru-RU" sz="2000" i="1" dirty="0" smtClean="0">
                <a:solidFill>
                  <a:srgbClr val="FF0000"/>
                </a:solidFill>
              </a:rPr>
              <a:t> задания: 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u="sng" dirty="0" smtClean="0"/>
              <a:t>1 уровень трудности.</a:t>
            </a:r>
            <a:r>
              <a:rPr lang="ru-RU" sz="2000" u="sng" dirty="0" smtClean="0"/>
              <a:t> </a:t>
            </a:r>
            <a:br>
              <a:rPr lang="ru-RU" sz="2000" u="sng" dirty="0" smtClean="0"/>
            </a:br>
            <a:r>
              <a:rPr lang="ru-RU" sz="2000" dirty="0" smtClean="0"/>
              <a:t>Прочитай числа: 1, 2, 3, 4, 5, 6, 7, 8, 9, 10, 11, 12, 13, 14, 15, 16, 17, 18, 19, 20. </a:t>
            </a:r>
            <a:br>
              <a:rPr lang="ru-RU" sz="2000" dirty="0" smtClean="0"/>
            </a:br>
            <a:r>
              <a:rPr lang="ru-RU" sz="2000" dirty="0" smtClean="0"/>
              <a:t>Выпиши из этого ряда сначала все однозначные числа, а затем все двузначные числа. Подчеркни самое большое однозначное число и самое маленькое двузначное число. </a:t>
            </a:r>
            <a:br>
              <a:rPr lang="ru-RU" sz="2000" dirty="0" smtClean="0"/>
            </a:br>
            <a:r>
              <a:rPr lang="ru-RU" sz="2000" i="1" u="sng" dirty="0" smtClean="0"/>
              <a:t>2 уровень трудности.</a:t>
            </a:r>
            <a:r>
              <a:rPr lang="ru-RU" sz="2000" u="sng" dirty="0" smtClean="0"/>
              <a:t> </a:t>
            </a:r>
            <a:br>
              <a:rPr lang="ru-RU" sz="2000" u="sng" dirty="0" smtClean="0"/>
            </a:br>
            <a:r>
              <a:rPr lang="ru-RU" sz="2000" dirty="0" smtClean="0"/>
              <a:t>Найди сумму и разность самого маленького двузначного числа и самого большого однозначного числа. </a:t>
            </a:r>
            <a:br>
              <a:rPr lang="ru-RU" sz="2000" dirty="0" smtClean="0"/>
            </a:br>
            <a:r>
              <a:rPr lang="ru-RU" sz="2000" i="1" u="sng" dirty="0" smtClean="0"/>
              <a:t>3 уровень трудности.</a:t>
            </a:r>
            <a:r>
              <a:rPr lang="ru-RU" sz="2000" i="1" dirty="0" smtClean="0"/>
              <a:t> </a:t>
            </a:r>
            <a:br>
              <a:rPr lang="ru-RU" sz="2000" i="1" dirty="0" smtClean="0"/>
            </a:br>
            <a:r>
              <a:rPr lang="ru-RU" sz="2000" dirty="0" smtClean="0"/>
              <a:t>Придумай и запиши примеры на сложение и вычитание с ответом 15. 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i="1" u="sng" dirty="0" smtClean="0"/>
              <a:t>3. По объёму учебного материала.</a:t>
            </a:r>
            <a:r>
              <a:rPr lang="ru-RU" i="1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544616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Такой способ дифференциации предполагает, что </a:t>
            </a:r>
            <a:r>
              <a:rPr lang="ru-RU" sz="2000" dirty="0" smtClean="0">
                <a:solidFill>
                  <a:srgbClr val="FF0000"/>
                </a:solidFill>
              </a:rPr>
              <a:t>учащиеся 1-й и 2-й группы </a:t>
            </a:r>
            <a:r>
              <a:rPr lang="ru-RU" sz="2000" dirty="0" smtClean="0"/>
              <a:t>выполняются </a:t>
            </a:r>
            <a:r>
              <a:rPr lang="ru-RU" sz="2000" dirty="0" smtClean="0">
                <a:solidFill>
                  <a:srgbClr val="FF0000"/>
                </a:solidFill>
              </a:rPr>
              <a:t>кроме основного </a:t>
            </a:r>
            <a:r>
              <a:rPr lang="ru-RU" sz="2000" dirty="0" smtClean="0"/>
              <a:t>ещё и </a:t>
            </a:r>
            <a:r>
              <a:rPr lang="ru-RU" sz="2000" dirty="0" smtClean="0">
                <a:solidFill>
                  <a:srgbClr val="FF0000"/>
                </a:solidFill>
              </a:rPr>
              <a:t>дополнительное задание</a:t>
            </a:r>
            <a:r>
              <a:rPr lang="ru-RU" sz="2000" dirty="0" smtClean="0"/>
              <a:t>, аналогичное основному, однотипное с ним. </a:t>
            </a:r>
            <a:br>
              <a:rPr lang="ru-RU" sz="2000" dirty="0" smtClean="0"/>
            </a:br>
            <a:r>
              <a:rPr lang="ru-RU" sz="2000" dirty="0" smtClean="0"/>
              <a:t>Необходимость дифференциации заданий по объёму обусловлена разным темпом работы учащихся. Медлительные дети, а также дети с низким уровнем </a:t>
            </a:r>
            <a:r>
              <a:rPr lang="ru-RU" sz="2000" dirty="0" err="1" smtClean="0"/>
              <a:t>обучаемости</a:t>
            </a:r>
            <a:r>
              <a:rPr lang="ru-RU" sz="2000" dirty="0" smtClean="0"/>
              <a:t> обычно не успевают выполнить самостоятельную работу к моменту её фронтальной проверки в классе, им требуется на это дополнительное время. Остальные дети затрачивают это время на выполнение дополнительного задания, которое не является обязательным для всех учеников. </a:t>
            </a:r>
            <a:br>
              <a:rPr lang="ru-RU" sz="2000" dirty="0" smtClean="0"/>
            </a:br>
            <a:r>
              <a:rPr lang="ru-RU" sz="2000" dirty="0" smtClean="0"/>
              <a:t>Как правило, дифференциация по объёму сочетается с другими способами дифференциации. В качестве дополнительных предлагаются творческие или более трудные задания, а также задания, не связанные по содержанию с основными. Например, дополнительными могут быть задания на смекалку, нестандартные задачи, упражнения игрового характера. Их можно индивидуализировать, предложив ученикам задания в виде карточек, подобрав упражнения из альтернативных учебников или тетрадей на печатной основе. 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2800" i="1" u="sng" dirty="0" smtClean="0"/>
              <a:t>4. По степени самостоятельности учащихся.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При таком способе дифференциации не предполагается различий в учебных заданиях для разных групп учащихся. Все дети выполняют одинаковые упражнения, но одни это делают под руководством учителя, а другие самостоятельно. 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На ориентировочном этапе ученики знакомятся с заданием, выясняют его смысл и правила оформления. После этого некоторые дети (чаще всего это 1-я группа) приступают к самостоятельному выполнению задания. Остальные с помощью учителя анализируют способ решения или предложенный образец, фронтально выполняют часть упражнения. Как правило, этого бывает достаточно, чтобы ещё одна часть детей (2-я группа) начала работу самостоятельно. Те ученики, которые испытывают затруднения в работе (обычно это дети 3-й группы, т.е. школьники, с низким уровнем </a:t>
            </a:r>
            <a:r>
              <a:rPr lang="ru-RU" sz="1800" dirty="0" err="1" smtClean="0"/>
              <a:t>обучаемости</a:t>
            </a:r>
            <a:r>
              <a:rPr lang="ru-RU" sz="1800" dirty="0" smtClean="0"/>
              <a:t>), выполняют все задания под руководством учителя. Этап проверки проводится фронтально. </a:t>
            </a:r>
            <a:br>
              <a:rPr lang="ru-RU" sz="1800" dirty="0" smtClean="0"/>
            </a:br>
            <a:r>
              <a:rPr lang="ru-RU" sz="1800" dirty="0" smtClean="0"/>
              <a:t>Таким образом, степень самостоятельности учащихся различна. Для 1-й группы предусмотрена самостоятельная работа, для 2-й – </a:t>
            </a:r>
            <a:r>
              <a:rPr lang="ru-RU" sz="1800" dirty="0" err="1" smtClean="0"/>
              <a:t>полусамостоятельная</a:t>
            </a:r>
            <a:r>
              <a:rPr lang="ru-RU" sz="1800" dirty="0" smtClean="0"/>
              <a:t>-. Для 3-й – фронтальная работа под руководством учителя. Школьники сами определяют, на каком уровне им следует приступить к самостоятельному выполнению задания. При необходимости они могут в любой момент вернуться к работе под руководством учителя. </a:t>
            </a:r>
            <a:br>
              <a:rPr lang="ru-RU" sz="18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2800" i="1" u="sng" dirty="0" smtClean="0"/>
              <a:t>5. По степени и характеру помощи учителя.</a:t>
            </a:r>
            <a:r>
              <a:rPr lang="ru-RU" sz="2800" i="1" dirty="0" smtClean="0"/>
              <a:t> 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Такой способ, в отличие от дифференциации по степени самостоятельности, не предусматривает организации фронтальной работы под руководством учителя. Все учащиеся сразу приступают к самостоятельной работе. Но, тем детям, которые испытывают затруднения в выполнении задания, оказывается дозированная помощь. 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Наиболее распространенными видами помощи являются: а) помощь в виде вспомогательных заданий, подготовительных упражнений; б) помощь в виде «подсказок» (карточек-помощниц, карточек-консультаций, записей на доске). </a:t>
            </a:r>
            <a:br>
              <a:rPr lang="ru-RU" sz="1800" dirty="0" smtClean="0"/>
            </a:br>
            <a:r>
              <a:rPr lang="ru-RU" sz="1800" dirty="0" smtClean="0"/>
              <a:t>Особенности работы с карточками-помощницами. Учащимся 1-й группы (с высоким уровнем </a:t>
            </a:r>
            <a:r>
              <a:rPr lang="ru-RU" sz="1800" dirty="0" err="1" smtClean="0"/>
              <a:t>обучаемости</a:t>
            </a:r>
            <a:r>
              <a:rPr lang="ru-RU" sz="1800" dirty="0" smtClean="0"/>
              <a:t>) предлагается выполнить задание самостоятельно, а учащимся 2-й и 3-й группы оказывается помощь различного уровня. Карточки-помощницы являются либо одинаковыми для всех детей в группе, либо подбираются индивидуально. Ученик может получить несколько карточек с нарастанием уровня помощи при выполнении одного задания, а может работать с одной карточкой. Важно учитывать, что от урока к уроку степень помощи ученику уменьшается. В итоге он должен научиться выполнять задания самостоятельно, без какой бы то ни было помощи. 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428604"/>
            <a:ext cx="8001056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отмечается в Законе «Об образовании», «государство создаёт гражданам с отклонениями в развитии условия для получения ими образования, коррекции нарушений развития и социальной адаптации на основе специальных педагогических подходов».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последнее время в специальном образовании произошли значительные изменения. Инновационные процессы требуют смены привычных взглядов на комплексное решение проблем, связанных с обучением, воспитанием, коррекцией, социализацией школьников с ограниченными возможностями здоровья.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0648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На карточках могут использоваться различные виды помощи: </a:t>
            </a:r>
            <a:br>
              <a:rPr lang="ru-RU" sz="2000" dirty="0" smtClean="0"/>
            </a:br>
            <a:r>
              <a:rPr lang="ru-RU" sz="2000" dirty="0" smtClean="0"/>
              <a:t>  • образец выполнения задания: показ способа решения, образца рассуждения (например, в виде подробной записи решения примера) и оформления; </a:t>
            </a:r>
            <a:br>
              <a:rPr lang="ru-RU" sz="2000" dirty="0" smtClean="0"/>
            </a:br>
            <a:r>
              <a:rPr lang="ru-RU" sz="2000" dirty="0" smtClean="0"/>
              <a:t>  • справочные материалы (теоретическая справка в виде правила, формулы, таблицы единиц длины, массы и т. п.); </a:t>
            </a:r>
            <a:br>
              <a:rPr lang="ru-RU" sz="2000" dirty="0" smtClean="0"/>
            </a:br>
            <a:r>
              <a:rPr lang="ru-RU" sz="2000" dirty="0" smtClean="0"/>
              <a:t>  • наглядные опоры, иллюстрации, модели (например, краткая запись задачи, графическая схема, таблица и др.) </a:t>
            </a:r>
            <a:br>
              <a:rPr lang="ru-RU" sz="2000" dirty="0" smtClean="0"/>
            </a:br>
            <a:r>
              <a:rPr lang="ru-RU" sz="2000" dirty="0" smtClean="0"/>
              <a:t>  • дополнительная конкретизация задания (например, разъяснение отдельных слов в задаче, указание на какую-нибудь деталь, существенную для решения задачи); </a:t>
            </a:r>
            <a:br>
              <a:rPr lang="ru-RU" sz="2000" dirty="0" smtClean="0"/>
            </a:br>
            <a:r>
              <a:rPr lang="ru-RU" sz="2000" dirty="0" smtClean="0"/>
              <a:t>  • вспомогательные наводящие вопросы, прямые или косвенные указания по выполнению задания; </a:t>
            </a:r>
            <a:br>
              <a:rPr lang="ru-RU" sz="2000" dirty="0" smtClean="0"/>
            </a:br>
            <a:r>
              <a:rPr lang="ru-RU" sz="2000" dirty="0" smtClean="0"/>
              <a:t>  • начало решения или частично выполненное решение. 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67544" y="-170363"/>
            <a:ext cx="8352928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Различные виды помощи при выполнении учениками одного задания часто сочетаются друг с другом.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Дифференцированный подход в учебном процессе означает действенное внимание к каждому ученику, его творческой индивидуальности в условиях классно-урочной системы обучения по обязательным учебным программам, предполагает разумное сочетание фронтальных, групповых и индивидуальных занятий для повышения качества обучения и развития каждого ученика.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Следовательно,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сделать вывод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организация дифференцированного обучения в  коррекционной школе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дело необходимое и очень интересное, если к нему подходить теоретически обоснованно и действовать постепенно, анализируя каждый шаг и корректируя учебный процесс при необходимости.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Методические рекомендации. 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В связи с тем, что состав класса неоднороден,  усвоить программу по предметам в одинаковой мере и в предложенном полном объеме ученики не могут. Поэтому рекомендуется использовать на уроках различный по степени трудности материал (легкий, средней трудности и материал с более сложным заданием).</a:t>
            </a:r>
          </a:p>
          <a:p>
            <a:pPr algn="just">
              <a:buNone/>
            </a:pPr>
            <a:r>
              <a:rPr lang="ru-RU" sz="2400" dirty="0" smtClean="0"/>
              <a:t>Для сильных учеников основное задание рекомендуется углубить, расширить. Для средних - основное задание предлагать в сопровождении указаний, иллюстраций, облегчающими работу, слабым ученикам по усвоению знаний по предметам требуются подробные указания и разъяснения. При самостоятельной работе учащихся каждому нужно давать задание доступное для выполнения.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95536" y="-38974"/>
            <a:ext cx="8280920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 задачи необходимо вести таким образом, чтобы каждый ученик независимо от его способностей и подготовки получал в задании определенную степень трудности, которая служила бы с одной стороны, движущим фактором в мыслительной деятельности ученика, с другой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давала бы ощутимую заинтересованность в решении задач путем, обеспечивающим простоту выбора действий и форму записи.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может объяснять новые варианты решения даже тогда, когда остальные дети еще не овладели самыми простыми вариантами работы.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анализа задачи нужно подходить индивидуально к каждому ученику, предлагать способы решения доступные ему.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Самостоятельная работа может быть предложена в одном варианте. Но составить ее нужно так, чтобы первые задания были доступны всем ученикам, а последующие постепенно усложнялись.</a:t>
            </a:r>
            <a:endParaRPr lang="ru-RU" sz="1200" dirty="0" smtClean="0"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95536" y="473500"/>
            <a:ext cx="842493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предметно-практическую деятельность.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многократное повторение приемов работы и использование конкретного материала.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самостоятельное обобщение материала сильными учащимися.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Систематически использовать повторение средними или слабыми учащимися вывода со слов сильных учащихся.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дополнение сильными и средними учащимися ответов слабых учащихся.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Систематически использовать вопросы слабым ученикам.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вариативность заданий по трудности и по объему.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наглядный материал в работе со слабыми.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Работать с группами учащихся (сильной, средней и слабой).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Систематически работать при выполнении заданий  с учащимися, имеющими сугубо индивидуальные особенности.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470395"/>
            <a:ext cx="850112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Сегодня от педагогов школы требуют психологические знаний, умелого обращения с новыми технологиями исследования и изучения детей, позволяющими решать актуальные задачи развития и воспитания учеников, повышать качество их обучения. Одна из таких технологий - дифференцированный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разноуровневый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подход в обучении по предметам на уроках, или  дифференциация обучения, рассматривающаяся как возможность индивидуализации обучения в условиях одного класса.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Дифференциация в переводе с латинского означает разделение, расслоение целого на различные части, формы, ступени.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Принято выделять два основных вида дифференцированного обучения: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4038600" cy="4929222"/>
          </a:xfrm>
        </p:spPr>
        <p:txBody>
          <a:bodyPr/>
          <a:lstStyle/>
          <a:p>
            <a:pPr>
              <a:buNone/>
            </a:pPr>
            <a:r>
              <a:rPr lang="ru-RU" sz="1600" dirty="0" smtClean="0">
                <a:solidFill>
                  <a:srgbClr val="C00000"/>
                </a:solidFill>
              </a:rPr>
              <a:t>это внешняя дифференциация</a:t>
            </a:r>
            <a:r>
              <a:rPr lang="ru-RU" sz="1600" dirty="0" smtClean="0"/>
              <a:t>, или часть общей дидактической системы, которая обеспечивает специализацию учебного процесса для различных групп обучаемых, в том числе и для воспитанников со сниженным интеллектом. Например,  </a:t>
            </a:r>
            <a:r>
              <a:rPr lang="ru-RU" sz="1800" dirty="0" smtClean="0"/>
              <a:t>школа-интернат</a:t>
            </a:r>
            <a:r>
              <a:rPr lang="ru-RU" sz="1600" dirty="0" smtClean="0"/>
              <a:t> уже в целом осуществляет дифференцированный процесс: она является специальной школой для детей с умственной отсталостью; здесь созданы условия обучения и воспитания (коррекционные программы, планы, образовательная среда, комплекс методических, социально- психологических, организационно-управленческих мероприятий) с учётом особенностей детского контингента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038600" cy="47688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1800" dirty="0" smtClean="0">
                <a:solidFill>
                  <a:srgbClr val="C00000"/>
                </a:solidFill>
              </a:rPr>
              <a:t>и внутренняя дифференциация </a:t>
            </a:r>
            <a:r>
              <a:rPr lang="ru-RU" sz="1800" dirty="0" smtClean="0"/>
              <a:t>как  форма организации учебного процесса, при которой учитель работает с группой учащихся, составленной с учетом наличия у них каких-либо значимых для учебного процесса общих качеств. Внутренняя дифференциация есть важнейшее средство реализации индивидуального подхода к учащимся в процессе обучения, воспитания, коррекции.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Процесс организации учителем-предметником внутренней или как мы её называем  </a:t>
            </a:r>
            <a:r>
              <a:rPr lang="ru-RU" sz="2200" dirty="0" err="1" smtClean="0"/>
              <a:t>внутриклассной</a:t>
            </a:r>
            <a:r>
              <a:rPr lang="ru-RU" sz="2200" dirty="0" smtClean="0"/>
              <a:t> дифференциации включает несколько этапов: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82752" cy="4525963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1 этап включает </a:t>
            </a:r>
            <a:r>
              <a:rPr lang="ru-RU" sz="2000" dirty="0" smtClean="0"/>
              <a:t>проведение диагностической стартовой контрольной работы по предметам (этот вид диагностической деятельности введён в практику школы-интерната много лет назад, учителя ежегодно подготавливают заранее контрольный материал  по проведению стартовой аттестации учащихся);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67944" y="1600200"/>
            <a:ext cx="4896544" cy="4781128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2 этап предполагает </a:t>
            </a:r>
            <a:r>
              <a:rPr lang="ru-RU" sz="1800" dirty="0" smtClean="0"/>
              <a:t>распределение учащихся по группам с учетом диагностики, основанной на анализе стартовых контрольных работ, результатов контрольного чтения, тестирования (мониторинг результатов диагностики включает отчётность по качеству образования в каждом классе по контролируемым предметам и позволяет прогнозировать улучшение качества в последующих четвертях; каждый учитель-предметник знает в своём классе сильных, средних и слабых учащихся, а также учащихся с одной тройкой, представляющих резерв для усиления позиций качества образования по предмету в определённом классе).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Autofit/>
          </a:bodyPr>
          <a:lstStyle/>
          <a:p>
            <a:r>
              <a:rPr lang="ru-RU" sz="2400" dirty="0" smtClean="0"/>
              <a:t>Условно в научных исследованиях выделены  четыре группы учащихся в зависимости от возможностей усвоения ими учебного материала  по предметам и определены их типологические особенности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Первую  группу </a:t>
            </a:r>
            <a:r>
              <a:rPr lang="ru-RU" sz="2400" dirty="0" smtClean="0"/>
              <a:t>составляют ученики, успешно овладевающие программным материалом в процессе фронтального обучения. Все задания они выполняют, как правило, самостоятельно, программный материал усваивают сознательно. Полученные знания и умения такие ученики успешнее остальных применяют на практике. При выполнении сложных заданий им нужна незначительная активизирующая помощь взрослого.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-250662"/>
            <a:ext cx="8280920" cy="8725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вторую группу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вошли ученики, также успешно обучающиеся в классе. Они в основном понимают фронтальное объяснение учителя, запоминают изучаемый материал, но затрудняются сделать элементарные выводы и обобщения. Их отличает меньшая самостоятельность в выполнении всех видов работ и требуется небольшая помощь со стороны педагогов).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Первая и вторая группы учащихся - это учащиеся-хорошисты в школе-интернате, их можно при дифференциации объединить.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 третьей  группе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относятся ученики, которые с трудом усваивают программный материал и нуждаются в помощи учителя. Для учащихся характерно недостаточное понимание вновь изучаемого материала. Они нуждаются в дополнительном объяснении. Их отличает низкая самостоятельность. Темп усвоения материала у этих учащихся значительно ниже, чем у детей, отнесенных ко второй группе. Значительно снижены у школьников данной группы способности к обобщению. Эти учащиеся имеют по предметам оценку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83568" y="1795867"/>
            <a:ext cx="784887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ученики выделенных групп нуждаются в дифференцированном подходе, который предполагает различные виды помощи учащимся разных групп, различные модификации методов и приемов обучения.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70C0"/>
              </a:solidFill>
              <a:latin typeface="Arial" pitchFamily="34" charset="0"/>
              <a:ea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67544" y="65020"/>
            <a:ext cx="8352928" cy="30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Четвертую группу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составляют ученики, которые овладевают программным материалом специальной школы  на самом низком уровне. Знания усваиваются ими механически, быстро забываются. Они могут усвоить значительно меньший объем знаний и умений, чем остальные школьники. К четвёртой группе относятся учащиеся  с выраженным психофизическим недоразвитием.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Задачи дифференцированного обучения.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Цель дифференцированного подхода в обучении </a:t>
            </a:r>
            <a:r>
              <a:rPr lang="ru-RU" sz="2400" dirty="0" smtClean="0"/>
              <a:t>– создание режима благоприятного психического развития каждого ученика.</a:t>
            </a:r>
          </a:p>
          <a:p>
            <a:pPr algn="just">
              <a:buNone/>
            </a:pPr>
            <a:r>
              <a:rPr lang="ru-RU" sz="2400" dirty="0" smtClean="0"/>
              <a:t>Использование дифференцированных заданий в различных звеньях обучения позволяет </a:t>
            </a:r>
            <a:r>
              <a:rPr lang="ru-RU" sz="2400" dirty="0" smtClean="0">
                <a:solidFill>
                  <a:srgbClr val="FF0000"/>
                </a:solidFill>
              </a:rPr>
              <a:t>решать следующие задачи:</a:t>
            </a:r>
          </a:p>
          <a:p>
            <a:pPr algn="just"/>
            <a:r>
              <a:rPr lang="ru-RU" sz="2400" dirty="0" smtClean="0"/>
              <a:t> обеспечить возможность  углубления, систематизации и обобщения знаний и умений;</a:t>
            </a:r>
          </a:p>
          <a:p>
            <a:pPr algn="just"/>
            <a:r>
              <a:rPr lang="ru-RU" sz="2400" dirty="0" smtClean="0"/>
              <a:t> стимулировать развитие познавательной самостоятельности школьников;</a:t>
            </a:r>
          </a:p>
          <a:p>
            <a:pPr algn="just"/>
            <a:r>
              <a:rPr lang="ru-RU" sz="2400" dirty="0" smtClean="0"/>
              <a:t>содействовать выравниванию знаний и умений учащихся.</a:t>
            </a:r>
          </a:p>
          <a:p>
            <a:pPr algn="just"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математически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математический</Template>
  <TotalTime>183</TotalTime>
  <Words>1422</Words>
  <Application>Microsoft Office PowerPoint</Application>
  <PresentationFormat>Экран (4:3)</PresentationFormat>
  <Paragraphs>86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шаблон математический</vt:lpstr>
      <vt:lpstr> Доклад на тему ««Дифференцированный подход в обучении». </vt:lpstr>
      <vt:lpstr>Слайд 2</vt:lpstr>
      <vt:lpstr>Слайд 3</vt:lpstr>
      <vt:lpstr> Принято выделять два основных вида дифференцированного обучения: </vt:lpstr>
      <vt:lpstr>  Процесс организации учителем-предметником внутренней или как мы её называем  внутриклассной дифференциации включает несколько этапов: </vt:lpstr>
      <vt:lpstr>Условно в научных исследованиях выделены  четыре группы учащихся в зависимости от возможностей усвоения ими учебного материала  по предметам и определены их типологические особенности  </vt:lpstr>
      <vt:lpstr>Слайд 7</vt:lpstr>
      <vt:lpstr>Слайд 8</vt:lpstr>
      <vt:lpstr> Задачи дифференцированного обучения. </vt:lpstr>
      <vt:lpstr>Слайд 10</vt:lpstr>
      <vt:lpstr>Слайд 11</vt:lpstr>
      <vt:lpstr>Слайд 12</vt:lpstr>
      <vt:lpstr>Слайд 13</vt:lpstr>
      <vt:lpstr>Дифференциация содержания учебных заданий может быть по нескольким видам: </vt:lpstr>
      <vt:lpstr>1.По уровню творчества.  </vt:lpstr>
      <vt:lpstr>2. По уровню трудности. </vt:lpstr>
      <vt:lpstr>3. По объёму учебного материала. </vt:lpstr>
      <vt:lpstr>4. По степени самостоятельности учащихся.</vt:lpstr>
      <vt:lpstr>5. По степени и характеру помощи учителя. </vt:lpstr>
      <vt:lpstr>Слайд 20</vt:lpstr>
      <vt:lpstr>Слайд 21</vt:lpstr>
      <vt:lpstr>Методические рекомендации. </vt:lpstr>
      <vt:lpstr>Слайд 23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Татьяна</cp:lastModifiedBy>
  <cp:revision>27</cp:revision>
  <dcterms:created xsi:type="dcterms:W3CDTF">2011-07-12T07:33:19Z</dcterms:created>
  <dcterms:modified xsi:type="dcterms:W3CDTF">2023-05-09T15:32:29Z</dcterms:modified>
</cp:coreProperties>
</file>