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drawingml.diagramColors+xml" PartName="/ppt/diagrams/colors1.xml"/>
  <Override ContentType="application/vnd.ms-office.drawingml.diagramDrawing+xml" PartName="/ppt/diagrams/drawing2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theme+xml" PartName="/ppt/theme/theme2.xml"/>
  <Override ContentType="application/vnd.ms-office.drawingml.diagramDrawing+xml" PartName="/ppt/diagrams/drawing1.xml"/>
  <Override ContentType="application/vnd.openxmlformats-officedocument.drawingml.diagramStyle+xml" PartName="/ppt/diagrams/quickStyl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Default ContentType="image/jpeg" Extension="jpeg"/>
  <Override ContentType="application/vnd.openxmlformats-officedocument.drawingml.diagramStyle+xml" PartName="/ppt/diagrams/quickStyle1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drawingml.diagramLayout+xml" PartName="/ppt/diagrams/layout2.xml"/>
  <Override ContentType="application/vnd.openxmlformats-officedocument.drawingml.diagramLayout+xml" PartName="/ppt/diagrams/layout1.xml"/>
  <Override ContentType="application/vnd.openxmlformats-officedocument.drawingml.diagramData+xml" PartName="/ppt/diagrams/data2.xml"/>
  <Override ContentType="application/vnd.openxmlformats-officedocument.presentationml.slide+xml" PartName="/ppt/slides/slide7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Data+xml" PartName="/ppt/diagrams/data1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Layout+xml" PartName="/ppt/slideLayouts/slideLayout7.xml"/>
  <Override ContentType="application/vnd.openxmlformats-officedocument.presentationml.notesSlide+xml" PartName="/ppt/notesSlides/notesSlide1.xml"/>
  <Override ContentType="application/vnd.openxmlformats-officedocument.drawingml.diagramColors+xml" PartName="/ppt/diagrams/colors2.xml"/>
  <Default ContentType="image/png" Extension="pn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39" autoAdjust="0"/>
  </p:normalViewPr>
  <p:slideViewPr>
    <p:cSldViewPr snapToGrid="0">
      <p:cViewPr varScale="1">
        <p:scale>
          <a:sx n="53" d="100"/>
          <a:sy n="53" d="100"/>
        </p:scale>
        <p:origin x="-58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661DC54-AF1C-40F6-A17F-EAEE99F40185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8507C82-8E6B-473A-86ED-A5E46D13E971}" type="pres">
      <dgm:prSet presAssocID="{4661DC54-AF1C-40F6-A17F-EAEE99F40185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EF1B6897-B512-4256-8CFB-D7CEDAED0B8D}" type="presOf" srcId="{4661DC54-AF1C-40F6-A17F-EAEE99F40185}" destId="{A8507C82-8E6B-473A-86ED-A5E46D13E971}" srcOrd="0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120CB7F-7FD6-4011-9794-ACA5A51F6686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CEC312B-B52F-4BF0-8089-BE96A4BA6CFE}">
      <dgm:prSet custT="1"/>
      <dgm:spPr/>
      <dgm:t>
        <a:bodyPr/>
        <a:lstStyle/>
        <a:p>
          <a:pPr rtl="0"/>
          <a:r>
            <a:rPr lang="ru-RU" sz="2000" b="1" i="1" dirty="0" smtClean="0">
              <a:solidFill>
                <a:schemeClr val="tx1"/>
              </a:solidFill>
            </a:rPr>
            <a:t>Развитие ребенка</a:t>
          </a:r>
          <a:endParaRPr lang="ru-RU" sz="2000" b="1" i="1" dirty="0">
            <a:solidFill>
              <a:schemeClr val="tx1"/>
            </a:solidFill>
          </a:endParaRPr>
        </a:p>
      </dgm:t>
    </dgm:pt>
    <dgm:pt modelId="{D49669B2-5506-49F9-BB16-1018C148F1E2}" type="parTrans" cxnId="{6B1AE3A2-76E5-42A7-874E-325F905E14C6}">
      <dgm:prSet/>
      <dgm:spPr/>
      <dgm:t>
        <a:bodyPr/>
        <a:lstStyle/>
        <a:p>
          <a:endParaRPr lang="ru-RU"/>
        </a:p>
      </dgm:t>
    </dgm:pt>
    <dgm:pt modelId="{579D2641-0C44-42C3-9478-A60DE4D80575}" type="sibTrans" cxnId="{6B1AE3A2-76E5-42A7-874E-325F905E14C6}">
      <dgm:prSet/>
      <dgm:spPr/>
      <dgm:t>
        <a:bodyPr/>
        <a:lstStyle/>
        <a:p>
          <a:endParaRPr lang="ru-RU"/>
        </a:p>
      </dgm:t>
    </dgm:pt>
    <dgm:pt modelId="{8572BAFD-2799-4DDD-BD2E-822F9CC9372C}">
      <dgm:prSet custT="1"/>
      <dgm:spPr/>
      <dgm:t>
        <a:bodyPr/>
        <a:lstStyle/>
        <a:p>
          <a:pPr rtl="0"/>
          <a:r>
            <a:rPr lang="ru-RU" sz="2000" b="1" i="1" dirty="0" smtClean="0">
              <a:solidFill>
                <a:schemeClr val="tx1"/>
              </a:solidFill>
            </a:rPr>
            <a:t>Приятный материал</a:t>
          </a:r>
          <a:endParaRPr lang="ru-RU" sz="2000" b="1" i="1" dirty="0">
            <a:solidFill>
              <a:schemeClr val="tx1"/>
            </a:solidFill>
          </a:endParaRPr>
        </a:p>
      </dgm:t>
    </dgm:pt>
    <dgm:pt modelId="{91676B40-0529-4F04-9452-6784D8FBD995}" type="parTrans" cxnId="{9F111D1D-C88C-4281-B8D7-C9F1E96375BA}">
      <dgm:prSet/>
      <dgm:spPr/>
      <dgm:t>
        <a:bodyPr/>
        <a:lstStyle/>
        <a:p>
          <a:endParaRPr lang="ru-RU"/>
        </a:p>
      </dgm:t>
    </dgm:pt>
    <dgm:pt modelId="{74224631-7CDB-4352-859A-F58FFD09C34D}" type="sibTrans" cxnId="{9F111D1D-C88C-4281-B8D7-C9F1E96375BA}">
      <dgm:prSet/>
      <dgm:spPr/>
      <dgm:t>
        <a:bodyPr/>
        <a:lstStyle/>
        <a:p>
          <a:endParaRPr lang="ru-RU"/>
        </a:p>
      </dgm:t>
    </dgm:pt>
    <dgm:pt modelId="{4114C2DB-DEEE-44C2-B3A3-9724236F438D}">
      <dgm:prSet custT="1"/>
      <dgm:spPr/>
      <dgm:t>
        <a:bodyPr/>
        <a:lstStyle/>
        <a:p>
          <a:pPr rtl="0"/>
          <a:r>
            <a:rPr lang="ru-RU" sz="2000" b="1" i="1" dirty="0" smtClean="0">
              <a:solidFill>
                <a:schemeClr val="tx1"/>
              </a:solidFill>
            </a:rPr>
            <a:t>Задействует различные каналы восприятия</a:t>
          </a:r>
          <a:endParaRPr lang="ru-RU" sz="2000" b="1" i="1" dirty="0">
            <a:solidFill>
              <a:schemeClr val="tx1"/>
            </a:solidFill>
          </a:endParaRPr>
        </a:p>
      </dgm:t>
    </dgm:pt>
    <dgm:pt modelId="{4D0573AD-2320-47E3-A882-407AEF556E06}" type="parTrans" cxnId="{91AF4478-3916-402C-8C53-DCD19C9CB8FC}">
      <dgm:prSet/>
      <dgm:spPr/>
      <dgm:t>
        <a:bodyPr/>
        <a:lstStyle/>
        <a:p>
          <a:endParaRPr lang="ru-RU"/>
        </a:p>
      </dgm:t>
    </dgm:pt>
    <dgm:pt modelId="{C8438E2F-98F8-44CB-AD15-B42427EF7C35}" type="sibTrans" cxnId="{91AF4478-3916-402C-8C53-DCD19C9CB8FC}">
      <dgm:prSet/>
      <dgm:spPr/>
      <dgm:t>
        <a:bodyPr/>
        <a:lstStyle/>
        <a:p>
          <a:endParaRPr lang="ru-RU"/>
        </a:p>
      </dgm:t>
    </dgm:pt>
    <dgm:pt modelId="{5E0FD600-CDF3-4C3D-9776-ED3D46501041}" type="pres">
      <dgm:prSet presAssocID="{3120CB7F-7FD6-4011-9794-ACA5A51F668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CB42B1-AE63-4016-8FE1-BF6D582FD773}" type="pres">
      <dgm:prSet presAssocID="{CCEC312B-B52F-4BF0-8089-BE96A4BA6CFE}" presName="circ1" presStyleLbl="vennNode1" presStyleIdx="0" presStyleCnt="3" custScaleX="103376" custScaleY="100150"/>
      <dgm:spPr/>
      <dgm:t>
        <a:bodyPr/>
        <a:lstStyle/>
        <a:p>
          <a:endParaRPr lang="ru-RU"/>
        </a:p>
      </dgm:t>
    </dgm:pt>
    <dgm:pt modelId="{E6095055-C9E9-45E2-9D55-B5AA0F046A0E}" type="pres">
      <dgm:prSet presAssocID="{CCEC312B-B52F-4BF0-8089-BE96A4BA6CFE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1ADE7C-E741-4480-9D1F-D68686E2C80C}" type="pres">
      <dgm:prSet presAssocID="{8572BAFD-2799-4DDD-BD2E-822F9CC9372C}" presName="circ2" presStyleLbl="vennNode1" presStyleIdx="1" presStyleCnt="3" custScaleX="107072" custScaleY="100150"/>
      <dgm:spPr/>
      <dgm:t>
        <a:bodyPr/>
        <a:lstStyle/>
        <a:p>
          <a:endParaRPr lang="ru-RU"/>
        </a:p>
      </dgm:t>
    </dgm:pt>
    <dgm:pt modelId="{87DBE643-256A-44E0-B7A9-51E0374DD2D8}" type="pres">
      <dgm:prSet presAssocID="{8572BAFD-2799-4DDD-BD2E-822F9CC9372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BB67A0B-6AE4-4102-B6D0-BFB9EC13C1DF}" type="pres">
      <dgm:prSet presAssocID="{4114C2DB-DEEE-44C2-B3A3-9724236F438D}" presName="circ3" presStyleLbl="vennNode1" presStyleIdx="2" presStyleCnt="3"/>
      <dgm:spPr/>
      <dgm:t>
        <a:bodyPr/>
        <a:lstStyle/>
        <a:p>
          <a:endParaRPr lang="ru-RU"/>
        </a:p>
      </dgm:t>
    </dgm:pt>
    <dgm:pt modelId="{B0B1D378-0FF5-4893-AB0D-F7AEF9601FCA}" type="pres">
      <dgm:prSet presAssocID="{4114C2DB-DEEE-44C2-B3A3-9724236F438D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259285-1662-4F64-9DAE-F5748BAA5786}" type="presOf" srcId="{4114C2DB-DEEE-44C2-B3A3-9724236F438D}" destId="{B0B1D378-0FF5-4893-AB0D-F7AEF9601FCA}" srcOrd="1" destOrd="0" presId="urn:microsoft.com/office/officeart/2005/8/layout/venn1"/>
    <dgm:cxn modelId="{8966034A-CAD1-40E3-96EF-166A7043DA5F}" type="presOf" srcId="{CCEC312B-B52F-4BF0-8089-BE96A4BA6CFE}" destId="{E6095055-C9E9-45E2-9D55-B5AA0F046A0E}" srcOrd="0" destOrd="0" presId="urn:microsoft.com/office/officeart/2005/8/layout/venn1"/>
    <dgm:cxn modelId="{EDD5380B-F839-4EA6-A40A-634A585CCF57}" type="presOf" srcId="{CCEC312B-B52F-4BF0-8089-BE96A4BA6CFE}" destId="{34CB42B1-AE63-4016-8FE1-BF6D582FD773}" srcOrd="1" destOrd="0" presId="urn:microsoft.com/office/officeart/2005/8/layout/venn1"/>
    <dgm:cxn modelId="{9F111D1D-C88C-4281-B8D7-C9F1E96375BA}" srcId="{3120CB7F-7FD6-4011-9794-ACA5A51F6686}" destId="{8572BAFD-2799-4DDD-BD2E-822F9CC9372C}" srcOrd="1" destOrd="0" parTransId="{91676B40-0529-4F04-9452-6784D8FBD995}" sibTransId="{74224631-7CDB-4352-859A-F58FFD09C34D}"/>
    <dgm:cxn modelId="{18F7471F-6E01-4F7F-8203-DCCEB666668C}" type="presOf" srcId="{8572BAFD-2799-4DDD-BD2E-822F9CC9372C}" destId="{87DBE643-256A-44E0-B7A9-51E0374DD2D8}" srcOrd="0" destOrd="0" presId="urn:microsoft.com/office/officeart/2005/8/layout/venn1"/>
    <dgm:cxn modelId="{6B1AE3A2-76E5-42A7-874E-325F905E14C6}" srcId="{3120CB7F-7FD6-4011-9794-ACA5A51F6686}" destId="{CCEC312B-B52F-4BF0-8089-BE96A4BA6CFE}" srcOrd="0" destOrd="0" parTransId="{D49669B2-5506-49F9-BB16-1018C148F1E2}" sibTransId="{579D2641-0C44-42C3-9478-A60DE4D80575}"/>
    <dgm:cxn modelId="{91AF4478-3916-402C-8C53-DCD19C9CB8FC}" srcId="{3120CB7F-7FD6-4011-9794-ACA5A51F6686}" destId="{4114C2DB-DEEE-44C2-B3A3-9724236F438D}" srcOrd="2" destOrd="0" parTransId="{4D0573AD-2320-47E3-A882-407AEF556E06}" sibTransId="{C8438E2F-98F8-44CB-AD15-B42427EF7C35}"/>
    <dgm:cxn modelId="{B311DDEB-099D-4199-AA28-77C1FA3DFDCE}" type="presOf" srcId="{8572BAFD-2799-4DDD-BD2E-822F9CC9372C}" destId="{121ADE7C-E741-4480-9D1F-D68686E2C80C}" srcOrd="1" destOrd="0" presId="urn:microsoft.com/office/officeart/2005/8/layout/venn1"/>
    <dgm:cxn modelId="{D933859E-2F18-436C-B7FF-170974B0E139}" type="presOf" srcId="{3120CB7F-7FD6-4011-9794-ACA5A51F6686}" destId="{5E0FD600-CDF3-4C3D-9776-ED3D46501041}" srcOrd="0" destOrd="0" presId="urn:microsoft.com/office/officeart/2005/8/layout/venn1"/>
    <dgm:cxn modelId="{BD8ACA10-07D2-43C2-855A-B21B80CBCF36}" type="presOf" srcId="{4114C2DB-DEEE-44C2-B3A3-9724236F438D}" destId="{2BB67A0B-6AE4-4102-B6D0-BFB9EC13C1DF}" srcOrd="0" destOrd="0" presId="urn:microsoft.com/office/officeart/2005/8/layout/venn1"/>
    <dgm:cxn modelId="{46CD8A7F-DDD4-45AE-96D8-DCBE667C79B3}" type="presParOf" srcId="{5E0FD600-CDF3-4C3D-9776-ED3D46501041}" destId="{34CB42B1-AE63-4016-8FE1-BF6D582FD773}" srcOrd="0" destOrd="0" presId="urn:microsoft.com/office/officeart/2005/8/layout/venn1"/>
    <dgm:cxn modelId="{99A3B049-1DDB-4A14-B7F2-9460151989D0}" type="presParOf" srcId="{5E0FD600-CDF3-4C3D-9776-ED3D46501041}" destId="{E6095055-C9E9-45E2-9D55-B5AA0F046A0E}" srcOrd="1" destOrd="0" presId="urn:microsoft.com/office/officeart/2005/8/layout/venn1"/>
    <dgm:cxn modelId="{4FD3F109-B3E9-4710-AF7F-AD0883700D4C}" type="presParOf" srcId="{5E0FD600-CDF3-4C3D-9776-ED3D46501041}" destId="{121ADE7C-E741-4480-9D1F-D68686E2C80C}" srcOrd="2" destOrd="0" presId="urn:microsoft.com/office/officeart/2005/8/layout/venn1"/>
    <dgm:cxn modelId="{C35CA44A-CD0D-4856-9BD1-C35CFDBA07C1}" type="presParOf" srcId="{5E0FD600-CDF3-4C3D-9776-ED3D46501041}" destId="{87DBE643-256A-44E0-B7A9-51E0374DD2D8}" srcOrd="3" destOrd="0" presId="urn:microsoft.com/office/officeart/2005/8/layout/venn1"/>
    <dgm:cxn modelId="{BEB54E0F-9CE7-4949-9B1E-CCA6A1B34EA5}" type="presParOf" srcId="{5E0FD600-CDF3-4C3D-9776-ED3D46501041}" destId="{2BB67A0B-6AE4-4102-B6D0-BFB9EC13C1DF}" srcOrd="4" destOrd="0" presId="urn:microsoft.com/office/officeart/2005/8/layout/venn1"/>
    <dgm:cxn modelId="{37968C4B-DA24-4F3B-BE86-FECEB1AA4009}" type="presParOf" srcId="{5E0FD600-CDF3-4C3D-9776-ED3D46501041}" destId="{B0B1D378-0FF5-4893-AB0D-F7AEF9601FCA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4CB42B1-AE63-4016-8FE1-BF6D582FD773}">
      <dsp:nvSpPr>
        <dsp:cNvPr id="0" name=""/>
        <dsp:cNvSpPr/>
      </dsp:nvSpPr>
      <dsp:spPr>
        <a:xfrm>
          <a:off x="2325055" y="68281"/>
          <a:ext cx="3514685" cy="34050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</a:rPr>
            <a:t>Развитие ребенка</a:t>
          </a:r>
          <a:endParaRPr lang="ru-RU" sz="2000" b="1" i="1" kern="1200" dirty="0">
            <a:solidFill>
              <a:schemeClr val="tx1"/>
            </a:solidFill>
          </a:endParaRPr>
        </a:p>
      </dsp:txBody>
      <dsp:txXfrm>
        <a:off x="2793680" y="664157"/>
        <a:ext cx="2577436" cy="1532252"/>
      </dsp:txXfrm>
    </dsp:sp>
    <dsp:sp modelId="{121ADE7C-E741-4480-9D1F-D68686E2C80C}">
      <dsp:nvSpPr>
        <dsp:cNvPr id="0" name=""/>
        <dsp:cNvSpPr/>
      </dsp:nvSpPr>
      <dsp:spPr>
        <a:xfrm>
          <a:off x="3489024" y="2193221"/>
          <a:ext cx="3640346" cy="34050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</a:rPr>
            <a:t>Приятный материал</a:t>
          </a:r>
          <a:endParaRPr lang="ru-RU" sz="2000" b="1" i="1" kern="1200" dirty="0">
            <a:solidFill>
              <a:schemeClr val="tx1"/>
            </a:solidFill>
          </a:endParaRPr>
        </a:p>
      </dsp:txBody>
      <dsp:txXfrm>
        <a:off x="4602363" y="3072848"/>
        <a:ext cx="2184207" cy="1872752"/>
      </dsp:txXfrm>
    </dsp:sp>
    <dsp:sp modelId="{2BB67A0B-6AE4-4102-B6D0-BFB9EC13C1DF}">
      <dsp:nvSpPr>
        <dsp:cNvPr id="0" name=""/>
        <dsp:cNvSpPr/>
      </dsp:nvSpPr>
      <dsp:spPr>
        <a:xfrm>
          <a:off x="1155647" y="2195771"/>
          <a:ext cx="3399904" cy="3399904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/>
              </a:solidFill>
            </a:rPr>
            <a:t>Задействует различные каналы восприятия</a:t>
          </a:r>
          <a:endParaRPr lang="ru-RU" sz="2000" b="1" i="1" kern="1200" dirty="0">
            <a:solidFill>
              <a:schemeClr val="tx1"/>
            </a:solidFill>
          </a:endParaRPr>
        </a:p>
      </dsp:txBody>
      <dsp:txXfrm>
        <a:off x="1475805" y="3074080"/>
        <a:ext cx="2039942" cy="18699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1F89D8-3D1E-479B-B11F-842842337EBF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A0EE76-2227-45C2-B6AD-CF56B66007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8984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A0EE76-2227-45C2-B6AD-CF56B66007B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1274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A0EE76-2227-45C2-B6AD-CF56B66007B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5520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76237-BEB2-4610-9B35-DDC0375E772E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92DB-9F38-43A4-BB8C-C22595A6E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5158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76237-BEB2-4610-9B35-DDC0375E772E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92DB-9F38-43A4-BB8C-C22595A6E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9149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76237-BEB2-4610-9B35-DDC0375E772E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92DB-9F38-43A4-BB8C-C22595A6EE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7598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76237-BEB2-4610-9B35-DDC0375E772E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92DB-9F38-43A4-BB8C-C22595A6E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5375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76237-BEB2-4610-9B35-DDC0375E772E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92DB-9F38-43A4-BB8C-C22595A6EE9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8238625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76237-BEB2-4610-9B35-DDC0375E772E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92DB-9F38-43A4-BB8C-C22595A6E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88737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76237-BEB2-4610-9B35-DDC0375E772E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92DB-9F38-43A4-BB8C-C22595A6E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228164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76237-BEB2-4610-9B35-DDC0375E772E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92DB-9F38-43A4-BB8C-C22595A6E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2440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76237-BEB2-4610-9B35-DDC0375E772E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92DB-9F38-43A4-BB8C-C22595A6E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0935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76237-BEB2-4610-9B35-DDC0375E772E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92DB-9F38-43A4-BB8C-C22595A6E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40704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76237-BEB2-4610-9B35-DDC0375E772E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92DB-9F38-43A4-BB8C-C22595A6E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9201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76237-BEB2-4610-9B35-DDC0375E772E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92DB-9F38-43A4-BB8C-C22595A6E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5499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76237-BEB2-4610-9B35-DDC0375E772E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92DB-9F38-43A4-BB8C-C22595A6E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3396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76237-BEB2-4610-9B35-DDC0375E772E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92DB-9F38-43A4-BB8C-C22595A6E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9066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76237-BEB2-4610-9B35-DDC0375E772E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92DB-9F38-43A4-BB8C-C22595A6E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0938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76237-BEB2-4610-9B35-DDC0375E772E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CC92DB-9F38-43A4-BB8C-C22595A6E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858039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76237-BEB2-4610-9B35-DDC0375E772E}" type="datetimeFigureOut">
              <a:rPr lang="ru-RU" smtClean="0"/>
              <a:pPr/>
              <a:t>16.05.2022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4CC92DB-9F38-43A4-BB8C-C22595A6EE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35433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3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5.jpeg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1.jpe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4049" y="738159"/>
            <a:ext cx="7766936" cy="1646302"/>
          </a:xfrm>
        </p:spPr>
        <p:txBody>
          <a:bodyPr/>
          <a:lstStyle/>
          <a:p>
            <a:r>
              <a:rPr lang="ru-RU" b="1" dirty="0"/>
              <a:t>Живопись шерстяной акварелью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5305" y="1561310"/>
            <a:ext cx="3704186" cy="4938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39491" y="2500145"/>
            <a:ext cx="5597698" cy="41982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83001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309" y="193962"/>
            <a:ext cx="8811490" cy="720436"/>
          </a:xfrm>
        </p:spPr>
        <p:txBody>
          <a:bodyPr>
            <a:noAutofit/>
          </a:bodyPr>
          <a:lstStyle/>
          <a:p>
            <a:r>
              <a:rPr dirty="0" lang="ru-RU" smtClean="0" sz="4800"/>
              <a:t>Положительные направления </a:t>
            </a:r>
            <a:endParaRPr dirty="0" lang="ru-RU" sz="480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01608329"/>
              </p:ext>
            </p:extLst>
          </p:nvPr>
        </p:nvGraphicFramePr>
        <p:xfrm>
          <a:off x="2548465" y="1073726"/>
          <a:ext cx="4434995" cy="22305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cs="rId6" r:dm="rId3" r:lo="rId4" r:qs="rId5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xmlns="" val="1466633587"/>
              </p:ext>
            </p:extLst>
          </p:nvPr>
        </p:nvGraphicFramePr>
        <p:xfrm>
          <a:off x="1510145" y="990802"/>
          <a:ext cx="8285018" cy="56665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cs="rId11" r:dm="rId8" r:lo="rId9" r:qs="rId10"/>
          </a:graphicData>
        </a:graphic>
      </p:graphicFrame>
      <p:pic>
        <p:nvPicPr>
          <p:cNvPr id="13" name="Рисунок 12"/>
          <p:cNvPicPr>
            <a:picLocks noChangeAspect="1"/>
          </p:cNvPicPr>
          <p:nvPr/>
        </p:nvPicPr>
        <p:blipFill>
          <a:blip cstate="print" r:embed="rId1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05" y="3019366"/>
            <a:ext cx="2878975" cy="3838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cstate="print" r:embed="rId1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27"/>
          <a:stretch/>
        </p:blipFill>
        <p:spPr>
          <a:xfrm>
            <a:off x="6844489" y="990802"/>
            <a:ext cx="2354580" cy="2930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cstate="print"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9" l="40" r="97" t="26"/>
          <a:stretch/>
        </p:blipFill>
        <p:spPr>
          <a:xfrm>
            <a:off x="8292940" y="3483365"/>
            <a:ext cx="2312424" cy="3374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cstate="print" r:embed="rId1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5" r="44" t="50"/>
          <a:stretch/>
        </p:blipFill>
        <p:spPr>
          <a:xfrm>
            <a:off x="1510146" y="976587"/>
            <a:ext cx="2608920" cy="3231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210273247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70" y="-54585"/>
            <a:ext cx="4822921" cy="1343891"/>
          </a:xfrm>
        </p:spPr>
        <p:txBody>
          <a:bodyPr>
            <a:normAutofit fontScale="90000"/>
          </a:bodyPr>
          <a:lstStyle/>
          <a:p>
            <a:r>
              <a:rPr lang="ru-RU" sz="5400" b="1" dirty="0"/>
              <a:t>Ц</a:t>
            </a:r>
            <a:r>
              <a:rPr lang="ru-RU" sz="5400" b="1" dirty="0" smtClean="0"/>
              <a:t>ель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8570" y="617360"/>
            <a:ext cx="9696950" cy="2397556"/>
          </a:xfrm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/>
              <a:t>формирование </a:t>
            </a:r>
            <a:r>
              <a:rPr lang="ru-RU" sz="2800" dirty="0"/>
              <a:t>творческих способностей, образного мышления, фантазии в процессе овладения элементарными приемами техники «шерстяной акварели», как нового способа художественного творчества. 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7010400" y="3961681"/>
            <a:ext cx="4558146" cy="17325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Обучающие;</a:t>
            </a:r>
          </a:p>
          <a:p>
            <a:r>
              <a:rPr lang="ru-RU" dirty="0" smtClean="0"/>
              <a:t>Воспитывающие;</a:t>
            </a:r>
          </a:p>
          <a:p>
            <a:r>
              <a:rPr lang="ru-RU" dirty="0" smtClean="0"/>
              <a:t>Развивающие;</a:t>
            </a:r>
          </a:p>
          <a:p>
            <a:endParaRPr lang="ru-RU" sz="24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7010400" y="3348260"/>
            <a:ext cx="3990109" cy="89528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4900" dirty="0" smtClean="0"/>
              <a:t>Задачи: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22218" y="2665140"/>
            <a:ext cx="5535507" cy="4151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390287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0110"/>
            <a:ext cx="10169236" cy="1884218"/>
          </a:xfrm>
        </p:spPr>
        <p:txBody>
          <a:bodyPr>
            <a:normAutofit/>
          </a:bodyPr>
          <a:lstStyle/>
          <a:p>
            <a:r>
              <a:rPr dirty="0" lang="ru-RU" smtClean="0" sz="4000"/>
              <a:t>Основные принципы при рисовании шерстью</a:t>
            </a:r>
            <a:r>
              <a:rPr dirty="0" lang="ru-RU"/>
              <a:t/>
            </a:r>
            <a:br>
              <a:rPr dirty="0" lang="ru-RU"/>
            </a:br>
            <a:endParaRPr dirty="0"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99163" y="1898072"/>
            <a:ext cx="7592291" cy="5361709"/>
          </a:xfrm>
        </p:spPr>
        <p:txBody>
          <a:bodyPr>
            <a:noAutofit/>
          </a:bodyPr>
          <a:lstStyle/>
          <a:p>
            <a:r>
              <a:rPr dirty="0" lang="ru-RU" smtClean="0" sz="2400">
                <a:solidFill>
                  <a:schemeClr val="tx1"/>
                </a:solidFill>
              </a:rPr>
              <a:t>принцип </a:t>
            </a:r>
            <a:r>
              <a:rPr dirty="0" lang="ru-RU" sz="2400">
                <a:solidFill>
                  <a:schemeClr val="tx1"/>
                </a:solidFill>
              </a:rPr>
              <a:t>творчества;</a:t>
            </a:r>
          </a:p>
          <a:p>
            <a:r>
              <a:rPr dirty="0" lang="ru-RU" smtClean="0" sz="2400">
                <a:solidFill>
                  <a:schemeClr val="tx1"/>
                </a:solidFill>
              </a:rPr>
              <a:t>принцип </a:t>
            </a:r>
            <a:r>
              <a:rPr dirty="0" lang="ru-RU" sz="2400">
                <a:solidFill>
                  <a:schemeClr val="tx1"/>
                </a:solidFill>
              </a:rPr>
              <a:t>сотрудничества участников образовательного процесса и доступность обучения; </a:t>
            </a:r>
          </a:p>
          <a:p>
            <a:r>
              <a:rPr dirty="0" lang="ru-RU" smtClean="0" sz="2400">
                <a:solidFill>
                  <a:schemeClr val="tx1"/>
                </a:solidFill>
              </a:rPr>
              <a:t>принцип </a:t>
            </a:r>
            <a:r>
              <a:rPr dirty="0" lang="ru-RU" sz="2400">
                <a:solidFill>
                  <a:schemeClr val="tx1"/>
                </a:solidFill>
              </a:rPr>
              <a:t>преемственности; </a:t>
            </a:r>
          </a:p>
          <a:p>
            <a:r>
              <a:rPr dirty="0" lang="ru-RU" smtClean="0" sz="2400">
                <a:solidFill>
                  <a:schemeClr val="tx1"/>
                </a:solidFill>
              </a:rPr>
              <a:t>принцип </a:t>
            </a:r>
            <a:r>
              <a:rPr dirty="0" lang="ru-RU" sz="2400">
                <a:solidFill>
                  <a:schemeClr val="tx1"/>
                </a:solidFill>
              </a:rPr>
              <a:t>индивидуально-личностного подхода;</a:t>
            </a:r>
          </a:p>
          <a:p>
            <a:r>
              <a:rPr dirty="0" lang="ru-RU" smtClean="0" sz="2400">
                <a:solidFill>
                  <a:schemeClr val="tx1"/>
                </a:solidFill>
              </a:rPr>
              <a:t>принцип </a:t>
            </a:r>
            <a:r>
              <a:rPr dirty="0" lang="ru-RU" sz="2400">
                <a:solidFill>
                  <a:schemeClr val="tx1"/>
                </a:solidFill>
              </a:rPr>
              <a:t>системности, последовательности и успешности.</a:t>
            </a:r>
          </a:p>
          <a:p>
            <a:endParaRPr dirty="0" lang="ru-RU" sz="240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1" l="68" r="6" t="28"/>
          <a:stretch/>
        </p:blipFill>
        <p:spPr>
          <a:xfrm>
            <a:off x="293190" y="1531620"/>
            <a:ext cx="3405973" cy="49377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903392879"/>
      </p:ext>
    </p:extLst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8957" y="282920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История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142" y="1074419"/>
            <a:ext cx="3303206" cy="4501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70601" y="1931989"/>
            <a:ext cx="3749040" cy="4665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42895" y="1074418"/>
            <a:ext cx="3305460" cy="45015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596291780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3690" y="111177"/>
            <a:ext cx="8596668" cy="1320800"/>
          </a:xfrm>
        </p:spPr>
        <p:txBody>
          <a:bodyPr/>
          <a:lstStyle/>
          <a:p>
            <a:r>
              <a:rPr dirty="0" lang="ru-RU" smtClean="0"/>
              <a:t>Процесс работы</a:t>
            </a:r>
            <a:endParaRPr dirty="0"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7"/>
          <a:stretch/>
        </p:blipFill>
        <p:spPr>
          <a:xfrm>
            <a:off x="3562679" y="2206907"/>
            <a:ext cx="4562052" cy="46510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8" l="-1940" r="30" t="79"/>
          <a:stretch/>
        </p:blipFill>
        <p:spPr>
          <a:xfrm>
            <a:off x="251538" y="819670"/>
            <a:ext cx="3531197" cy="32267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20657" y="639560"/>
            <a:ext cx="3734493" cy="49793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7967671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788" y="138546"/>
            <a:ext cx="8596668" cy="1320800"/>
          </a:xfrm>
        </p:spPr>
        <p:txBody>
          <a:bodyPr/>
          <a:lstStyle/>
          <a:p>
            <a:r>
              <a:rPr lang="ru-RU" b="1" dirty="0" smtClean="0"/>
              <a:t>Выводы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1698" y="798946"/>
            <a:ext cx="8054491" cy="284090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Воспитанники</a:t>
            </a:r>
          </a:p>
          <a:p>
            <a:r>
              <a:rPr lang="ru-RU" dirty="0">
                <a:solidFill>
                  <a:schemeClr val="tx1"/>
                </a:solidFill>
              </a:rPr>
              <a:t>у</a:t>
            </a:r>
            <a:r>
              <a:rPr lang="ru-RU" dirty="0" smtClean="0">
                <a:solidFill>
                  <a:schemeClr val="tx1"/>
                </a:solidFill>
              </a:rPr>
              <a:t>знают декоративно – художественные и конструктивные возможности, учатся использовать их в творческой работе;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самостоятельно изготавливают изделия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Техника </a:t>
            </a:r>
            <a:endParaRPr lang="ru-RU" dirty="0">
              <a:solidFill>
                <a:schemeClr val="tx1"/>
              </a:solidFill>
            </a:endParaRPr>
          </a:p>
          <a:p>
            <a:r>
              <a:rPr lang="ru-RU" dirty="0">
                <a:solidFill>
                  <a:schemeClr val="tx1"/>
                </a:solidFill>
              </a:rPr>
              <a:t>д</a:t>
            </a:r>
            <a:r>
              <a:rPr lang="ru-RU" dirty="0" smtClean="0">
                <a:solidFill>
                  <a:schemeClr val="tx1"/>
                </a:solidFill>
              </a:rPr>
              <a:t>оступна;</a:t>
            </a:r>
          </a:p>
          <a:p>
            <a:r>
              <a:rPr lang="ru-RU" dirty="0">
                <a:solidFill>
                  <a:schemeClr val="tx1"/>
                </a:solidFill>
              </a:rPr>
              <a:t>е</a:t>
            </a:r>
            <a:r>
              <a:rPr lang="ru-RU" dirty="0" smtClean="0">
                <a:solidFill>
                  <a:schemeClr val="tx1"/>
                </a:solidFill>
              </a:rPr>
              <a:t>сть возможность применения современных материалов.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38788" y="3635951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b="1" dirty="0" smtClean="0"/>
              <a:t>Итоги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1698" y="4356586"/>
            <a:ext cx="79124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Для проведения занятий по освоению техники «Шерстяная акварель» создана материальная база. </a:t>
            </a:r>
          </a:p>
          <a:p>
            <a:r>
              <a:rPr lang="ru-RU" dirty="0" smtClean="0"/>
              <a:t>Приобретена  шерсть достаточно разнообразной цветовой гаммы, ножницы, </a:t>
            </a:r>
            <a:r>
              <a:rPr lang="ru-RU" dirty="0" smtClean="0"/>
              <a:t>пинцеты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79323" y="484908"/>
            <a:ext cx="4333011" cy="57773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1450203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84</TotalTime>
  <Words>137</Words>
  <Application>Microsoft Office PowerPoint</Application>
  <PresentationFormat>Произвольный</PresentationFormat>
  <Paragraphs>31</Paragraphs>
  <Slides>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Живопись шерстяной акварелью </vt:lpstr>
      <vt:lpstr>Положительные направления </vt:lpstr>
      <vt:lpstr>Цель </vt:lpstr>
      <vt:lpstr>Основные принципы при рисовании шерстью </vt:lpstr>
      <vt:lpstr>История</vt:lpstr>
      <vt:lpstr>Процесс работы</vt:lpstr>
      <vt:lpstr>Выводы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Живопись шерстяной акварелью </dc:title>
  <dc:creator>Пользователь Windows</dc:creator>
  <cp:lastModifiedBy>Пользователь</cp:lastModifiedBy>
  <cp:revision>10</cp:revision>
  <dcterms:created xsi:type="dcterms:W3CDTF">2020-01-15T13:49:18Z</dcterms:created>
  <dcterms:modified xsi:type="dcterms:W3CDTF">2022-05-16T05:26:14Z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376926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