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17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008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052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151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4977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46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72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278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235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CF4096BD-3457-4917-A54E-F13B320B657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142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696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788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29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04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013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770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37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150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ED2C5-447A-4F32-9AFB-EB79AFDB4526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7F58A33-6F15-419F-A311-B6BF2BB30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4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54;&#1087;&#1088;&#1077;&#1076;&#1077;&#1083;&#1077;&#1085;&#1080;&#1077;%20&#1089;&#1080;&#1083;&#1099;%20&#1082;&#1080;&#1089;&#1083;&#1086;&#1090;.pptx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50;&#1083;&#1072;&#1089;&#1089;&#1080;&#1092;&#1080;&#1082;&#1072;&#1094;&#1080;&#1103;%20&#1050;&#1050;.pptx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53;&#1086;&#1084;&#1077;&#1085;&#1082;&#1083;&#1072;&#1090;&#1091;&#1088;&#1072;%20&#1050;&#1050;.pptx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57;&#1090;&#1088;&#1086;&#1077;&#1085;&#1080;&#1077;%20&#1050;&#1043;.pptx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620" y="691662"/>
            <a:ext cx="9383671" cy="3083169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КАРБОНОВЫЕ </a:t>
            </a:r>
            <a:r>
              <a:rPr lang="ru-RU" sz="4400" b="1" dirty="0">
                <a:solidFill>
                  <a:srgbClr val="FF0000"/>
                </a:solidFill>
              </a:rPr>
              <a:t>КИСЛОТЫ: СТРОЕНИЕ, КЛАССИФИКАЦИЯ И НОМЕНКЛАТУРА, ФИЗИЧЕСКИЕ </a:t>
            </a:r>
            <a:r>
              <a:rPr lang="ru-RU" sz="4400" b="1" dirty="0" smtClean="0">
                <a:solidFill>
                  <a:srgbClr val="FF0000"/>
                </a:solidFill>
              </a:rPr>
              <a:t>СВОЙСТВА 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1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375318" y="2002971"/>
            <a:ext cx="8243888" cy="20174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pres?slideindex=1&amp;slidetitle="/>
              </a:rPr>
              <a:t>Определение силы кислот</a:t>
            </a:r>
            <a:endParaRPr lang="ru-RU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54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256" y="914399"/>
            <a:ext cx="11205029" cy="178525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силы 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кислот с помощью специальных датчиков: </a:t>
            </a:r>
            <a:r>
              <a:rPr lang="ru-RU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-метра и 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электропроводности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4113" y="3236686"/>
            <a:ext cx="11205029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Работа </a:t>
            </a:r>
            <a:r>
              <a:rPr lang="ru-RU" sz="2800" b="1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-метра основана на измерении электродвижущей силы (ЭДС), которая создается электродами после погружения в раствор. </a:t>
            </a:r>
            <a:endParaRPr lang="ru-RU" sz="28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Чем меньше значения рН, тем сильнее кислота</a:t>
            </a:r>
            <a:endParaRPr lang="ru-RU" sz="2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23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1180837" cy="3880773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Чем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больше значения электропроводности, тем сильнее кислота. 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сильных кислот эти значения примерно 20000мкСм, 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дистиллированной воды – примерно 15 -20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мкСм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за счёт того, что дистиллированная вода поглощает углекислый газ и образующаяся угольная кислота незначительно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диссоциирует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на ионы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04685" y="375331"/>
            <a:ext cx="11205029" cy="178525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Единицей электропроводности по системе СИ является </a:t>
            </a:r>
            <a:r>
              <a:rPr lang="ru-RU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сименс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(См) – электрическая проводимость участка электрической цепи с сопротивлением 1 Ом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472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87352" cy="13208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Выполнение лабораторной </a:t>
            </a:r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работы</a:t>
            </a:r>
            <a:r>
              <a:rPr lang="ru-RU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1224380" cy="388077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/>
              <a:t>Цель работы:</a:t>
            </a:r>
            <a:r>
              <a:rPr lang="ru-RU" sz="2800" dirty="0"/>
              <a:t> определить рН и электропроводность растворов карбоновых кислот, выяснить их взаимосвязь; определить факторы, влияющие на силу кислот, сравнить рН и электропроводность карбоновых кислот с неорганическими кислотами.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52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058" y="0"/>
            <a:ext cx="10726056" cy="668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0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1050209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Вывод</a:t>
            </a:r>
            <a:r>
              <a:rPr lang="ru-RU" dirty="0">
                <a:solidFill>
                  <a:srgbClr val="C00000"/>
                </a:solidFill>
              </a:rPr>
              <a:t>: карбоновые кислоты являются </a:t>
            </a:r>
            <a:r>
              <a:rPr lang="ru-RU" dirty="0" smtClean="0">
                <a:solidFill>
                  <a:srgbClr val="C00000"/>
                </a:solidFill>
              </a:rPr>
              <a:t>кислотами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………. силы</a:t>
            </a:r>
            <a:r>
              <a:rPr lang="ru-RU" dirty="0">
                <a:solidFill>
                  <a:srgbClr val="C00000"/>
                </a:solidFill>
              </a:rPr>
              <a:t>; сила кислот зависит от: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7620" y="2058989"/>
            <a:ext cx="10193866" cy="183084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А) длины углеводородного радикала, т.к. увеличение числа атомов углерода в радикале уменьшает полярность связи О – Н, а значит, уменьшает силу кислот;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62780" y="4018418"/>
            <a:ext cx="10479313" cy="2239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Б) количества карбоксильных групп; (по 1й ступени диссоциации дикарбоновые кислоты сильнее монокарбоновых), т.к. от количества карбоксильных групп зависит число ионов водорода, определяющих силу кислот;</a:t>
            </a:r>
            <a:endParaRPr lang="ru-RU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43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304" y="290286"/>
            <a:ext cx="11253409" cy="332377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Т</a:t>
            </a:r>
            <a:r>
              <a:rPr lang="ru-RU" sz="2800" b="1" dirty="0" smtClean="0">
                <a:solidFill>
                  <a:srgbClr val="C00000"/>
                </a:solidFill>
              </a:rPr>
              <a:t>акже </a:t>
            </a:r>
            <a:r>
              <a:rPr lang="ru-RU" sz="2800" b="1" dirty="0">
                <a:solidFill>
                  <a:srgbClr val="C00000"/>
                </a:solidFill>
              </a:rPr>
              <a:t>на силу кислот влияет наличие в молекуле сильно электроотрицательных атомов, например, хлора или фтора, т.к. они увеличивают полярность связи О – Н, оттягивая на себя электронную плотность через цепь других атомов. Оттягивание электронов от водорода к кислороду облегчает отрыв протона, усиливает диссоциацию кислоты на ионы. Так хлоруксусная кислота почти в 100 раз сильнее уксусной.   </a:t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58" y="3385230"/>
            <a:ext cx="5345380" cy="18845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738" y="5220154"/>
            <a:ext cx="6517262" cy="163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13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457" y="2917372"/>
            <a:ext cx="9898742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27314" y="1101045"/>
            <a:ext cx="11205029" cy="104706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Объясните данный ряд кислот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80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19536" y="620689"/>
            <a:ext cx="8424936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Тестирование: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91544" y="1340769"/>
            <a:ext cx="9184456" cy="55172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1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Какие из названных кислот являются органическими</a:t>
            </a:r>
            <a:r>
              <a:rPr lang="ru-RU" sz="20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?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  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) муравьиная; б) азотная;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в) серная; г) лимонная.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0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Почему болезненны укусы муравьев?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а) обжигают муравьиной кислотой;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б) выделяют яд;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в) разъедают муравьиной щелочью;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г) вонзают острые зубчики.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0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Как называют соли уксусной кислоты?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а) ацетаты; б)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бустилаты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в)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пропилаты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; г) постулаты.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0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Какого названия кислоты не существует?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а) лимонная; б) щавелевая;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в) винная; г) виноградная.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0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Какие кислоты являются витаминами?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а) никотиновая; б) аскорбиновая;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в) ацетилсалициловая; г) янтарная.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76321" y="1772816"/>
            <a:ext cx="527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А,Г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20336" y="270892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48329" y="4077072"/>
            <a:ext cx="1061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92344" y="508518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Г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20336" y="5949280"/>
            <a:ext cx="770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А,Б</a:t>
            </a:r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703512" y="6381328"/>
            <a:ext cx="288032" cy="288032"/>
          </a:xfrm>
          <a:prstGeom prst="actionButtonBackPrevious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00172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576" y="332657"/>
            <a:ext cx="727280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Выполните задания: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19536" y="105273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1.Выпишите формулы карбоновых кислот и дайте им названия.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95601" y="1556792"/>
            <a:ext cx="2448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</a:t>
            </a:r>
            <a:r>
              <a:rPr lang="en-US" sz="2000" b="1" baseline="-25000" dirty="0"/>
              <a:t>6</a:t>
            </a:r>
            <a:r>
              <a:rPr lang="en-US" sz="2000" b="1" dirty="0"/>
              <a:t>H</a:t>
            </a:r>
            <a:r>
              <a:rPr lang="en-US" sz="2000" b="1" baseline="-25000" dirty="0"/>
              <a:t>5</a:t>
            </a:r>
            <a:r>
              <a:rPr lang="en-US" sz="2000" b="1" dirty="0"/>
              <a:t>–CH</a:t>
            </a:r>
            <a:r>
              <a:rPr lang="en-US" sz="2000" b="1" baseline="-25000" dirty="0"/>
              <a:t>2</a:t>
            </a:r>
            <a:r>
              <a:rPr lang="en-US" sz="2000" b="1" dirty="0"/>
              <a:t>–OH</a:t>
            </a:r>
            <a:r>
              <a:rPr lang="en-US" b="1" dirty="0"/>
              <a:t> 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65984" y="1556792"/>
            <a:ext cx="33902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CH</a:t>
            </a:r>
            <a:r>
              <a:rPr lang="en-US" sz="2000" b="1" baseline="-25000" dirty="0"/>
              <a:t>3</a:t>
            </a:r>
            <a:r>
              <a:rPr lang="en-US" sz="2000" b="1" dirty="0"/>
              <a:t>–CH</a:t>
            </a:r>
            <a:r>
              <a:rPr lang="en-US" sz="2000" b="1" baseline="-25000" dirty="0"/>
              <a:t>2</a:t>
            </a:r>
            <a:r>
              <a:rPr lang="en-US" sz="2000" b="1" dirty="0"/>
              <a:t>–CH</a:t>
            </a:r>
            <a:r>
              <a:rPr lang="en-US" sz="2000" b="1" baseline="-25000" dirty="0"/>
              <a:t>2</a:t>
            </a:r>
            <a:r>
              <a:rPr lang="en-US" sz="2000" b="1" dirty="0"/>
              <a:t>–COOH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67610" y="2420888"/>
            <a:ext cx="18001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H–COOH 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83832" y="2348880"/>
            <a:ext cx="24142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CH</a:t>
            </a:r>
            <a:r>
              <a:rPr lang="en-US" sz="2000" b="1" baseline="-25000" dirty="0"/>
              <a:t>3</a:t>
            </a:r>
            <a:r>
              <a:rPr lang="en-US" sz="2000" b="1" dirty="0"/>
              <a:t>–CH</a:t>
            </a:r>
            <a:r>
              <a:rPr lang="en-US" sz="2000" b="1" baseline="-25000" dirty="0"/>
              <a:t>2</a:t>
            </a:r>
            <a:r>
              <a:rPr lang="en-US" sz="2000" b="1" dirty="0"/>
              <a:t>–COH</a:t>
            </a:r>
            <a:r>
              <a:rPr lang="en-US" b="1" dirty="0"/>
              <a:t> 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464153" y="2276872"/>
            <a:ext cx="17281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CH</a:t>
            </a:r>
            <a:r>
              <a:rPr lang="en-US" sz="2000" b="1" baseline="-25000" dirty="0"/>
              <a:t>3</a:t>
            </a:r>
            <a:r>
              <a:rPr lang="en-US" sz="2000" b="1" dirty="0"/>
              <a:t>–O–C</a:t>
            </a:r>
            <a:r>
              <a:rPr lang="en-US" sz="2000" b="1" baseline="-25000" dirty="0"/>
              <a:t>2</a:t>
            </a:r>
            <a:r>
              <a:rPr lang="en-US" sz="2000" b="1" dirty="0"/>
              <a:t>H</a:t>
            </a:r>
            <a:r>
              <a:rPr lang="en-US" sz="2000" b="1" baseline="-25000" dirty="0"/>
              <a:t>5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63552" y="3567366"/>
            <a:ext cx="20882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</a:t>
            </a:r>
            <a:r>
              <a:rPr lang="en-US" sz="2000" b="1" baseline="-25000" dirty="0"/>
              <a:t>17</a:t>
            </a:r>
            <a:r>
              <a:rPr lang="en-US" sz="2000" b="1" dirty="0"/>
              <a:t>H</a:t>
            </a:r>
            <a:r>
              <a:rPr lang="en-US" sz="2000" b="1" baseline="-25000" dirty="0"/>
              <a:t>35</a:t>
            </a:r>
            <a:r>
              <a:rPr lang="en-US" sz="2000" b="1" dirty="0"/>
              <a:t>–COOH</a:t>
            </a:r>
            <a:r>
              <a:rPr lang="en-US" b="1" dirty="0"/>
              <a:t> 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83832" y="3573016"/>
            <a:ext cx="1728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CH</a:t>
            </a:r>
            <a:r>
              <a:rPr lang="en-US" sz="2000" b="1" baseline="-25000" dirty="0"/>
              <a:t>3</a:t>
            </a:r>
            <a:r>
              <a:rPr lang="en-US" sz="2000" b="1" dirty="0"/>
              <a:t>–COOH </a:t>
            </a:r>
            <a:endParaRPr lang="ru-RU" sz="2000" b="1" dirty="0"/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6960096" y="3488148"/>
            <a:ext cx="30243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ea typeface="Times New Roman" pitchFamily="18" charset="0"/>
                <a:cs typeface="Arial" pitchFamily="34" charset="0"/>
              </a:rPr>
              <a:t>CH</a:t>
            </a:r>
            <a:r>
              <a:rPr lang="en-US" sz="2000" b="1" baseline="-30000" dirty="0">
                <a:ea typeface="Times New Roman" pitchFamily="18" charset="0"/>
                <a:cs typeface="Arial" pitchFamily="34" charset="0"/>
              </a:rPr>
              <a:t>3</a:t>
            </a:r>
            <a:r>
              <a:rPr lang="en-US" sz="2000" b="1" dirty="0">
                <a:ea typeface="Times New Roman" pitchFamily="18" charset="0"/>
                <a:cs typeface="Arial" pitchFamily="34" charset="0"/>
              </a:rPr>
              <a:t>–CH(OH)–CH</a:t>
            </a:r>
            <a:r>
              <a:rPr lang="en-US" sz="2000" b="1" baseline="-30000" dirty="0">
                <a:ea typeface="Times New Roman" pitchFamily="18" charset="0"/>
                <a:cs typeface="Arial" pitchFamily="34" charset="0"/>
              </a:rPr>
              <a:t>2</a:t>
            </a:r>
            <a:r>
              <a:rPr lang="en-US" sz="2000" b="1" dirty="0">
                <a:ea typeface="Times New Roman" pitchFamily="18" charset="0"/>
                <a:cs typeface="Arial" pitchFamily="34" charset="0"/>
              </a:rPr>
              <a:t>–CH</a:t>
            </a:r>
            <a:r>
              <a:rPr lang="en-US" sz="2000" b="1" baseline="-30000" dirty="0">
                <a:ea typeface="Times New Roman" pitchFamily="18" charset="0"/>
                <a:cs typeface="Arial" pitchFamily="34" charset="0"/>
              </a:rPr>
              <a:t>3</a:t>
            </a:r>
            <a:endParaRPr lang="en-US" sz="2000" b="1" dirty="0"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87888" y="198884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Бутановая,  масляная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95600" y="2780929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Метановая,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муравьиная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19536" y="422108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Октадекановая,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стеариновая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27848" y="4221089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Arial" pitchFamily="34" charset="0"/>
                <a:cs typeface="Arial" pitchFamily="34" charset="0"/>
              </a:rPr>
              <a:t>Этановая</a:t>
            </a:r>
            <a:r>
              <a:rPr lang="ru-RU" dirty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уксусная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35560" y="5157193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2. Напишите формулы карбоновых кислот: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     3-метилпентановая кислота,</a:t>
            </a:r>
          </a:p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 4-этилгептановая кислота.</a:t>
            </a:r>
          </a:p>
        </p:txBody>
      </p:sp>
      <p:sp>
        <p:nvSpPr>
          <p:cNvPr id="21" name="Управляющая кнопка: назад 20">
            <a:hlinkClick r:id="" action="ppaction://hlinkshowjump?jump=previousslide" highlightClick="1"/>
          </p:cNvPr>
          <p:cNvSpPr/>
          <p:nvPr/>
        </p:nvSpPr>
        <p:spPr>
          <a:xfrm>
            <a:off x="2135560" y="6309320"/>
            <a:ext cx="504056" cy="288032"/>
          </a:xfrm>
          <a:prstGeom prst="actionButtonBackPrevious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57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64514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Question marks Graphic Animated Gif - Graphics question marks 52435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08" y="610960"/>
            <a:ext cx="1039813" cy="115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23321" y="610960"/>
            <a:ext cx="104357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Какие классы кислородсодержащих органических веществ вы знаете?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2. Какие из веществ данных классов способны окисляться?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3. От чего зависят продукты окисления?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4. Как называются конечные продукты окисления спиртов и альдегидов в кислой среде?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5. Какие карбоновые кислоты вы знаете? Почему их называют карбоновыми кислотами?</a:t>
            </a:r>
            <a:endParaRPr lang="ru-RU" sz="3200" b="1" dirty="0">
              <a:solidFill>
                <a:srgbClr val="FF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55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9616" y="620688"/>
            <a:ext cx="5832648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   Ответ на задание  2: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79576" y="177281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                        3-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метилпентановая</a:t>
            </a:r>
            <a:r>
              <a:rPr lang="ru-RU" dirty="0">
                <a:latin typeface="Arial" pitchFamily="34" charset="0"/>
                <a:cs typeface="Arial" pitchFamily="34" charset="0"/>
              </a:rPr>
              <a:t> кислота</a:t>
            </a:r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2135560" y="2395358"/>
            <a:ext cx="58326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5           4            3                      2          1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CH</a:t>
            </a:r>
            <a:r>
              <a:rPr lang="en-US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–CH</a:t>
            </a:r>
            <a:r>
              <a:rPr lang="en-US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–CH(CH</a:t>
            </a:r>
            <a:r>
              <a:rPr lang="en-US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)–CH</a:t>
            </a:r>
            <a:r>
              <a:rPr lang="en-US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–COOH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95600" y="3896628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          4-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этилгептановая</a:t>
            </a:r>
            <a:r>
              <a:rPr lang="ru-RU" dirty="0">
                <a:latin typeface="Arial" pitchFamily="34" charset="0"/>
                <a:cs typeface="Arial" pitchFamily="34" charset="0"/>
              </a:rPr>
              <a:t> кислота</a:t>
            </a:r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2423592" y="4558572"/>
            <a:ext cx="61206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</a:t>
            </a:r>
            <a:r>
              <a:rPr lang="ru-RU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lang="ru-RU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ru-RU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lang="ru-RU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</a:t>
            </a:r>
            <a:r>
              <a:rPr lang="ru-RU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ru-RU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ru-RU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CH</a:t>
            </a:r>
            <a:r>
              <a:rPr lang="en-US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–CH</a:t>
            </a:r>
            <a:r>
              <a:rPr lang="en-US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–CH</a:t>
            </a:r>
            <a:r>
              <a:rPr lang="en-US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–CH(C</a:t>
            </a:r>
            <a:r>
              <a:rPr lang="en-US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lang="en-US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)–CH</a:t>
            </a:r>
            <a:r>
              <a:rPr lang="en-US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–CH</a:t>
            </a:r>
            <a:r>
              <a:rPr lang="en-US" b="1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–COOH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3592" y="1700808"/>
            <a:ext cx="6552728" cy="1584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423592" y="3645024"/>
            <a:ext cx="6552728" cy="18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2207568" y="6237312"/>
            <a:ext cx="504056" cy="288032"/>
          </a:xfrm>
          <a:prstGeom prst="actionButtonBackPrevious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91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3522" y="766243"/>
            <a:ext cx="11090477" cy="597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 pitchFamily="34" charset="0"/>
              <a:buAutoNum type="arabicParenR"/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Записать физические свойства кислот, показать зависимость 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физических свойств карбоновых кислот от строения молекулы. Почему среди кислот нет газов?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 pitchFamily="34" charset="0"/>
              <a:buAutoNum type="arabicParenR"/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Какие типы изомерии характерны для карбоновых кислот? Записать примеры. </a:t>
            </a:r>
            <a:endParaRPr lang="ru-RU" sz="28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1200"/>
              <a:buFont typeface="Arial" panose="020B0604020202020204" pitchFamily="34" charset="0"/>
              <a:buAutoNum type="arabicParenR"/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Записать формулы всех изомеров и двух гомологов для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пентановой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кислоты. Назвать их.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1200"/>
              <a:buFont typeface="Arial" panose="020B0604020202020204" pitchFamily="34" charset="0"/>
              <a:buAutoNum type="arabicParenR"/>
            </a:pP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Выучить тривиальные названия кислот до С</a:t>
            </a:r>
            <a:r>
              <a:rPr lang="ru-RU" sz="2800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включительно.</a:t>
            </a:r>
            <a:endParaRPr lang="ru-RU" sz="2800" baseline="-250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вопрос – на оценку «3»</a:t>
            </a:r>
          </a:p>
          <a:p>
            <a:pPr algn="just"/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и 2 вопросы – на оценку «4»</a:t>
            </a:r>
          </a:p>
          <a:p>
            <a:pPr algn="just"/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 2, 3 вопросы – на оценку «5»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85662" y="0"/>
            <a:ext cx="69872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Домашнее задание</a:t>
            </a:r>
            <a:endParaRPr lang="ru-RU" sz="36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22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ЕЕЛ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4567" y="1527764"/>
            <a:ext cx="3843766" cy="44241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6240016" y="1700807"/>
            <a:ext cx="54439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itchFamily="34" charset="0"/>
              </a:rPr>
              <a:t>Благодаря работам известного шведского химика Карла Вильгельма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Шееле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к концу 18 века стало известно  около десяти различных органических кислот.      Он выделил и описал  щавелевую, лимонную, молочную  и другие кислоты.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6450" y="505700"/>
            <a:ext cx="712879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Открытие кислот:</a:t>
            </a:r>
          </a:p>
        </p:txBody>
      </p:sp>
    </p:spTree>
    <p:extLst>
      <p:ext uri="{BB962C8B-B14F-4D97-AF65-F5344CB8AC3E}">
        <p14:creationId xmlns:p14="http://schemas.microsoft.com/office/powerpoint/2010/main" val="303333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657" y="1045029"/>
            <a:ext cx="10537372" cy="53122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451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40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6197599" y="551543"/>
            <a:ext cx="5733143" cy="5834743"/>
          </a:xfrm>
        </p:spPr>
        <p:txBody>
          <a:bodyPr>
            <a:normAutofit fontScale="92500" lnSpcReduction="20000"/>
          </a:bodyPr>
          <a:lstStyle/>
          <a:p>
            <a:pPr marL="0" indent="457200" algn="ctr">
              <a:lnSpc>
                <a:spcPct val="150000"/>
              </a:lnSpc>
              <a:buNone/>
            </a:pPr>
            <a:r>
              <a:rPr lang="ru-RU" sz="3600" b="1" dirty="0">
                <a:solidFill>
                  <a:srgbClr val="FF0000"/>
                </a:solidFill>
              </a:rPr>
              <a:t>Карбоновые </a:t>
            </a:r>
            <a:r>
              <a:rPr lang="ru-RU" sz="3600" b="1" dirty="0" smtClean="0">
                <a:solidFill>
                  <a:srgbClr val="FF0000"/>
                </a:solidFill>
              </a:rPr>
              <a:t>кислоты </a:t>
            </a:r>
            <a:r>
              <a:rPr lang="ru-RU" sz="3600" b="1" dirty="0">
                <a:solidFill>
                  <a:srgbClr val="FF0000"/>
                </a:solidFill>
              </a:rPr>
              <a:t>– органические вещества, </a:t>
            </a:r>
            <a:r>
              <a:rPr lang="ru-RU" sz="3600" b="1" dirty="0" smtClean="0">
                <a:solidFill>
                  <a:srgbClr val="FF0000"/>
                </a:solidFill>
              </a:rPr>
              <a:t>содержащие </a:t>
            </a:r>
            <a:r>
              <a:rPr lang="ru-RU" sz="3600" b="1" dirty="0">
                <a:solidFill>
                  <a:srgbClr val="FF0000"/>
                </a:solidFill>
              </a:rPr>
              <a:t>в молекуле одну или несколько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marL="0" indent="457200" algn="ctr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карбоксильных групп, связанных с углеводородным радикалом</a:t>
            </a:r>
            <a:endParaRPr lang="ru-RU" sz="3600" b="1" dirty="0">
              <a:solidFill>
                <a:srgbClr val="FF0000"/>
              </a:solidFill>
            </a:endParaRPr>
          </a:p>
          <a:p>
            <a:pPr marL="0" indent="457200" algn="just">
              <a:lnSpc>
                <a:spcPct val="90000"/>
              </a:lnSpc>
              <a:buNone/>
            </a:pPr>
            <a:endParaRPr lang="ru-RU" sz="2800" b="1" dirty="0"/>
          </a:p>
          <a:p>
            <a:pPr marL="0" indent="457200" algn="just">
              <a:lnSpc>
                <a:spcPct val="90000"/>
              </a:lnSpc>
              <a:buNone/>
            </a:pPr>
            <a:endParaRPr lang="ru-RU" sz="2800" b="1" baseline="-25000" dirty="0"/>
          </a:p>
        </p:txBody>
      </p:sp>
      <p:pic>
        <p:nvPicPr>
          <p:cNvPr id="315402" name="Picture 10" descr="Карбоксильная гр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6712" y="440418"/>
            <a:ext cx="5335351" cy="618263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5405" name="Rectangle 13"/>
          <p:cNvSpPr>
            <a:spLocks noChangeArrowheads="1"/>
          </p:cNvSpPr>
          <p:nvPr/>
        </p:nvSpPr>
        <p:spPr bwMode="auto">
          <a:xfrm>
            <a:off x="8904288" y="6165850"/>
            <a:ext cx="1008062" cy="45720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>
                <a:sym typeface="Wingdings 3" panose="05040102010807070707" pitchFamily="18" charset="2"/>
                <a:hlinkClick r:id="rId3" action="ppaction://hlinksldjump"/>
              </a:rPr>
              <a:t></a:t>
            </a:r>
            <a:endParaRPr lang="ru-RU" sz="2400">
              <a:sym typeface="Wingdings 3" panose="050401020108070707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8300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20461" y="2121878"/>
            <a:ext cx="8243888" cy="18604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pres?slideindex=1&amp;slidetitle="/>
              </a:rPr>
              <a:t>Классификация карбоновых кислот</a:t>
            </a:r>
            <a:endParaRPr lang="ru-RU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27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20461" y="2121878"/>
            <a:ext cx="8243888" cy="18604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pres?slideindex=1&amp;slidetitle="/>
              </a:rPr>
              <a:t>Номенклатура карбоновых кислот</a:t>
            </a:r>
            <a:endParaRPr lang="ru-RU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6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7027" y="1482993"/>
            <a:ext cx="10885715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ункциональной группой карбоновых кислот является карбоксильная группа. Именно она определяет характерные химические свойства кислот. </a:t>
            </a:r>
            <a:endParaRPr lang="ru-RU" sz="3200" b="1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9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20461" y="2121877"/>
            <a:ext cx="8243888" cy="28274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pres?slideindex=1&amp;slidetitle="/>
              </a:rPr>
              <a:t>Строение карбоксильной группы</a:t>
            </a:r>
            <a:endParaRPr lang="ru-RU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23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365</TotalTime>
  <Words>713</Words>
  <Application>Microsoft Office PowerPoint</Application>
  <PresentationFormat>Широкоэкранный</PresentationFormat>
  <Paragraphs>89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Comic Sans MS</vt:lpstr>
      <vt:lpstr>Times New Roman</vt:lpstr>
      <vt:lpstr>Trebuchet MS</vt:lpstr>
      <vt:lpstr>Wingdings 3</vt:lpstr>
      <vt:lpstr>Грань</vt:lpstr>
      <vt:lpstr>КАРБОНОВЫЕ КИСЛОТЫ: СТРОЕНИЕ, КЛАССИФИКАЦИЯ И НОМЕНКЛАТУРА, ФИЗИЧЕСКИЕ СВОЙСТВА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Определение силы кислот с помощью специальных датчиков: pH-метра и электропроводности</vt:lpstr>
      <vt:lpstr>Единицей электропроводности по системе СИ является сименс (См) – электрическая проводимость участка электрической цепи с сопротивлением 1 Ом.</vt:lpstr>
      <vt:lpstr>Выполнение лабораторной работы </vt:lpstr>
      <vt:lpstr>Презентация PowerPoint</vt:lpstr>
      <vt:lpstr>Вывод: карбоновые кислоты являются кислотами  ………. силы; сила кислот зависит от: </vt:lpstr>
      <vt:lpstr>Также на силу кислот влияет наличие в молекуле сильно электроотрицательных атомов, например, хлора или фтора, т.к. они увеличивают полярность связи О – Н, оттягивая на себя электронную плотность через цепь других атомов. Оттягивание электронов от водорода к кислороду облегчает отрыв протона, усиливает диссоциацию кислоты на ионы. Так хлоруксусная кислота почти в 100 раз сильнее уксусной.    </vt:lpstr>
      <vt:lpstr>Объясните данный ряд кислот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КАРБОНОВЫЕ КИСЛОТЫ: СТРОЕНИЕ, КЛАССИФИКАЦИЯ И НОМЕНКЛАТУРА, ФИЗИЧЕСКИЕ СВОЙСТВА </dc:title>
  <dc:creator>Ольга</dc:creator>
  <cp:lastModifiedBy>Ольга</cp:lastModifiedBy>
  <cp:revision>13</cp:revision>
  <dcterms:created xsi:type="dcterms:W3CDTF">2023-01-07T07:19:29Z</dcterms:created>
  <dcterms:modified xsi:type="dcterms:W3CDTF">2023-01-07T13:27:09Z</dcterms:modified>
</cp:coreProperties>
</file>