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6" r:id="rId4"/>
    <p:sldId id="277" r:id="rId5"/>
    <p:sldId id="278" r:id="rId6"/>
    <p:sldId id="279" r:id="rId7"/>
    <p:sldId id="273" r:id="rId8"/>
    <p:sldId id="274" r:id="rId9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2" autoAdjust="0"/>
    <p:restoredTop sz="94660"/>
  </p:normalViewPr>
  <p:slideViewPr>
    <p:cSldViewPr>
      <p:cViewPr>
        <p:scale>
          <a:sx n="60" d="100"/>
          <a:sy n="60" d="100"/>
        </p:scale>
        <p:origin x="-1038" y="-204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286814-935E-40CD-BE01-A84E2BA31598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E3AF03A-BF65-4432-883A-58CA59DA5957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Страх социального падения, потери достигнутого статуса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8FE7AF27-6F53-444E-8289-EC9728C1AB5B}" type="parTrans" cxnId="{7950CD95-1ECB-4616-AF1E-5A5CA20BAE3E}">
      <dgm:prSet/>
      <dgm:spPr/>
      <dgm:t>
        <a:bodyPr/>
        <a:lstStyle/>
        <a:p>
          <a:endParaRPr lang="ru-RU" sz="1800"/>
        </a:p>
      </dgm:t>
    </dgm:pt>
    <dgm:pt modelId="{470D16C5-E012-4F8F-9646-2B874F739343}" type="sibTrans" cxnId="{7950CD95-1ECB-4616-AF1E-5A5CA20BAE3E}">
      <dgm:prSet/>
      <dgm:spPr/>
      <dgm:t>
        <a:bodyPr/>
        <a:lstStyle/>
        <a:p>
          <a:endParaRPr lang="ru-RU" sz="1800"/>
        </a:p>
      </dgm:t>
    </dgm:pt>
    <dgm:pt modelId="{41F954C7-F243-49E6-9D42-DE19BF025786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ct val="35000"/>
            </a:spcAft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Вхождение человека в новую социальную среду. Может измениться образ жизни человека- бытовые условия , одежда, транспорт, способы проведения свободного времени и отдыха. Меняются манеры, словесные обороты.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CDA01B39-4D6A-476C-A091-8CDF4E45F959}" type="parTrans" cxnId="{0A872F08-D520-4B1F-8B90-3FF1D6D6D96E}">
      <dgm:prSet/>
      <dgm:spPr/>
      <dgm:t>
        <a:bodyPr/>
        <a:lstStyle/>
        <a:p>
          <a:endParaRPr lang="ru-RU" sz="1800"/>
        </a:p>
      </dgm:t>
    </dgm:pt>
    <dgm:pt modelId="{F5212C24-76B4-40CA-81D9-D29D32838439}" type="sibTrans" cxnId="{0A872F08-D520-4B1F-8B90-3FF1D6D6D96E}">
      <dgm:prSet/>
      <dgm:spPr/>
      <dgm:t>
        <a:bodyPr/>
        <a:lstStyle/>
        <a:p>
          <a:endParaRPr lang="ru-RU" sz="1800"/>
        </a:p>
      </dgm:t>
    </dgm:pt>
    <dgm:pt modelId="{C08E7C17-3206-448D-97AD-201F7ED3755A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Могут ослабнуть привычные для человека связи в его ближайшем окружении, поскольку находится всё меньше точек соприкосновения, общих тем для беседы, общих взглядов на окружающую действительность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7227911B-7B3A-4323-9178-AD5571FE1F89}" type="parTrans" cxnId="{0CF97054-9A25-419C-A5DA-5AF3703F4CBC}">
      <dgm:prSet/>
      <dgm:spPr/>
      <dgm:t>
        <a:bodyPr/>
        <a:lstStyle/>
        <a:p>
          <a:endParaRPr lang="ru-RU" sz="1800"/>
        </a:p>
      </dgm:t>
    </dgm:pt>
    <dgm:pt modelId="{B2DF4655-17E1-477B-9788-34CFFDD66843}" type="sibTrans" cxnId="{0CF97054-9A25-419C-A5DA-5AF3703F4CBC}">
      <dgm:prSet/>
      <dgm:spPr/>
      <dgm:t>
        <a:bodyPr/>
        <a:lstStyle/>
        <a:p>
          <a:endParaRPr lang="ru-RU" sz="1800"/>
        </a:p>
      </dgm:t>
    </dgm:pt>
    <dgm:pt modelId="{3314723A-DFA3-445D-A80A-1D2E308FB0FD}" type="pres">
      <dgm:prSet presAssocID="{23286814-935E-40CD-BE01-A84E2BA315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ADFB67-E7AC-4F5C-A591-428FA3CC7470}" type="pres">
      <dgm:prSet presAssocID="{1E3AF03A-BF65-4432-883A-58CA59DA5957}" presName="node" presStyleLbl="node1" presStyleIdx="0" presStyleCnt="3" custScaleX="72231" custLinFactNeighborX="2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FF83F-31CD-4867-B36C-7AD834DEDDF8}" type="pres">
      <dgm:prSet presAssocID="{470D16C5-E012-4F8F-9646-2B874F739343}" presName="sibTrans" presStyleCnt="0"/>
      <dgm:spPr/>
      <dgm:t>
        <a:bodyPr/>
        <a:lstStyle/>
        <a:p>
          <a:endParaRPr lang="ru-RU"/>
        </a:p>
      </dgm:t>
    </dgm:pt>
    <dgm:pt modelId="{77C8388B-4FA0-4203-9667-87C8BE7EBD27}" type="pres">
      <dgm:prSet presAssocID="{41F954C7-F243-49E6-9D42-DE19BF025786}" presName="node" presStyleLbl="node1" presStyleIdx="1" presStyleCnt="3" custScaleX="173307" custLinFactNeighborX="2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8192B-6384-4DF5-9983-446916209E61}" type="pres">
      <dgm:prSet presAssocID="{F5212C24-76B4-40CA-81D9-D29D32838439}" presName="sibTrans" presStyleCnt="0"/>
      <dgm:spPr/>
      <dgm:t>
        <a:bodyPr/>
        <a:lstStyle/>
        <a:p>
          <a:endParaRPr lang="ru-RU"/>
        </a:p>
      </dgm:t>
    </dgm:pt>
    <dgm:pt modelId="{6B8BDAC0-0D95-4709-8166-20C4E7D4ED15}" type="pres">
      <dgm:prSet presAssocID="{C08E7C17-3206-448D-97AD-201F7ED3755A}" presName="node" presStyleLbl="node1" presStyleIdx="2" presStyleCnt="3" custScaleX="172082" custLinFactNeighborX="42595" custLinFactNeighborY="-9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872F08-D520-4B1F-8B90-3FF1D6D6D96E}" srcId="{23286814-935E-40CD-BE01-A84E2BA31598}" destId="{41F954C7-F243-49E6-9D42-DE19BF025786}" srcOrd="1" destOrd="0" parTransId="{CDA01B39-4D6A-476C-A091-8CDF4E45F959}" sibTransId="{F5212C24-76B4-40CA-81D9-D29D32838439}"/>
    <dgm:cxn modelId="{FCB7968B-AD1D-46F8-B6DF-FE08BCA4751B}" type="presOf" srcId="{1E3AF03A-BF65-4432-883A-58CA59DA5957}" destId="{95ADFB67-E7AC-4F5C-A591-428FA3CC7470}" srcOrd="0" destOrd="0" presId="urn:microsoft.com/office/officeart/2005/8/layout/default"/>
    <dgm:cxn modelId="{3FFDB88F-F988-4826-866D-435E064F2E62}" type="presOf" srcId="{C08E7C17-3206-448D-97AD-201F7ED3755A}" destId="{6B8BDAC0-0D95-4709-8166-20C4E7D4ED15}" srcOrd="0" destOrd="0" presId="urn:microsoft.com/office/officeart/2005/8/layout/default"/>
    <dgm:cxn modelId="{7950CD95-1ECB-4616-AF1E-5A5CA20BAE3E}" srcId="{23286814-935E-40CD-BE01-A84E2BA31598}" destId="{1E3AF03A-BF65-4432-883A-58CA59DA5957}" srcOrd="0" destOrd="0" parTransId="{8FE7AF27-6F53-444E-8289-EC9728C1AB5B}" sibTransId="{470D16C5-E012-4F8F-9646-2B874F739343}"/>
    <dgm:cxn modelId="{CA2F2B0E-79E8-43B6-9691-BF8C16C042B8}" type="presOf" srcId="{23286814-935E-40CD-BE01-A84E2BA31598}" destId="{3314723A-DFA3-445D-A80A-1D2E308FB0FD}" srcOrd="0" destOrd="0" presId="urn:microsoft.com/office/officeart/2005/8/layout/default"/>
    <dgm:cxn modelId="{0CF97054-9A25-419C-A5DA-5AF3703F4CBC}" srcId="{23286814-935E-40CD-BE01-A84E2BA31598}" destId="{C08E7C17-3206-448D-97AD-201F7ED3755A}" srcOrd="2" destOrd="0" parTransId="{7227911B-7B3A-4323-9178-AD5571FE1F89}" sibTransId="{B2DF4655-17E1-477B-9788-34CFFDD66843}"/>
    <dgm:cxn modelId="{F5B9DB1E-1C93-4E6F-ABB9-2EEF219C7BD4}" type="presOf" srcId="{41F954C7-F243-49E6-9D42-DE19BF025786}" destId="{77C8388B-4FA0-4203-9667-87C8BE7EBD27}" srcOrd="0" destOrd="0" presId="urn:microsoft.com/office/officeart/2005/8/layout/default"/>
    <dgm:cxn modelId="{A283BEA2-460E-4367-BB16-B9092E9376F5}" type="presParOf" srcId="{3314723A-DFA3-445D-A80A-1D2E308FB0FD}" destId="{95ADFB67-E7AC-4F5C-A591-428FA3CC7470}" srcOrd="0" destOrd="0" presId="urn:microsoft.com/office/officeart/2005/8/layout/default"/>
    <dgm:cxn modelId="{366055E9-4677-4BD8-96F0-2EA5F0B26A0F}" type="presParOf" srcId="{3314723A-DFA3-445D-A80A-1D2E308FB0FD}" destId="{B1AFF83F-31CD-4867-B36C-7AD834DEDDF8}" srcOrd="1" destOrd="0" presId="urn:microsoft.com/office/officeart/2005/8/layout/default"/>
    <dgm:cxn modelId="{5F5B5EBF-1D8E-4B9B-8708-A5959D6C680A}" type="presParOf" srcId="{3314723A-DFA3-445D-A80A-1D2E308FB0FD}" destId="{77C8388B-4FA0-4203-9667-87C8BE7EBD27}" srcOrd="2" destOrd="0" presId="urn:microsoft.com/office/officeart/2005/8/layout/default"/>
    <dgm:cxn modelId="{2ED41072-E6E2-48C0-8E88-48501C9F4F97}" type="presParOf" srcId="{3314723A-DFA3-445D-A80A-1D2E308FB0FD}" destId="{6C98192B-6384-4DF5-9983-446916209E61}" srcOrd="3" destOrd="0" presId="urn:microsoft.com/office/officeart/2005/8/layout/default"/>
    <dgm:cxn modelId="{848563BA-D26B-4CB9-A028-24D425DB8EC4}" type="presParOf" srcId="{3314723A-DFA3-445D-A80A-1D2E308FB0FD}" destId="{6B8BDAC0-0D95-4709-8166-20C4E7D4ED1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ADFB67-E7AC-4F5C-A591-428FA3CC7470}">
      <dsp:nvSpPr>
        <dsp:cNvPr id="0" name=""/>
        <dsp:cNvSpPr/>
      </dsp:nvSpPr>
      <dsp:spPr>
        <a:xfrm>
          <a:off x="413034" y="3196"/>
          <a:ext cx="3052764" cy="25358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Страх социального падения, потери достигнутого статуса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413034" y="3196"/>
        <a:ext cx="3052764" cy="2535834"/>
      </dsp:txXfrm>
    </dsp:sp>
    <dsp:sp modelId="{77C8388B-4FA0-4203-9667-87C8BE7EBD27}">
      <dsp:nvSpPr>
        <dsp:cNvPr id="0" name=""/>
        <dsp:cNvSpPr/>
      </dsp:nvSpPr>
      <dsp:spPr>
        <a:xfrm>
          <a:off x="3888437" y="3196"/>
          <a:ext cx="7324632" cy="25358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Вхождение человека в новую социальную среду. Может измениться образ жизни человека- бытовые условия , одежда, транспорт, способы проведения свободного времени и отдыха. Меняются манеры, словесные обороты.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3888437" y="3196"/>
        <a:ext cx="7324632" cy="2535834"/>
      </dsp:txXfrm>
    </dsp:sp>
    <dsp:sp modelId="{6B8BDAC0-0D95-4709-8166-20C4E7D4ED15}">
      <dsp:nvSpPr>
        <dsp:cNvPr id="0" name=""/>
        <dsp:cNvSpPr/>
      </dsp:nvSpPr>
      <dsp:spPr>
        <a:xfrm>
          <a:off x="3888437" y="2719777"/>
          <a:ext cx="7272858" cy="25358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Могут ослабнуть привычные для человека связи в его ближайшем окружении, поскольку находится всё меньше точек соприкосновения, общих тем для беседы, общих взглядов на окружающую действительность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3888437" y="2719777"/>
        <a:ext cx="7272858" cy="2535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8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191927" y="274639"/>
            <a:ext cx="347349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1432" y="274639"/>
            <a:ext cx="1022248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6" y="4406903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6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1431" y="1600203"/>
            <a:ext cx="6847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17434" y="1600203"/>
            <a:ext cx="6847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3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8" y="1535113"/>
            <a:ext cx="525150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8" y="2174875"/>
            <a:ext cx="525150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4" y="273052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2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00203"/>
            <a:ext cx="1069276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2" y="6356353"/>
            <a:ext cx="2772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B8A9-84C0-4636-980A-03D10AE6D57F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3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3"/>
            <a:ext cx="2772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1D499-D1EE-4E0B-B66C-68A9CE6A5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kartinkin.net/pics/uploads/posts/2022-08/1661415090_37-kartinkin-net-p-fon-dlya-prezentatsii-kommunikatsiya-krasi-41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1188085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797152"/>
            <a:ext cx="11880850" cy="2060848"/>
          </a:xfrm>
          <a:prstGeom prst="rect">
            <a:avLst/>
          </a:prstGeom>
          <a:solidFill>
            <a:schemeClr val="bg2">
              <a:lumMod val="10000"/>
              <a:alpha val="6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«Как изменяется социальная структура общества»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823" y="1857364"/>
            <a:ext cx="3786214" cy="857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Горизонтальная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4541" y="3071810"/>
            <a:ext cx="3143272" cy="85725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Восходящая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40755" y="3071810"/>
            <a:ext cx="3143272" cy="85725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Нисходящая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225649" y="1500174"/>
            <a:ext cx="371477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940425" y="1500174"/>
            <a:ext cx="342902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6226177" y="2714620"/>
            <a:ext cx="2714644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940821" y="2714620"/>
            <a:ext cx="135732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011995" y="1857364"/>
            <a:ext cx="3786214" cy="857256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Вертикальная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1880850" cy="150017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Социальная мобильность –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изменения в социальном положении индивида или социальной группы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194" name="Picture 2" descr="https://www.claimsmag.co.uk/wp-content/uploads/2019/02/Gareth-Howell-to-leave-AXA-Retail-ro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69317" y="4286256"/>
            <a:ext cx="3214710" cy="211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https://proftest.me/wp-content/uploads/2020/09/career-growth-and-career-development-foto-3-proftest-m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83103" y="4357695"/>
            <a:ext cx="3286281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https://st14.stpulscen.ru/images/product/076/841/367_origina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857" y="3501008"/>
            <a:ext cx="2466010" cy="262784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51793" y="292494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Москва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801" y="623731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Уфа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1691953" y="3284984"/>
            <a:ext cx="288032" cy="360040"/>
          </a:xfrm>
          <a:prstGeom prst="downArrow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1691953" y="5877272"/>
            <a:ext cx="288032" cy="360040"/>
          </a:xfrm>
          <a:prstGeom prst="downArrow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905" y="1988840"/>
            <a:ext cx="10153128" cy="19402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2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Индивид переходит из одной социальной группы в другую, находящуюся на той же ступеньке социальной лестницы.</a:t>
            </a:r>
          </a:p>
          <a:p>
            <a:pPr algn="ctr"/>
            <a:endParaRPr lang="ru-RU" sz="2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785" y="1340768"/>
            <a:ext cx="6048672" cy="864096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Горизонтальная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6" name="AutoShape 4" descr="http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67817" y="620688"/>
            <a:ext cx="701794" cy="720080"/>
          </a:xfrm>
          <a:prstGeom prst="downArrow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11880850" cy="836712"/>
          </a:xfrm>
          <a:prstGeom prst="rect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1. Виды социальной мобильности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1026" name="Picture 2" descr="https://fsd.kopilkaurokov.ru/up/html/2017/08/31/k_59a800fa96e2a/426942_1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865" y="4005064"/>
            <a:ext cx="4147983" cy="2571744"/>
          </a:xfrm>
          <a:prstGeom prst="rect">
            <a:avLst/>
          </a:prstGeom>
          <a:noFill/>
        </p:spPr>
      </p:pic>
      <p:pic>
        <p:nvPicPr>
          <p:cNvPr id="7170" name="Picture 2" descr="https://present5.com/presentation/3/9547733_421184893.pdf-img/9547733_421184893.pdf-14.jpg"/>
          <p:cNvPicPr>
            <a:picLocks noChangeAspect="1" noChangeArrowheads="1"/>
          </p:cNvPicPr>
          <p:nvPr/>
        </p:nvPicPr>
        <p:blipFill>
          <a:blip r:embed="rId3" cstate="screen"/>
          <a:srcRect l="3150" t="33333" b="3668"/>
          <a:stretch>
            <a:fillRect/>
          </a:stretch>
        </p:blipFill>
        <p:spPr bwMode="auto">
          <a:xfrm>
            <a:off x="6516489" y="4077072"/>
            <a:ext cx="4896544" cy="238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940293" y="1071546"/>
            <a:ext cx="6643734" cy="12258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Сопровождается перемещением индивида из одной страты в другую.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785" y="1340768"/>
            <a:ext cx="4331880" cy="86409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Вертикальная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6" name="AutoShape 4" descr="http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romsdeals.com/wp-content/uploads/2021/12/10-Things-Rich-People-Do-Not-Spend-Their-Money-1.jpg"/>
          <p:cNvSpPr>
            <a:spLocks noChangeAspect="1" noChangeArrowheads="1"/>
          </p:cNvSpPr>
          <p:nvPr/>
        </p:nvSpPr>
        <p:spPr bwMode="auto">
          <a:xfrm>
            <a:off x="151625" y="-136525"/>
            <a:ext cx="289324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67817" y="620688"/>
            <a:ext cx="701794" cy="720080"/>
          </a:xfrm>
          <a:prstGeom prst="downArrow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otkritkis.com/wp-content/uploads/2022/07/hcnea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00335" y="3717032"/>
            <a:ext cx="2898322" cy="386442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1880850" cy="836712"/>
          </a:xfrm>
          <a:prstGeom prst="rect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1. Виды социальной мобильности</a:t>
            </a:r>
            <a:endParaRPr lang="ru-RU" sz="2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511665" y="171448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46" name="Picture 2" descr="http://klubmama.ru/uploads/posts/2022-08/1661510154_8-klubmama-ru-p-podelka-karernaya-lestnitsa-foto-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489" y="3068960"/>
            <a:ext cx="477212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s://secnews.ru/upload/iblock/c5b/c5b92d1b0667b17341e68488d40e5fc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937" y="3068960"/>
            <a:ext cx="4680520" cy="3060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1137" y="1214422"/>
            <a:ext cx="4714908" cy="857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Индивидуальная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511401" y="857232"/>
            <a:ext cx="314327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4673" y="857232"/>
            <a:ext cx="342902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583367" y="1214422"/>
            <a:ext cx="4714908" cy="857256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Групповая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1880850" cy="8572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Социальная мобильность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1137" y="2071678"/>
            <a:ext cx="4714908" cy="28694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Перемещение вниз/вверх или на одной социальной ступени происходит у каждого человека независимо от изменения положения других людей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83367" y="2071678"/>
            <a:ext cx="4714908" cy="28694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Перемещение вниз/вверх или на одной социальной ступени происходит коллективно</a:t>
            </a:r>
          </a:p>
        </p:txBody>
      </p:sp>
      <p:pic>
        <p:nvPicPr>
          <p:cNvPr id="5130" name="Picture 10" descr="https://img.freepik.com/free-photo/modern-figure-presenting_1048-292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37112"/>
            <a:ext cx="2110372" cy="263691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cdn.culture.ru/images/1414970b-fb18-5337-9345-f2a2c217fa36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7590"/>
            <a:ext cx="11880850" cy="68855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9699" y="1214422"/>
            <a:ext cx="5286412" cy="857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Межпоколенная</a:t>
            </a:r>
            <a:endParaRPr lang="ru-RU" sz="2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511401" y="857232"/>
            <a:ext cx="314327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4673" y="857232"/>
            <a:ext cx="342902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226177" y="1214422"/>
            <a:ext cx="5286412" cy="857256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Внутрипоколенная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1880850" cy="8572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Социальная мобильность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9699" y="2071678"/>
            <a:ext cx="5286412" cy="20002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Дети достигают более высокого социального статуса, либо опускаются ниже, чем их родители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26177" y="2071678"/>
            <a:ext cx="5286412" cy="19288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Если один и тот же индивид на протяжении жизни несколько раз меняет социальный статус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26177" y="4643446"/>
            <a:ext cx="5143536" cy="121444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Организованная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(направляется  определенной социальной силой)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1137" y="4643446"/>
            <a:ext cx="5143536" cy="121444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Стихийная</a:t>
            </a:r>
            <a:endParaRPr 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https://fd-zao.ru/wp-content/uploads/2021/04/Slai-d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4241" y="1340768"/>
            <a:ext cx="3096344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6" name="Picture 14" descr="https://greednews.su/wp-content/uploads/2021/02/i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817" y="1484784"/>
            <a:ext cx="2736304" cy="1450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4" name="Picture 12" descr="https://cska.ru/upload/gallery_5ef88df1536f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817" y="3284984"/>
            <a:ext cx="2880320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s://vpochke.ru/wp-content/uploads/2022/03/9637688e0755633953902a64eaf206c9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60705" y="1412776"/>
            <a:ext cx="2808312" cy="1415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fullpicture.ru/wp-content/uploads/2021/08/russian-athletes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388697" y="3284984"/>
            <a:ext cx="2952328" cy="1335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1880850" cy="78579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Каналы социальной мобильности (лифты)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823" y="100010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Предпринимательская деятельность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801" y="278092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Военная служба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44681" y="278092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Профессиональный спорт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26441" y="100010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Получение образования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6823" y="457200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Политическая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деятельность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25913" y="457200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Брак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26441" y="457200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Шоу-бизнес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25913" y="1000108"/>
            <a:ext cx="3286148" cy="64294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Достижения в искусстве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rot="16200000" flipV="1">
            <a:off x="3475047" y="1801893"/>
            <a:ext cx="1117007" cy="10736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1"/>
          </p:cNvCxnSpPr>
          <p:nvPr/>
        </p:nvCxnSpPr>
        <p:spPr>
          <a:xfrm flipH="1" flipV="1">
            <a:off x="4225913" y="1714488"/>
            <a:ext cx="344473" cy="11827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876529" y="1643050"/>
            <a:ext cx="1349912" cy="14979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7020545" y="1643050"/>
            <a:ext cx="491516" cy="14259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" idx="1"/>
          </p:cNvCxnSpPr>
          <p:nvPr/>
        </p:nvCxnSpPr>
        <p:spPr>
          <a:xfrm rot="16200000" flipH="1" flipV="1">
            <a:off x="3984830" y="2480553"/>
            <a:ext cx="168877" cy="10022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7" idx="7"/>
          </p:cNvCxnSpPr>
          <p:nvPr/>
        </p:nvCxnSpPr>
        <p:spPr>
          <a:xfrm>
            <a:off x="6995072" y="2897233"/>
            <a:ext cx="1231369" cy="317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4048370" y="3892295"/>
            <a:ext cx="857256" cy="3592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3582971" y="3643314"/>
            <a:ext cx="1002236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869119" y="3571876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H="1">
            <a:off x="6763014" y="3822961"/>
            <a:ext cx="928694" cy="569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4068217" y="2708920"/>
            <a:ext cx="3429024" cy="1285884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«Социальные лифты»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storage.yandexcloud.net/vyksavkurse-files/1/2OldiJQKubxS1vRSksQKrEbTaamWFzjY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28257" y="5291826"/>
            <a:ext cx="2880320" cy="1566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pochemuha.ru/wp-content/uploads/2013/10/%D0%9D%D0%B0%D1%81%D0%BA%D0%BE%D0%BB%D1%8C%D0%BA%D0%BE-%D1%81%D1%83%D1%80%D0%BE%D0%B2-%D1%88%D0%BE%D1%83-%D0%B1%D0%B8%D0%B7%D0%BD%D0%B5%D1%8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316689" y="5193174"/>
            <a:ext cx="3096344" cy="1664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https://u.9111s.ru/uploads/202202/23/90dabce00115ceb6d1ed41ed148515f7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7817" y="5157192"/>
            <a:ext cx="2880320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TextBox 37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1880850" cy="8572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Проблемы вертикальной мобильности: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51793" y="1357298"/>
          <a:ext cx="11449272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s://abrakadabra.fun/uploads/posts/2022-02/thumbs/1644362940_5-abrakadabra-fun-p-chelovechek-s-ukazkoi-2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263" y="3617640"/>
            <a:ext cx="3240360" cy="32403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24601" y="6581001"/>
            <a:ext cx="435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Автор: Назарова А.В.,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330</Words>
  <Application>Microsoft Office PowerPoint</Application>
  <PresentationFormat>Произвольный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35</cp:revision>
  <dcterms:created xsi:type="dcterms:W3CDTF">2023-05-02T11:25:20Z</dcterms:created>
  <dcterms:modified xsi:type="dcterms:W3CDTF">2023-05-10T17:46:17Z</dcterms:modified>
</cp:coreProperties>
</file>