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6" r:id="rId4"/>
    <p:sldId id="278" r:id="rId5"/>
    <p:sldId id="277" r:id="rId6"/>
    <p:sldId id="279" r:id="rId7"/>
    <p:sldId id="285" r:id="rId8"/>
    <p:sldId id="283" r:id="rId9"/>
    <p:sldId id="284" r:id="rId10"/>
    <p:sldId id="282" r:id="rId11"/>
  </p:sldIdLst>
  <p:sldSz cx="118808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82" autoAdjust="0"/>
    <p:restoredTop sz="94660"/>
  </p:normalViewPr>
  <p:slideViewPr>
    <p:cSldViewPr>
      <p:cViewPr>
        <p:scale>
          <a:sx n="60" d="100"/>
          <a:sy n="60" d="100"/>
        </p:scale>
        <p:origin x="-1038" y="-204"/>
      </p:cViewPr>
      <p:guideLst>
        <p:guide orient="horz" pos="2160"/>
        <p:guide pos="3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Марийцы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548</c:v>
                </c:pt>
              </c:numCache>
            </c:numRef>
          </c:val>
          <c:bubble3D val="1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Удмурты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552</c:v>
                </c:pt>
              </c:numCache>
            </c:numRef>
          </c:val>
          <c:bubble3D val="1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Даргинцы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589</c:v>
                </c:pt>
              </c:numCache>
            </c:numRef>
          </c:val>
          <c:bubble3D val="1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Азербайджанцы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603</c:v>
                </c:pt>
              </c:numCache>
            </c:numRef>
          </c:val>
          <c:bubble3D val="1"/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Казахи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648</c:v>
                </c:pt>
              </c:numCache>
            </c:numRef>
          </c:val>
          <c:bubble3D val="1"/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Мордва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744</c:v>
                </c:pt>
              </c:numCache>
            </c:numRef>
          </c:val>
          <c:bubble3D val="1"/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Аварцы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Лист1!$H$2</c:f>
              <c:numCache>
                <c:formatCode>General</c:formatCode>
                <c:ptCount val="1"/>
                <c:pt idx="0">
                  <c:v>912</c:v>
                </c:pt>
              </c:numCache>
            </c:numRef>
          </c:val>
          <c:bubble3D val="1"/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Армяне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Лист1!$I$2</c:f>
              <c:numCache>
                <c:formatCode>General</c:formatCode>
                <c:ptCount val="1"/>
                <c:pt idx="0">
                  <c:v>1182</c:v>
                </c:pt>
              </c:numCache>
            </c:numRef>
          </c:val>
          <c:bubble3D val="1"/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Чеченцы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Лист1!$J$2</c:f>
              <c:numCache>
                <c:formatCode>General</c:formatCode>
                <c:ptCount val="1"/>
                <c:pt idx="0">
                  <c:v>1431</c:v>
                </c:pt>
              </c:numCache>
            </c:numRef>
          </c:val>
          <c:bubble3D val="1"/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Чуваши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Лист1!$K$2</c:f>
              <c:numCache>
                <c:formatCode>General</c:formatCode>
                <c:ptCount val="1"/>
                <c:pt idx="0">
                  <c:v>1436</c:v>
                </c:pt>
              </c:numCache>
            </c:numRef>
          </c:val>
          <c:bubble3D val="1"/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Башкиры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Лист1!$L$2</c:f>
              <c:numCache>
                <c:formatCode>General</c:formatCode>
                <c:ptCount val="1"/>
                <c:pt idx="0">
                  <c:v>1585</c:v>
                </c:pt>
              </c:numCache>
            </c:numRef>
          </c:val>
          <c:bubble3D val="1"/>
        </c:ser>
        <c:ser>
          <c:idx val="11"/>
          <c:order val="11"/>
          <c:tx>
            <c:strRef>
              <c:f>Лист1!$M$1</c:f>
              <c:strCache>
                <c:ptCount val="1"/>
                <c:pt idx="0">
                  <c:v>Украинцы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Лист1!$M$2</c:f>
              <c:numCache>
                <c:formatCode>General</c:formatCode>
                <c:ptCount val="1"/>
                <c:pt idx="0">
                  <c:v>1928</c:v>
                </c:pt>
              </c:numCache>
            </c:numRef>
          </c:val>
          <c:bubble3D val="1"/>
        </c:ser>
        <c:ser>
          <c:idx val="12"/>
          <c:order val="12"/>
          <c:tx>
            <c:strRef>
              <c:f>Лист1!$N$1</c:f>
              <c:strCache>
                <c:ptCount val="1"/>
                <c:pt idx="0">
                  <c:v>Татары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Лист1!$N$2</c:f>
              <c:numCache>
                <c:formatCode>General</c:formatCode>
                <c:ptCount val="1"/>
                <c:pt idx="0">
                  <c:v>5311</c:v>
                </c:pt>
              </c:numCache>
            </c:numRef>
          </c:val>
          <c:bubble3D val="1"/>
        </c:ser>
        <c:ser>
          <c:idx val="13"/>
          <c:order val="13"/>
          <c:tx>
            <c:strRef>
              <c:f>Лист1!$O$1</c:f>
              <c:strCache>
                <c:ptCount val="1"/>
                <c:pt idx="0">
                  <c:v>Русские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 России</c:v>
                </c:pt>
              </c:strCache>
            </c:strRef>
          </c:cat>
          <c:val>
            <c:numRef>
              <c:f>Лист1!$O$2</c:f>
              <c:numCache>
                <c:formatCode>General</c:formatCode>
                <c:ptCount val="1"/>
                <c:pt idx="0">
                  <c:v>111017</c:v>
                </c:pt>
              </c:numCache>
            </c:numRef>
          </c:val>
          <c:bubble3D val="1"/>
        </c:ser>
        <c:shape val="cylinder"/>
        <c:axId val="219075712"/>
        <c:axId val="219077248"/>
        <c:axId val="0"/>
      </c:bar3DChart>
      <c:catAx>
        <c:axId val="219075712"/>
        <c:scaling>
          <c:orientation val="minMax"/>
        </c:scaling>
        <c:delete val="1"/>
        <c:axPos val="b"/>
        <c:numFmt formatCode="General" sourceLinked="1"/>
        <c:tickLblPos val="none"/>
        <c:crossAx val="219077248"/>
        <c:crosses val="autoZero"/>
        <c:auto val="1"/>
        <c:lblAlgn val="ctr"/>
        <c:lblOffset val="100"/>
      </c:catAx>
      <c:valAx>
        <c:axId val="219077248"/>
        <c:scaling>
          <c:orientation val="minMax"/>
        </c:scaling>
        <c:axPos val="l"/>
        <c:numFmt formatCode="General" sourceLinked="1"/>
        <c:tickLblPos val="nextTo"/>
        <c:crossAx val="21907571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Georgia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429FDB-B7D4-4093-8982-F0A28C0BB981}" type="doc">
      <dgm:prSet loTypeId="urn:microsoft.com/office/officeart/2005/8/layout/default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159FA35-001C-4B83-93B9-E346621478A1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Равенство прав и свобод человека и гражданина независимо от его расы, национальности, языка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58BE5DC3-D884-4B17-B100-A5565EE0BB07}" type="parTrans" cxnId="{3E9ACB7C-0B5C-40B4-A112-A984C71130F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D145CEAD-B587-4B44-9B47-B1A751B4A742}" type="sibTrans" cxnId="{3E9ACB7C-0B5C-40B4-A112-A984C71130F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470940B2-E6D1-4CEF-BF45-0F68DB405591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Запрещение любых форм ограничения прав граждан по признакам расовой, социальной, национальной, языковой, религиозной принадлежности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40E6CE6F-10F2-4070-B7E1-48CD3F6821FD}" type="parTrans" cxnId="{FA37E5BC-0208-4C69-A153-94AEFBA9B881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02EB30EF-9AC8-4B61-B352-5342A37CD153}" type="sibTrans" cxnId="{FA37E5BC-0208-4C69-A153-94AEFBA9B881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B6C02CA6-7CE1-4C89-B9CE-AFFC88607233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Сохранение исторически сложившейся целостности России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C389C8D7-AC6C-42FF-9474-DCF87AB0A821}" type="parTrans" cxnId="{4803EC4A-C95E-4A0F-94D7-93E3081CBF72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7C05574D-EB36-4A14-B958-A0AAE668B20A}" type="sibTrans" cxnId="{4803EC4A-C95E-4A0F-94D7-93E3081CBF72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15E39E33-5C7B-46CD-B23A-25F4581C671F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Равноправие всех субъектов РФ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9BA90C6D-7A86-493B-8400-C280BE5CCC87}" type="parTrans" cxnId="{8B437688-C868-4070-9336-D5CAB076A21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18C0E004-E9DF-48E8-BE15-1100328A0AEB}" type="sibTrans" cxnId="{8B437688-C868-4070-9336-D5CAB076A21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3CF4F6FF-7D98-45E3-A764-94754F558F2D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Гарантия прав коренных малочисленных народов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F66AAC47-A80A-4BD7-B7C5-3F345A56ED07}" type="parTrans" cxnId="{010C3256-647E-420E-8878-7F3A51A5C1E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CBC5AED9-F8FA-4BB6-AF23-5035F39F33B8}" type="sibTrans" cxnId="{010C3256-647E-420E-8878-7F3A51A5C1E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B2C3A993-60F6-4396-9A35-AB3BD9FFD6FE}">
      <dgm:prSet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Право каждого определять и указывать свою национальную принадлежность без всякого принуждения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AD35F9AD-71BB-4CAF-8889-0EEF7174F1FF}" type="parTrans" cxnId="{4E6ACA50-8462-4805-ABDF-2F2E36266524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DB4F6409-6FDB-41F0-B865-2D7BC78A7347}" type="sibTrans" cxnId="{4E6ACA50-8462-4805-ABDF-2F2E36266524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E4535DAB-8441-4DCB-9309-35CAF1E4B509}" type="pres">
      <dgm:prSet presAssocID="{7C429FDB-B7D4-4093-8982-F0A28C0BB98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EA4EE0-941F-4625-8DD6-AB402EAE71D4}" type="pres">
      <dgm:prSet presAssocID="{3159FA35-001C-4B83-93B9-E346621478A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C85A28-B78E-497F-8AD4-125F0C023543}" type="pres">
      <dgm:prSet presAssocID="{D145CEAD-B587-4B44-9B47-B1A751B4A742}" presName="sibTrans" presStyleCnt="0"/>
      <dgm:spPr/>
    </dgm:pt>
    <dgm:pt modelId="{6B605B92-8616-474C-9BDA-697096BC12AC}" type="pres">
      <dgm:prSet presAssocID="{470940B2-E6D1-4CEF-BF45-0F68DB40559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9CE13-46AD-4D90-B48B-610BC8B719D0}" type="pres">
      <dgm:prSet presAssocID="{02EB30EF-9AC8-4B61-B352-5342A37CD153}" presName="sibTrans" presStyleCnt="0"/>
      <dgm:spPr/>
    </dgm:pt>
    <dgm:pt modelId="{E2A900EB-4FD6-4728-A40B-2223B1864568}" type="pres">
      <dgm:prSet presAssocID="{B6C02CA6-7CE1-4C89-B9CE-AFFC8860723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F952BF-04F1-492F-9EF6-D0E5CE5C8534}" type="pres">
      <dgm:prSet presAssocID="{7C05574D-EB36-4A14-B958-A0AAE668B20A}" presName="sibTrans" presStyleCnt="0"/>
      <dgm:spPr/>
    </dgm:pt>
    <dgm:pt modelId="{006EC1C6-F195-4F57-A2BB-E806168AFCA0}" type="pres">
      <dgm:prSet presAssocID="{15E39E33-5C7B-46CD-B23A-25F4581C671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0426D-3DF0-4AE8-A6F5-644EA822E53A}" type="pres">
      <dgm:prSet presAssocID="{18C0E004-E9DF-48E8-BE15-1100328A0AEB}" presName="sibTrans" presStyleCnt="0"/>
      <dgm:spPr/>
    </dgm:pt>
    <dgm:pt modelId="{5C3F7E2C-5523-4CAE-91D9-F7967D668E08}" type="pres">
      <dgm:prSet presAssocID="{3CF4F6FF-7D98-45E3-A764-94754F558F2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CDD75F-26FD-4B03-861B-BA3BF9A32B58}" type="pres">
      <dgm:prSet presAssocID="{CBC5AED9-F8FA-4BB6-AF23-5035F39F33B8}" presName="sibTrans" presStyleCnt="0"/>
      <dgm:spPr/>
    </dgm:pt>
    <dgm:pt modelId="{2F29870F-7B30-4062-9144-2D326A1F368C}" type="pres">
      <dgm:prSet presAssocID="{B2C3A993-60F6-4396-9A35-AB3BD9FFD6F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37E5BC-0208-4C69-A153-94AEFBA9B881}" srcId="{7C429FDB-B7D4-4093-8982-F0A28C0BB981}" destId="{470940B2-E6D1-4CEF-BF45-0F68DB405591}" srcOrd="1" destOrd="0" parTransId="{40E6CE6F-10F2-4070-B7E1-48CD3F6821FD}" sibTransId="{02EB30EF-9AC8-4B61-B352-5342A37CD153}"/>
    <dgm:cxn modelId="{782ED99F-4492-429A-A0B6-A5B59363DDEA}" type="presOf" srcId="{15E39E33-5C7B-46CD-B23A-25F4581C671F}" destId="{006EC1C6-F195-4F57-A2BB-E806168AFCA0}" srcOrd="0" destOrd="0" presId="urn:microsoft.com/office/officeart/2005/8/layout/default"/>
    <dgm:cxn modelId="{010C3256-647E-420E-8878-7F3A51A5C1EC}" srcId="{7C429FDB-B7D4-4093-8982-F0A28C0BB981}" destId="{3CF4F6FF-7D98-45E3-A764-94754F558F2D}" srcOrd="4" destOrd="0" parTransId="{F66AAC47-A80A-4BD7-B7C5-3F345A56ED07}" sibTransId="{CBC5AED9-F8FA-4BB6-AF23-5035F39F33B8}"/>
    <dgm:cxn modelId="{692DCB2C-3333-4D3E-8973-028AE7AECF5C}" type="presOf" srcId="{B2C3A993-60F6-4396-9A35-AB3BD9FFD6FE}" destId="{2F29870F-7B30-4062-9144-2D326A1F368C}" srcOrd="0" destOrd="0" presId="urn:microsoft.com/office/officeart/2005/8/layout/default"/>
    <dgm:cxn modelId="{1962CBE9-7E4A-48E2-907A-78F449BC687D}" type="presOf" srcId="{7C429FDB-B7D4-4093-8982-F0A28C0BB981}" destId="{E4535DAB-8441-4DCB-9309-35CAF1E4B509}" srcOrd="0" destOrd="0" presId="urn:microsoft.com/office/officeart/2005/8/layout/default"/>
    <dgm:cxn modelId="{2DD0D3C6-6002-4CBE-9ECA-9CCEBFA7DA7A}" type="presOf" srcId="{3CF4F6FF-7D98-45E3-A764-94754F558F2D}" destId="{5C3F7E2C-5523-4CAE-91D9-F7967D668E08}" srcOrd="0" destOrd="0" presId="urn:microsoft.com/office/officeart/2005/8/layout/default"/>
    <dgm:cxn modelId="{82B1BA65-3959-4965-84F2-564A361A0FBB}" type="presOf" srcId="{3159FA35-001C-4B83-93B9-E346621478A1}" destId="{C9EA4EE0-941F-4625-8DD6-AB402EAE71D4}" srcOrd="0" destOrd="0" presId="urn:microsoft.com/office/officeart/2005/8/layout/default"/>
    <dgm:cxn modelId="{4803EC4A-C95E-4A0F-94D7-93E3081CBF72}" srcId="{7C429FDB-B7D4-4093-8982-F0A28C0BB981}" destId="{B6C02CA6-7CE1-4C89-B9CE-AFFC88607233}" srcOrd="2" destOrd="0" parTransId="{C389C8D7-AC6C-42FF-9474-DCF87AB0A821}" sibTransId="{7C05574D-EB36-4A14-B958-A0AAE668B20A}"/>
    <dgm:cxn modelId="{8B437688-C868-4070-9336-D5CAB076A21A}" srcId="{7C429FDB-B7D4-4093-8982-F0A28C0BB981}" destId="{15E39E33-5C7B-46CD-B23A-25F4581C671F}" srcOrd="3" destOrd="0" parTransId="{9BA90C6D-7A86-493B-8400-C280BE5CCC87}" sibTransId="{18C0E004-E9DF-48E8-BE15-1100328A0AEB}"/>
    <dgm:cxn modelId="{A85A88C6-0E1F-4D93-93A4-B05F3FED3FD0}" type="presOf" srcId="{470940B2-E6D1-4CEF-BF45-0F68DB405591}" destId="{6B605B92-8616-474C-9BDA-697096BC12AC}" srcOrd="0" destOrd="0" presId="urn:microsoft.com/office/officeart/2005/8/layout/default"/>
    <dgm:cxn modelId="{93A9FBC1-AD82-4257-8A49-EAACF708BB5E}" type="presOf" srcId="{B6C02CA6-7CE1-4C89-B9CE-AFFC88607233}" destId="{E2A900EB-4FD6-4728-A40B-2223B1864568}" srcOrd="0" destOrd="0" presId="urn:microsoft.com/office/officeart/2005/8/layout/default"/>
    <dgm:cxn modelId="{4E6ACA50-8462-4805-ABDF-2F2E36266524}" srcId="{7C429FDB-B7D4-4093-8982-F0A28C0BB981}" destId="{B2C3A993-60F6-4396-9A35-AB3BD9FFD6FE}" srcOrd="5" destOrd="0" parTransId="{AD35F9AD-71BB-4CAF-8889-0EEF7174F1FF}" sibTransId="{DB4F6409-6FDB-41F0-B865-2D7BC78A7347}"/>
    <dgm:cxn modelId="{3E9ACB7C-0B5C-40B4-A112-A984C71130FA}" srcId="{7C429FDB-B7D4-4093-8982-F0A28C0BB981}" destId="{3159FA35-001C-4B83-93B9-E346621478A1}" srcOrd="0" destOrd="0" parTransId="{58BE5DC3-D884-4B17-B100-A5565EE0BB07}" sibTransId="{D145CEAD-B587-4B44-9B47-B1A751B4A742}"/>
    <dgm:cxn modelId="{FBBBFD7D-6200-427F-A9FB-AE2A2F9AFFB5}" type="presParOf" srcId="{E4535DAB-8441-4DCB-9309-35CAF1E4B509}" destId="{C9EA4EE0-941F-4625-8DD6-AB402EAE71D4}" srcOrd="0" destOrd="0" presId="urn:microsoft.com/office/officeart/2005/8/layout/default"/>
    <dgm:cxn modelId="{C6A60F68-F131-48CE-8DAE-39D3277AB373}" type="presParOf" srcId="{E4535DAB-8441-4DCB-9309-35CAF1E4B509}" destId="{C8C85A28-B78E-497F-8AD4-125F0C023543}" srcOrd="1" destOrd="0" presId="urn:microsoft.com/office/officeart/2005/8/layout/default"/>
    <dgm:cxn modelId="{77950BF0-4441-4321-B9BC-084383E57605}" type="presParOf" srcId="{E4535DAB-8441-4DCB-9309-35CAF1E4B509}" destId="{6B605B92-8616-474C-9BDA-697096BC12AC}" srcOrd="2" destOrd="0" presId="urn:microsoft.com/office/officeart/2005/8/layout/default"/>
    <dgm:cxn modelId="{D70C6D06-83F2-4E7E-876C-E2DBF1C45721}" type="presParOf" srcId="{E4535DAB-8441-4DCB-9309-35CAF1E4B509}" destId="{DD59CE13-46AD-4D90-B48B-610BC8B719D0}" srcOrd="3" destOrd="0" presId="urn:microsoft.com/office/officeart/2005/8/layout/default"/>
    <dgm:cxn modelId="{BEA160F8-90F5-4026-87AA-8428FEF38DA5}" type="presParOf" srcId="{E4535DAB-8441-4DCB-9309-35CAF1E4B509}" destId="{E2A900EB-4FD6-4728-A40B-2223B1864568}" srcOrd="4" destOrd="0" presId="urn:microsoft.com/office/officeart/2005/8/layout/default"/>
    <dgm:cxn modelId="{FD1012B7-88AA-47BF-98B3-B620B8BBFDB6}" type="presParOf" srcId="{E4535DAB-8441-4DCB-9309-35CAF1E4B509}" destId="{D0F952BF-04F1-492F-9EF6-D0E5CE5C8534}" srcOrd="5" destOrd="0" presId="urn:microsoft.com/office/officeart/2005/8/layout/default"/>
    <dgm:cxn modelId="{0AE965C5-684F-4763-91C3-D995E557B848}" type="presParOf" srcId="{E4535DAB-8441-4DCB-9309-35CAF1E4B509}" destId="{006EC1C6-F195-4F57-A2BB-E806168AFCA0}" srcOrd="6" destOrd="0" presId="urn:microsoft.com/office/officeart/2005/8/layout/default"/>
    <dgm:cxn modelId="{8C7287F0-7DC3-420A-9ACD-7E66A37A62B2}" type="presParOf" srcId="{E4535DAB-8441-4DCB-9309-35CAF1E4B509}" destId="{A0E0426D-3DF0-4AE8-A6F5-644EA822E53A}" srcOrd="7" destOrd="0" presId="urn:microsoft.com/office/officeart/2005/8/layout/default"/>
    <dgm:cxn modelId="{03F4C51F-ED3F-4549-9D2C-4F49DAEC8AB7}" type="presParOf" srcId="{E4535DAB-8441-4DCB-9309-35CAF1E4B509}" destId="{5C3F7E2C-5523-4CAE-91D9-F7967D668E08}" srcOrd="8" destOrd="0" presId="urn:microsoft.com/office/officeart/2005/8/layout/default"/>
    <dgm:cxn modelId="{DE9CFFB9-283F-452D-88C7-D9AD138C1D19}" type="presParOf" srcId="{E4535DAB-8441-4DCB-9309-35CAF1E4B509}" destId="{C6CDD75F-26FD-4B03-861B-BA3BF9A32B58}" srcOrd="9" destOrd="0" presId="urn:microsoft.com/office/officeart/2005/8/layout/default"/>
    <dgm:cxn modelId="{02ABB2BB-941A-405D-B03A-9FB99BA974FF}" type="presParOf" srcId="{E4535DAB-8441-4DCB-9309-35CAF1E4B509}" destId="{2F29870F-7B30-4062-9144-2D326A1F368C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064" y="2130428"/>
            <a:ext cx="10098723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2128" y="3886200"/>
            <a:ext cx="831659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191927" y="274639"/>
            <a:ext cx="3473499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71432" y="274639"/>
            <a:ext cx="1022248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6" y="4406903"/>
            <a:ext cx="100987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6" y="2906713"/>
            <a:ext cx="1009872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71431" y="1600203"/>
            <a:ext cx="68479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817434" y="1600203"/>
            <a:ext cx="68479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4" y="274638"/>
            <a:ext cx="1069276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43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8" y="1535113"/>
            <a:ext cx="525150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35308" y="2174875"/>
            <a:ext cx="525150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5084" y="273052"/>
            <a:ext cx="6641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3" y="1435102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4" y="274638"/>
            <a:ext cx="1069276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4" y="1600203"/>
            <a:ext cx="1069276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2" y="6356353"/>
            <a:ext cx="2772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1" y="6356353"/>
            <a:ext cx="37622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09" y="6356353"/>
            <a:ext cx="2772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avatars.dzeninfra.ru/get-zen_doc/3467499/pub_633d3c983d9790693caa141a_633d43679290036496fe9c82/scale_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1188085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085184"/>
            <a:ext cx="11880850" cy="1772816"/>
          </a:xfrm>
          <a:prstGeom prst="rect">
            <a:avLst/>
          </a:prstGeom>
          <a:solidFill>
            <a:schemeClr val="tx2">
              <a:lumMod val="50000"/>
              <a:alpha val="6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«Этнические общности. Россия –многонациональная страна»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https://49000.com.ua/wp-content/uploads/2020/02/171d2020e7e943cdbb0eb5b8511dff24.jpe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49000.com.ua/wp-content/uploads/2020/02/171d2020e7e943cdbb0eb5b8511dff24.jpe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latin typeface="Georgia" pitchFamily="18" charset="0"/>
            </a:endParaRPr>
          </a:p>
        </p:txBody>
      </p:sp>
      <p:pic>
        <p:nvPicPr>
          <p:cNvPr id="1026" name="Picture 2" descr="https://www.vsesektsii.ru/wp-content/uploads/2021/11/rebyonok-bez-motivaczii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1880850" cy="4653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4509120"/>
            <a:ext cx="11880850" cy="2348880"/>
          </a:xfrm>
          <a:prstGeom prst="rect">
            <a:avLst/>
          </a:prstGeom>
          <a:gradFill>
            <a:gsLst>
              <a:gs pos="0">
                <a:schemeClr val="dk1">
                  <a:shade val="51000"/>
                  <a:satMod val="130000"/>
                  <a:alpha val="24000"/>
                </a:schemeClr>
              </a:gs>
              <a:gs pos="80000">
                <a:schemeClr val="dk1">
                  <a:shade val="93000"/>
                  <a:satMod val="130000"/>
                </a:schemeClr>
              </a:gs>
              <a:gs pos="100000">
                <a:schemeClr val="dk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Домашнее задание: </a:t>
            </a:r>
            <a:endParaRPr lang="ru-RU" sz="32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342900" indent="-342900" algn="ctr">
              <a:buAutoNum type="arabicPeriod"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Прочитать параграф 21;</a:t>
            </a:r>
            <a:endParaRPr lang="ru-RU" sz="1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342900" indent="-342900" algn="ctr">
              <a:buAutoNum type="arabicPeriod"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Выучить теорию +определения;</a:t>
            </a:r>
            <a:endParaRPr lang="ru-RU" sz="1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marL="342900" indent="-342900" algn="ctr">
              <a:buAutoNum type="arabicPeriod"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Мои исследования стр. 70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1880850" cy="105273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1. Признаки этнических общностей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latin typeface="Georgia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59905" y="1988840"/>
            <a:ext cx="10153128" cy="23042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это исторически сложившиеся на определенной территории общности людей, объединенными общими, относительно стабильными особенностями культуры, языка, психического склада, самосознанием и общей исторической памятью </a:t>
            </a:r>
          </a:p>
          <a:p>
            <a:pPr algn="ctr"/>
            <a:endParaRPr lang="ru-RU" sz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793" y="1340768"/>
            <a:ext cx="3786214" cy="8572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Этнос -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0" y="1340768"/>
            <a:ext cx="11880850" cy="2952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algn="ctr"/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Национальное самосознание </a:t>
            </a:r>
            <a:r>
              <a:rPr lang="ru-RU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– осознание людьми своей принадлежности к определенному этносу </a:t>
            </a:r>
          </a:p>
          <a:p>
            <a:pPr algn="ctr"/>
            <a:endParaRPr lang="ru-RU" sz="2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4" descr="https://scientificrussia.ru/images/v/2kqv-ful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793" y="4365104"/>
            <a:ext cx="3960440" cy="2325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8" name="Picture 6" descr="https://almode.ru/uploads/posts/2021-03/1615896597_54-p-natsionalnaya-odezhda-v-malaizii-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172673" y="4365104"/>
            <a:ext cx="3456384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00" name="Picture 8" descr="https://img.huffingtonpost.com/asset/572b7b6b160000580431dd20.jpeg?cache=1j9agPIqU8&amp;ops=1778_100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8257" y="4365104"/>
            <a:ext cx="3528392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79785" y="2132856"/>
            <a:ext cx="3384376" cy="41764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Группа кровных родственников, ведущих свое происхождение по одной линии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785" y="1340768"/>
            <a:ext cx="3384376" cy="864096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Род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6" name="AutoShape 4" descr="http://romsdeals.com/wp-content/uploads/2021/12/10-Things-Rich-People-Do-Not-Spend-Their-Money-1.jpg"/>
          <p:cNvSpPr>
            <a:spLocks noChangeAspect="1" noChangeArrowheads="1"/>
          </p:cNvSpPr>
          <p:nvPr/>
        </p:nvSpPr>
        <p:spPr bwMode="auto">
          <a:xfrm>
            <a:off x="151625" y="-136525"/>
            <a:ext cx="289324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s://romsdeals.com/wp-content/uploads/2021/12/10-Things-Rich-People-Do-Not-Spend-Their-Money-1.jpg"/>
          <p:cNvSpPr>
            <a:spLocks noChangeAspect="1" noChangeArrowheads="1"/>
          </p:cNvSpPr>
          <p:nvPr/>
        </p:nvSpPr>
        <p:spPr bwMode="auto">
          <a:xfrm>
            <a:off x="151625" y="-136525"/>
            <a:ext cx="289324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s://romsdeals.com/wp-content/uploads/2021/12/10-Things-Rich-People-Do-Not-Spend-Their-Money-1.jpg"/>
          <p:cNvSpPr>
            <a:spLocks noChangeAspect="1" noChangeArrowheads="1"/>
          </p:cNvSpPr>
          <p:nvPr/>
        </p:nvSpPr>
        <p:spPr bwMode="auto">
          <a:xfrm>
            <a:off x="151625" y="-136525"/>
            <a:ext cx="289324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1691953" y="620688"/>
            <a:ext cx="701794" cy="720080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40" name="Picture 4" descr="https://webmg.ru/wp-content/uploads/2022/10/35-20221013_161612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17232"/>
            <a:ext cx="1333620" cy="1610544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latin typeface="Georgia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5652393" y="620688"/>
            <a:ext cx="701794" cy="720080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9756849" y="620688"/>
            <a:ext cx="701794" cy="720080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1188085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2. </a:t>
            </a: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Многообразие этнических общностей</a:t>
            </a:r>
            <a:endParaRPr lang="ru-RU" sz="2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068217" y="2204864"/>
            <a:ext cx="3744416" cy="41044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Совокупность родов, связанных между собой общими чертами культуры, общностью диалекта, единством религиозных представлений, обрядов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68217" y="1340768"/>
            <a:ext cx="3744416" cy="86409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Племя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316689" y="2204864"/>
            <a:ext cx="3384376" cy="41764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Общность людей, объединенных общей территорией, языком, психическим складом, культурой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316689" y="1340768"/>
            <a:ext cx="3384376" cy="86409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Народность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1137" y="1214422"/>
            <a:ext cx="5357280" cy="8572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этнокультурном смысле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511401" y="857232"/>
            <a:ext cx="314327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654673" y="857232"/>
            <a:ext cx="3429024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6583367" y="1214422"/>
            <a:ext cx="4714908" cy="857256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государственном смысле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1880850" cy="8572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Нация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1137" y="2071678"/>
            <a:ext cx="5357280" cy="44536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Исторически сложившаяся общность людей, характеризующаяся развитыми экономическими связями, общей территорией и общностью языка, культуры, национального самосознания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83367" y="2071678"/>
            <a:ext cx="4714908" cy="4381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Многокультурная</a:t>
            </a: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политическая, гражданская, территориальная общность, сообщество граждан данного государства </a:t>
            </a:r>
          </a:p>
        </p:txBody>
      </p:sp>
      <p:pic>
        <p:nvPicPr>
          <p:cNvPr id="5130" name="Picture 10" descr="https://img.freepik.com/free-photo/modern-figure-presenting_1048-2929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437112"/>
            <a:ext cx="2110372" cy="263691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5809" y="1484784"/>
            <a:ext cx="11017224" cy="18722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отношения между народами, охватывающие все сферы общественной жизни. </a:t>
            </a:r>
          </a:p>
          <a:p>
            <a:pPr algn="ctr"/>
            <a:endParaRPr lang="ru-RU" sz="14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6" name="AutoShape 4" descr="http://romsdeals.com/wp-content/uploads/2021/12/10-Things-Rich-People-Do-Not-Spend-Their-Money-1.jpg"/>
          <p:cNvSpPr>
            <a:spLocks noChangeAspect="1" noChangeArrowheads="1"/>
          </p:cNvSpPr>
          <p:nvPr/>
        </p:nvSpPr>
        <p:spPr bwMode="auto">
          <a:xfrm>
            <a:off x="151625" y="-136525"/>
            <a:ext cx="289324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s://romsdeals.com/wp-content/uploads/2021/12/10-Things-Rich-People-Do-Not-Spend-Their-Money-1.jpg"/>
          <p:cNvSpPr>
            <a:spLocks noChangeAspect="1" noChangeArrowheads="1"/>
          </p:cNvSpPr>
          <p:nvPr/>
        </p:nvSpPr>
        <p:spPr bwMode="auto">
          <a:xfrm>
            <a:off x="151625" y="-136525"/>
            <a:ext cx="289324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s://romsdeals.com/wp-content/uploads/2021/12/10-Things-Rich-People-Do-Not-Spend-Their-Money-1.jpg"/>
          <p:cNvSpPr>
            <a:spLocks noChangeAspect="1" noChangeArrowheads="1"/>
          </p:cNvSpPr>
          <p:nvPr/>
        </p:nvSpPr>
        <p:spPr bwMode="auto">
          <a:xfrm>
            <a:off x="151625" y="-136525"/>
            <a:ext cx="289324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67817" y="620688"/>
            <a:ext cx="701794" cy="720080"/>
          </a:xfrm>
          <a:prstGeom prst="downArrow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s://otkritkis.com/wp-content/uploads/2022/07/hcnea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00335" y="3717032"/>
            <a:ext cx="2898322" cy="386442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1880850" cy="836712"/>
          </a:xfrm>
          <a:prstGeom prst="rect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3. Межнациональные отношения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03921" y="4149080"/>
            <a:ext cx="4968552" cy="172819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Отношения между различными этническими группами в пределах одного государства</a:t>
            </a:r>
            <a:endParaRPr lang="ru-RU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76529" y="4149080"/>
            <a:ext cx="4639480" cy="172819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Отношения между разными нациями-государствами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6129" y="357301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Уровни межнационального взаимодействия: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511401" y="857232"/>
            <a:ext cx="314327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654673" y="857232"/>
            <a:ext cx="3429024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0"/>
            <a:ext cx="11880850" cy="8572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Противоречивые тенденции в развитии наций: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9699" y="2071678"/>
            <a:ext cx="5286412" cy="43096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разъединение различных этносов, их стремление к саморазвитию, политической и экономической самостоятельности, сохранению и развитию национальной культуры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226177" y="2071678"/>
            <a:ext cx="5286412" cy="43096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процесс сближения и объединения народов, расширение связей между этносами, интернационализация общественной жизни, взаимовлияние и взаимообогащение национальных культур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9699" y="1214422"/>
            <a:ext cx="5286412" cy="99044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Межнациональная дифференциация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26177" y="1214422"/>
            <a:ext cx="5286412" cy="990442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Межнациональная интеграция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1880850" cy="8572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Россия – многонациональное государство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43881" y="1196752"/>
          <a:ext cx="10513168" cy="5280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098" name="Picture 2" descr="https://sunveter.ru/uploads/posts/2019-07/1563536449_teacher3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094302"/>
            <a:ext cx="2484041" cy="3763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s://catherineasquithgallery.com/uploads/posts/2021-03/1614632337_44-p-rossiya-fon-dlya-fotoshop-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1880850" cy="6843954"/>
          </a:xfrm>
          <a:prstGeom prst="rect">
            <a:avLst/>
          </a:prstGeom>
          <a:noFill/>
        </p:spPr>
      </p:pic>
      <p:pic>
        <p:nvPicPr>
          <p:cNvPr id="37890" name="Picture 2" descr="https://sun9-48.userapi.com/impg/Xwq7G5_alyiW8WFs_55n8QoqDObz8ee9t02JzQ/VAxG9mavBvE.jpg?size=879x1200&amp;quality=95&amp;sign=1a5bacd04b8904eabf5fe48e387dd3a9&amp;c_uniq_tag=wz-pZeWDb2FXwAzkfV9ev3LUGa-Aab5-dx2cVYYCq_Q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-72142"/>
            <a:ext cx="5076329" cy="6930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292353" y="260648"/>
            <a:ext cx="6336704" cy="2520280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«Мы, многонациональный народ Российской Федерации, соединенные общей судьбой на своей земле»</a:t>
            </a:r>
            <a:endParaRPr lang="ru-RU" sz="2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361" y="3284984"/>
            <a:ext cx="6264696" cy="32403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РФ проживают более 200  этнических групп;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Около 80 % населения России составляют русские;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Народы РФ говорят более чем на 100 языках и диалектах;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Русский язык является родным примерно для 130 </a:t>
            </a:r>
            <a:r>
              <a:rPr lang="ru-RU" sz="20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млн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граждан России (92% населения)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1880850" cy="112474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Принципы государственной национальной политики: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51792" y="980728"/>
          <a:ext cx="11449273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432</Words>
  <Application>Microsoft Office PowerPoint</Application>
  <PresentationFormat>Произвольный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алена</cp:lastModifiedBy>
  <cp:revision>48</cp:revision>
  <dcterms:created xsi:type="dcterms:W3CDTF">2023-05-02T11:25:20Z</dcterms:created>
  <dcterms:modified xsi:type="dcterms:W3CDTF">2023-05-10T17:43:11Z</dcterms:modified>
</cp:coreProperties>
</file>